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 id="2147483708" r:id="rId3"/>
  </p:sldMasterIdLst>
  <p:notesMasterIdLst>
    <p:notesMasterId r:id="rId28"/>
  </p:notesMasterIdLst>
  <p:sldIdLst>
    <p:sldId id="256" r:id="rId4"/>
    <p:sldId id="500" r:id="rId5"/>
    <p:sldId id="325" r:id="rId6"/>
    <p:sldId id="501" r:id="rId7"/>
    <p:sldId id="502" r:id="rId8"/>
    <p:sldId id="503" r:id="rId9"/>
    <p:sldId id="512" r:id="rId10"/>
    <p:sldId id="504" r:id="rId11"/>
    <p:sldId id="499" r:id="rId12"/>
    <p:sldId id="513" r:id="rId13"/>
    <p:sldId id="505" r:id="rId14"/>
    <p:sldId id="514" r:id="rId15"/>
    <p:sldId id="515" r:id="rId16"/>
    <p:sldId id="516" r:id="rId17"/>
    <p:sldId id="520" r:id="rId18"/>
    <p:sldId id="511" r:id="rId19"/>
    <p:sldId id="507" r:id="rId20"/>
    <p:sldId id="508" r:id="rId21"/>
    <p:sldId id="509" r:id="rId22"/>
    <p:sldId id="521" r:id="rId23"/>
    <p:sldId id="522" r:id="rId24"/>
    <p:sldId id="517" r:id="rId25"/>
    <p:sldId id="518" r:id="rId26"/>
    <p:sldId id="523" r:id="rId2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E8346CD-4236-4EA2-BDCB-76C5369448CF}">
          <p14:sldIdLst>
            <p14:sldId id="256"/>
            <p14:sldId id="500"/>
            <p14:sldId id="325"/>
            <p14:sldId id="501"/>
            <p14:sldId id="502"/>
            <p14:sldId id="503"/>
            <p14:sldId id="512"/>
            <p14:sldId id="504"/>
            <p14:sldId id="499"/>
            <p14:sldId id="513"/>
            <p14:sldId id="505"/>
            <p14:sldId id="514"/>
            <p14:sldId id="515"/>
            <p14:sldId id="516"/>
            <p14:sldId id="520"/>
            <p14:sldId id="511"/>
            <p14:sldId id="507"/>
            <p14:sldId id="508"/>
            <p14:sldId id="509"/>
            <p14:sldId id="521"/>
            <p14:sldId id="522"/>
            <p14:sldId id="517"/>
            <p14:sldId id="518"/>
            <p14:sldId id="523"/>
          </p14:sldIdLst>
        </p14:section>
      </p14:sectionLst>
    </p:ex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elyne" initials="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0" autoAdjust="0"/>
    <p:restoredTop sz="99608" autoAdjust="0"/>
  </p:normalViewPr>
  <p:slideViewPr>
    <p:cSldViewPr snapToGrid="0">
      <p:cViewPr>
        <p:scale>
          <a:sx n="51" d="100"/>
          <a:sy n="51" d="100"/>
        </p:scale>
        <p:origin x="-948" y="-3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86B15-0D8D-4753-8052-F568E0A8CD1D}" type="datetimeFigureOut">
              <a:rPr lang="nl-NL" smtClean="0"/>
              <a:t>3-10-2019</a:t>
            </a:fld>
            <a:endParaRPr lang="nl-NL"/>
          </a:p>
        </p:txBody>
      </p:sp>
      <p:sp>
        <p:nvSpPr>
          <p:cNvPr id="4" name="Tijdelijke aanduiding voor dia-afbeelding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3F525-A732-484D-9A9F-3A07FB4D5EBD}" type="slidenum">
              <a:rPr lang="nl-NL" smtClean="0"/>
              <a:t>‹#›</a:t>
            </a:fld>
            <a:endParaRPr lang="nl-NL"/>
          </a:p>
        </p:txBody>
      </p:sp>
    </p:spTree>
    <p:extLst>
      <p:ext uri="{BB962C8B-B14F-4D97-AF65-F5344CB8AC3E}">
        <p14:creationId xmlns:p14="http://schemas.microsoft.com/office/powerpoint/2010/main" val="652470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Poor </a:t>
            </a:r>
            <a:r>
              <a:rPr lang="de-DE" dirty="0" err="1"/>
              <a:t>intake</a:t>
            </a:r>
            <a:r>
              <a:rPr lang="de-DE" dirty="0"/>
              <a:t> </a:t>
            </a:r>
          </a:p>
          <a:p>
            <a:pPr marL="171450" indent="-171450">
              <a:buFontTx/>
              <a:buChar char="-"/>
            </a:pPr>
            <a:r>
              <a:rPr lang="de-DE" dirty="0"/>
              <a:t>Person </a:t>
            </a:r>
            <a:r>
              <a:rPr lang="de-DE" dirty="0" err="1"/>
              <a:t>cannot</a:t>
            </a:r>
            <a:r>
              <a:rPr lang="de-DE" dirty="0"/>
              <a:t> </a:t>
            </a:r>
            <a:r>
              <a:rPr lang="de-DE" dirty="0" err="1"/>
              <a:t>eat</a:t>
            </a:r>
            <a:r>
              <a:rPr lang="de-DE" dirty="0"/>
              <a:t> – </a:t>
            </a:r>
            <a:r>
              <a:rPr lang="de-DE" dirty="0" err="1"/>
              <a:t>for</a:t>
            </a:r>
            <a:r>
              <a:rPr lang="de-DE" dirty="0"/>
              <a:t> internal (</a:t>
            </a:r>
            <a:r>
              <a:rPr lang="de-DE" dirty="0" err="1"/>
              <a:t>dysphagia</a:t>
            </a:r>
            <a:r>
              <a:rPr lang="de-DE" dirty="0"/>
              <a:t>, </a:t>
            </a:r>
            <a:r>
              <a:rPr lang="de-DE" dirty="0" err="1"/>
              <a:t>chewing</a:t>
            </a:r>
            <a:r>
              <a:rPr lang="de-DE" dirty="0"/>
              <a:t> </a:t>
            </a:r>
            <a:r>
              <a:rPr lang="de-DE" dirty="0" err="1"/>
              <a:t>problems</a:t>
            </a:r>
            <a:r>
              <a:rPr lang="de-DE" dirty="0"/>
              <a:t>, </a:t>
            </a:r>
            <a:r>
              <a:rPr lang="de-DE" dirty="0" err="1"/>
              <a:t>disability</a:t>
            </a:r>
            <a:r>
              <a:rPr lang="de-DE" dirty="0"/>
              <a:t>) / </a:t>
            </a:r>
            <a:r>
              <a:rPr lang="de-DE" dirty="0" err="1"/>
              <a:t>external</a:t>
            </a:r>
            <a:r>
              <a:rPr lang="de-DE" dirty="0"/>
              <a:t> (</a:t>
            </a:r>
            <a:r>
              <a:rPr lang="de-DE" dirty="0" err="1"/>
              <a:t>restrictive</a:t>
            </a:r>
            <a:r>
              <a:rPr lang="de-DE" dirty="0"/>
              <a:t> </a:t>
            </a:r>
            <a:r>
              <a:rPr lang="de-DE" dirty="0" err="1"/>
              <a:t>diet</a:t>
            </a:r>
            <a:r>
              <a:rPr lang="de-DE" dirty="0"/>
              <a:t>, </a:t>
            </a:r>
            <a:r>
              <a:rPr lang="de-DE" dirty="0" err="1"/>
              <a:t>poverty</a:t>
            </a:r>
            <a:r>
              <a:rPr lang="de-DE" dirty="0"/>
              <a:t>) </a:t>
            </a:r>
            <a:r>
              <a:rPr lang="de-DE" dirty="0" err="1"/>
              <a:t>reasons</a:t>
            </a:r>
            <a:endParaRPr lang="de-DE" dirty="0"/>
          </a:p>
          <a:p>
            <a:pPr marL="171450" indent="-171450">
              <a:buFontTx/>
              <a:buChar char="-"/>
            </a:pPr>
            <a:r>
              <a:rPr lang="de-DE" dirty="0"/>
              <a:t>Person </a:t>
            </a:r>
            <a:r>
              <a:rPr lang="de-DE" dirty="0" err="1"/>
              <a:t>does</a:t>
            </a:r>
            <a:r>
              <a:rPr lang="de-DE" dirty="0"/>
              <a:t> not </a:t>
            </a:r>
            <a:r>
              <a:rPr lang="de-DE" dirty="0" err="1"/>
              <a:t>want</a:t>
            </a:r>
            <a:r>
              <a:rPr lang="de-DE" dirty="0"/>
              <a:t> </a:t>
            </a:r>
            <a:r>
              <a:rPr lang="de-DE" dirty="0" err="1"/>
              <a:t>to</a:t>
            </a:r>
            <a:r>
              <a:rPr lang="de-DE" dirty="0"/>
              <a:t> </a:t>
            </a:r>
            <a:r>
              <a:rPr lang="de-DE" dirty="0" err="1"/>
              <a:t>eat</a:t>
            </a:r>
            <a:endParaRPr lang="de-DE" dirty="0"/>
          </a:p>
          <a:p>
            <a:endParaRPr lang="de-DE" dirty="0"/>
          </a:p>
          <a:p>
            <a:r>
              <a:rPr lang="de-DE" dirty="0"/>
              <a:t>Limited </a:t>
            </a:r>
            <a:r>
              <a:rPr lang="de-DE" dirty="0" err="1"/>
              <a:t>access</a:t>
            </a:r>
            <a:r>
              <a:rPr lang="de-DE" dirty="0"/>
              <a:t> </a:t>
            </a:r>
            <a:r>
              <a:rPr lang="de-DE" dirty="0" err="1"/>
              <a:t>to</a:t>
            </a:r>
            <a:r>
              <a:rPr lang="de-DE" dirty="0"/>
              <a:t> </a:t>
            </a:r>
            <a:r>
              <a:rPr lang="de-DE" dirty="0" err="1"/>
              <a:t>food</a:t>
            </a:r>
            <a:r>
              <a:rPr lang="de-DE" dirty="0"/>
              <a:t> = </a:t>
            </a:r>
            <a:r>
              <a:rPr lang="de-DE" dirty="0" err="1"/>
              <a:t>difficulties</a:t>
            </a:r>
            <a:r>
              <a:rPr lang="de-DE" dirty="0"/>
              <a:t> </a:t>
            </a:r>
            <a:r>
              <a:rPr lang="de-DE" dirty="0" err="1"/>
              <a:t>shopping</a:t>
            </a:r>
            <a:endParaRPr lang="de-DE" dirty="0"/>
          </a:p>
          <a:p>
            <a:endParaRPr lang="de-DE" dirty="0"/>
          </a:p>
          <a:p>
            <a:r>
              <a:rPr lang="de-DE" dirty="0"/>
              <a:t>Malabsorption = </a:t>
            </a:r>
            <a:r>
              <a:rPr lang="de-DE" dirty="0" err="1"/>
              <a:t>reduced</a:t>
            </a:r>
            <a:r>
              <a:rPr lang="de-DE" dirty="0"/>
              <a:t> </a:t>
            </a:r>
            <a:r>
              <a:rPr lang="de-DE" dirty="0" err="1"/>
              <a:t>bioavailability</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Medication</a:t>
            </a:r>
            <a:r>
              <a:rPr lang="de-DE" dirty="0"/>
              <a:t> –</a:t>
            </a:r>
            <a:r>
              <a:rPr lang="de-DE" dirty="0" err="1"/>
              <a:t>directly</a:t>
            </a:r>
            <a:r>
              <a:rPr lang="de-DE" dirty="0"/>
              <a:t> </a:t>
            </a:r>
            <a:r>
              <a:rPr lang="de-DE" dirty="0" err="1"/>
              <a:t>cause</a:t>
            </a:r>
            <a:r>
              <a:rPr lang="de-DE" dirty="0"/>
              <a:t> </a:t>
            </a:r>
            <a:r>
              <a:rPr lang="de-DE" dirty="0" err="1"/>
              <a:t>low</a:t>
            </a:r>
            <a:r>
              <a:rPr lang="de-DE" dirty="0"/>
              <a:t> </a:t>
            </a:r>
            <a:r>
              <a:rPr lang="de-DE" dirty="0" err="1"/>
              <a:t>bioavailablility</a:t>
            </a:r>
            <a:r>
              <a:rPr lang="de-DE" dirty="0"/>
              <a:t>  </a:t>
            </a:r>
            <a:r>
              <a:rPr lang="de-DE" dirty="0" err="1"/>
              <a:t>or</a:t>
            </a:r>
            <a:r>
              <a:rPr lang="de-DE" dirty="0"/>
              <a:t> </a:t>
            </a:r>
            <a:r>
              <a:rPr lang="de-DE" dirty="0" err="1"/>
              <a:t>indirectly</a:t>
            </a:r>
            <a:r>
              <a:rPr lang="de-DE" dirty="0"/>
              <a:t> via malabsorption?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Metabolic</a:t>
            </a:r>
            <a:r>
              <a:rPr lang="de-DE" dirty="0"/>
              <a:t> rate = REE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Taste / </a:t>
            </a:r>
            <a:r>
              <a:rPr lang="de-DE" dirty="0" err="1"/>
              <a:t>smell</a:t>
            </a:r>
            <a:r>
              <a:rPr lang="de-DE" dirty="0"/>
              <a:t> – </a:t>
            </a:r>
            <a:r>
              <a:rPr lang="de-DE" dirty="0" err="1"/>
              <a:t>directly</a:t>
            </a:r>
            <a:r>
              <a:rPr lang="de-DE" dirty="0"/>
              <a:t> </a:t>
            </a:r>
            <a:r>
              <a:rPr lang="de-DE" dirty="0" err="1"/>
              <a:t>cause</a:t>
            </a:r>
            <a:r>
              <a:rPr lang="de-DE" dirty="0"/>
              <a:t> </a:t>
            </a:r>
            <a:r>
              <a:rPr lang="de-DE" dirty="0" err="1"/>
              <a:t>low</a:t>
            </a:r>
            <a:r>
              <a:rPr lang="de-DE" dirty="0"/>
              <a:t> </a:t>
            </a:r>
            <a:r>
              <a:rPr lang="de-DE" dirty="0" err="1"/>
              <a:t>intake</a:t>
            </a:r>
            <a:r>
              <a:rPr lang="de-DE" dirty="0"/>
              <a:t> </a:t>
            </a:r>
            <a:r>
              <a:rPr lang="de-DE" dirty="0" err="1"/>
              <a:t>or</a:t>
            </a:r>
            <a:r>
              <a:rPr lang="de-DE" dirty="0"/>
              <a:t> </a:t>
            </a:r>
            <a:r>
              <a:rPr lang="de-DE" dirty="0" err="1"/>
              <a:t>act</a:t>
            </a:r>
            <a:r>
              <a:rPr lang="de-DE" dirty="0"/>
              <a:t> via </a:t>
            </a:r>
            <a:r>
              <a:rPr lang="de-DE" dirty="0" err="1"/>
              <a:t>poor</a:t>
            </a:r>
            <a:r>
              <a:rPr lang="de-DE" dirty="0"/>
              <a:t> </a:t>
            </a:r>
            <a:r>
              <a:rPr lang="de-DE" dirty="0" err="1"/>
              <a:t>appetite</a:t>
            </a:r>
            <a:r>
              <a:rPr lang="de-DE" dirty="0"/>
              <a:t>?</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13275-A080-D54C-838F-985F937C799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86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r>
              <a:rPr lang="nl-NL"/>
              <a:t>Klik om de stijl te bewerken</a:t>
            </a:r>
            <a:endParaRPr/>
          </a:p>
        </p:txBody>
      </p:sp>
      <p:sp>
        <p:nvSpPr>
          <p:cNvPr id="3" name="Rectangle 2"/>
          <p:cNvSpPr/>
          <p:nvPr/>
        </p:nvSpPr>
        <p:spPr>
          <a:xfrm>
            <a:off x="0" y="0"/>
            <a:ext cx="9906000" cy="5948014"/>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949"/>
          </a:p>
        </p:txBody>
      </p:sp>
    </p:spTree>
    <p:extLst>
      <p:ext uri="{BB962C8B-B14F-4D97-AF65-F5344CB8AC3E}">
        <p14:creationId xmlns:p14="http://schemas.microsoft.com/office/powerpoint/2010/main" val="263113191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1" y="273050"/>
            <a:ext cx="3259006"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95301" y="1435101"/>
            <a:ext cx="3259006" cy="4691063"/>
          </a:xfrm>
          <a:prstGeom prst="rect">
            <a:avLst/>
          </a:prstGeo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nl-NL"/>
              <a:t>Klik om de modelstijlen te bewerken</a:t>
            </a:r>
          </a:p>
        </p:txBody>
      </p:sp>
      <p:sp>
        <p:nvSpPr>
          <p:cNvPr id="5" name="Date Placeholder 4"/>
          <p:cNvSpPr>
            <a:spLocks noGrp="1" noChangeArrowheads="1"/>
          </p:cNvSpPr>
          <p:nvPr>
            <p:ph type="dt" sz="half" idx="10"/>
          </p:nvPr>
        </p:nvSpPr>
        <p:spPr>
          <a:xfrm>
            <a:off x="682500" y="6026400"/>
            <a:ext cx="1950000" cy="252000"/>
          </a:xfrm>
          <a:prstGeom prst="rect">
            <a:avLst/>
          </a:prstGeom>
          <a:ln/>
        </p:spPr>
        <p:txBody>
          <a:bodyPr/>
          <a:lstStyle>
            <a:lvl1pPr>
              <a:defRPr/>
            </a:lvl1pPr>
          </a:lstStyle>
          <a:p>
            <a:pPr>
              <a:defRPr/>
            </a:pPr>
            <a:fld id="{7CA5D05B-2946-4CB5-BEE3-1D11B65EBFB4}" type="datetime4">
              <a:rPr lang="nl-NL" altLang="nl-NL"/>
              <a:pPr>
                <a:defRPr/>
              </a:pPr>
              <a:t>3 oktober 2019</a:t>
            </a:fld>
            <a:endParaRPr lang="nl-NL" altLang="nl-NL"/>
          </a:p>
        </p:txBody>
      </p:sp>
      <p:sp>
        <p:nvSpPr>
          <p:cNvPr id="6" name="Footer Placeholder 5"/>
          <p:cNvSpPr>
            <a:spLocks noGrp="1" noChangeArrowheads="1"/>
          </p:cNvSpPr>
          <p:nvPr>
            <p:ph type="ftr" sz="quarter" idx="11"/>
          </p:nvPr>
        </p:nvSpPr>
        <p:spPr>
          <a:xfrm>
            <a:off x="682500" y="6324323"/>
            <a:ext cx="8541000" cy="252000"/>
          </a:xfrm>
          <a:prstGeom prst="rect">
            <a:avLst/>
          </a:prstGeom>
          <a:ln/>
        </p:spPr>
        <p:txBody>
          <a:bodyPr/>
          <a:lstStyle>
            <a:lvl1pPr>
              <a:defRPr/>
            </a:lvl1pPr>
          </a:lstStyle>
          <a:p>
            <a:pPr>
              <a:defRPr/>
            </a:pPr>
            <a:r>
              <a:rPr lang="nl-NL" altLang="nl-NL"/>
              <a:t>Verpleegkundigen &amp; Verzorgenden Nederland</a:t>
            </a:r>
          </a:p>
        </p:txBody>
      </p:sp>
    </p:spTree>
    <p:extLst>
      <p:ext uri="{BB962C8B-B14F-4D97-AF65-F5344CB8AC3E}">
        <p14:creationId xmlns:p14="http://schemas.microsoft.com/office/powerpoint/2010/main" val="238911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94338" y="1844676"/>
            <a:ext cx="4569486" cy="34559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928924" y="1844676"/>
            <a:ext cx="4571206" cy="34559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noChangeArrowheads="1"/>
          </p:cNvSpPr>
          <p:nvPr>
            <p:ph type="dt" sz="half" idx="10"/>
          </p:nvPr>
        </p:nvSpPr>
        <p:spPr>
          <a:xfrm>
            <a:off x="682500" y="6026400"/>
            <a:ext cx="1950000" cy="252000"/>
          </a:xfrm>
          <a:prstGeom prst="rect">
            <a:avLst/>
          </a:prstGeom>
          <a:ln/>
        </p:spPr>
        <p:txBody>
          <a:bodyPr/>
          <a:lstStyle>
            <a:lvl1pPr>
              <a:defRPr/>
            </a:lvl1pPr>
          </a:lstStyle>
          <a:p>
            <a:pPr>
              <a:defRPr/>
            </a:pPr>
            <a:fld id="{F14237A9-36EA-4514-925B-AAED2310EDBF}" type="datetime4">
              <a:rPr lang="nl-NL" altLang="nl-NL"/>
              <a:pPr>
                <a:defRPr/>
              </a:pPr>
              <a:t>3 oktober 2019</a:t>
            </a:fld>
            <a:endParaRPr lang="nl-NL" altLang="nl-NL"/>
          </a:p>
        </p:txBody>
      </p:sp>
      <p:sp>
        <p:nvSpPr>
          <p:cNvPr id="6" name="Footer Placeholder 5"/>
          <p:cNvSpPr>
            <a:spLocks noGrp="1" noChangeArrowheads="1"/>
          </p:cNvSpPr>
          <p:nvPr>
            <p:ph type="ftr" sz="quarter" idx="11"/>
          </p:nvPr>
        </p:nvSpPr>
        <p:spPr>
          <a:xfrm>
            <a:off x="682500" y="6324323"/>
            <a:ext cx="8541000" cy="252000"/>
          </a:xfrm>
          <a:prstGeom prst="rect">
            <a:avLst/>
          </a:prstGeom>
          <a:ln/>
        </p:spPr>
        <p:txBody>
          <a:bodyPr/>
          <a:lstStyle>
            <a:lvl1pPr>
              <a:defRPr/>
            </a:lvl1pPr>
          </a:lstStyle>
          <a:p>
            <a:pPr>
              <a:defRPr/>
            </a:pPr>
            <a:r>
              <a:rPr lang="nl-NL" altLang="nl-NL"/>
              <a:t>Verpleegkundigen &amp; Verzorgenden Nederland</a:t>
            </a:r>
          </a:p>
        </p:txBody>
      </p:sp>
    </p:spTree>
    <p:extLst>
      <p:ext uri="{BB962C8B-B14F-4D97-AF65-F5344CB8AC3E}">
        <p14:creationId xmlns:p14="http://schemas.microsoft.com/office/powerpoint/2010/main" val="75676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13" name="Shape 13"/>
          <p:cNvSpPr>
            <a:spLocks noGrp="1"/>
          </p:cNvSpPr>
          <p:nvPr>
            <p:ph type="title"/>
          </p:nvPr>
        </p:nvSpPr>
        <p:spPr>
          <a:xfrm>
            <a:off x="725537" y="446484"/>
            <a:ext cx="4063008" cy="2803922"/>
          </a:xfrm>
          <a:prstGeom prst="rect">
            <a:avLst/>
          </a:prstGeom>
        </p:spPr>
        <p:txBody>
          <a:bodyPr anchor="b"/>
          <a:lstStyle>
            <a:lvl1pPr>
              <a:defRPr sz="4219"/>
            </a:lvl1pPr>
          </a:lstStyle>
          <a:p>
            <a:pPr lvl="0"/>
            <a:r>
              <a:rPr lang="nl-NL"/>
              <a:t>Click to edit Master title style</a:t>
            </a:r>
            <a:endParaRPr/>
          </a:p>
        </p:txBody>
      </p:sp>
      <p:sp>
        <p:nvSpPr>
          <p:cNvPr id="14" name="Shape 14"/>
          <p:cNvSpPr>
            <a:spLocks noGrp="1"/>
          </p:cNvSpPr>
          <p:nvPr>
            <p:ph type="body" idx="1"/>
          </p:nvPr>
        </p:nvSpPr>
        <p:spPr>
          <a:xfrm>
            <a:off x="725537" y="3348633"/>
            <a:ext cx="4063008" cy="2690191"/>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a:p>
        </p:txBody>
      </p:sp>
    </p:spTree>
    <p:extLst>
      <p:ext uri="{BB962C8B-B14F-4D97-AF65-F5344CB8AC3E}">
        <p14:creationId xmlns:p14="http://schemas.microsoft.com/office/powerpoint/2010/main" val="36626093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r>
              <a:rPr lang="nl-NL"/>
              <a:t>Click to edit Master title style</a:t>
            </a:r>
            <a:endParaRPr/>
          </a:p>
        </p:txBody>
      </p:sp>
      <p:sp>
        <p:nvSpPr>
          <p:cNvPr id="3" name="Rectangle 2"/>
          <p:cNvSpPr/>
          <p:nvPr/>
        </p:nvSpPr>
        <p:spPr>
          <a:xfrm>
            <a:off x="0" y="0"/>
            <a:ext cx="9906000" cy="5948014"/>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266"/>
          </a:p>
        </p:txBody>
      </p:sp>
    </p:spTree>
    <p:extLst>
      <p:ext uri="{BB962C8B-B14F-4D97-AF65-F5344CB8AC3E}">
        <p14:creationId xmlns:p14="http://schemas.microsoft.com/office/powerpoint/2010/main" val="81277851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psommingstekens">
    <p:spTree>
      <p:nvGrpSpPr>
        <p:cNvPr id="1" name=""/>
        <p:cNvGrpSpPr/>
        <p:nvPr/>
      </p:nvGrpSpPr>
      <p:grpSpPr>
        <a:xfrm>
          <a:off x="0" y="0"/>
          <a:ext cx="0" cy="0"/>
          <a:chOff x="0" y="0"/>
          <a:chExt cx="0" cy="0"/>
        </a:xfrm>
      </p:grpSpPr>
      <p:sp>
        <p:nvSpPr>
          <p:cNvPr id="24" name="Shape 24"/>
          <p:cNvSpPr>
            <a:spLocks noGrp="1"/>
          </p:cNvSpPr>
          <p:nvPr>
            <p:ph type="body" idx="1"/>
          </p:nvPr>
        </p:nvSpPr>
        <p:spPr>
          <a:xfrm>
            <a:off x="594359" y="1256206"/>
            <a:ext cx="8454926" cy="4888562"/>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a:p>
        </p:txBody>
      </p:sp>
      <p:sp>
        <p:nvSpPr>
          <p:cNvPr id="3" name="Shape 18"/>
          <p:cNvSpPr>
            <a:spLocks noGrp="1"/>
          </p:cNvSpPr>
          <p:nvPr>
            <p:ph type="title"/>
          </p:nvPr>
        </p:nvSpPr>
        <p:spPr>
          <a:xfrm>
            <a:off x="0" y="312540"/>
            <a:ext cx="9906000" cy="686363"/>
          </a:xfrm>
          <a:prstGeom prst="rect">
            <a:avLst/>
          </a:prstGeom>
        </p:spPr>
        <p:txBody>
          <a:bodyPr/>
          <a:lstStyle>
            <a:lvl1pPr>
              <a:defRPr sz="2531">
                <a:solidFill>
                  <a:schemeClr val="tx2"/>
                </a:solidFill>
              </a:defRPr>
            </a:lvl1pPr>
          </a:lstStyle>
          <a:p>
            <a:pPr lvl="0"/>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dirty="0"/>
          </a:p>
        </p:txBody>
      </p:sp>
    </p:spTree>
    <p:extLst>
      <p:ext uri="{BB962C8B-B14F-4D97-AF65-F5344CB8AC3E}">
        <p14:creationId xmlns:p14="http://schemas.microsoft.com/office/powerpoint/2010/main" val="238272744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oorpagina">
    <p:spTree>
      <p:nvGrpSpPr>
        <p:cNvPr id="1" name=""/>
        <p:cNvGrpSpPr/>
        <p:nvPr/>
      </p:nvGrpSpPr>
      <p:grpSpPr>
        <a:xfrm>
          <a:off x="0" y="0"/>
          <a:ext cx="0" cy="0"/>
          <a:chOff x="0" y="0"/>
          <a:chExt cx="0" cy="0"/>
        </a:xfrm>
      </p:grpSpPr>
      <p:sp>
        <p:nvSpPr>
          <p:cNvPr id="2" name="Rectangle 1"/>
          <p:cNvSpPr/>
          <p:nvPr/>
        </p:nvSpPr>
        <p:spPr>
          <a:xfrm>
            <a:off x="0" y="0"/>
            <a:ext cx="9906000" cy="5948014"/>
          </a:xfrm>
          <a:prstGeom prst="rect">
            <a:avLst/>
          </a:prstGeom>
          <a:solidFill>
            <a:schemeClr val="bg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266" dirty="0"/>
          </a:p>
        </p:txBody>
      </p:sp>
      <p:pic>
        <p:nvPicPr>
          <p:cNvPr id="6" name="Picture 5" descr="SoV-icon-fc.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674" y="1650471"/>
            <a:ext cx="1584701" cy="2375589"/>
          </a:xfrm>
          <a:prstGeom prst="rect">
            <a:avLst/>
          </a:prstGeom>
        </p:spPr>
      </p:pic>
    </p:spTree>
    <p:extLst>
      <p:ext uri="{BB962C8B-B14F-4D97-AF65-F5344CB8AC3E}">
        <p14:creationId xmlns:p14="http://schemas.microsoft.com/office/powerpoint/2010/main" val="362959602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2" name="Rectangle 1"/>
          <p:cNvSpPr/>
          <p:nvPr/>
        </p:nvSpPr>
        <p:spPr>
          <a:xfrm>
            <a:off x="0" y="1165387"/>
            <a:ext cx="9906000" cy="4782627"/>
          </a:xfrm>
          <a:prstGeom prst="rect">
            <a:avLst/>
          </a:prstGeom>
          <a:solidFill>
            <a:schemeClr val="bg2"/>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266"/>
          </a:p>
        </p:txBody>
      </p:sp>
    </p:spTree>
    <p:extLst>
      <p:ext uri="{BB962C8B-B14F-4D97-AF65-F5344CB8AC3E}">
        <p14:creationId xmlns:p14="http://schemas.microsoft.com/office/powerpoint/2010/main" val="97568054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Leeg">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816101" y="6400800"/>
            <a:ext cx="1320800" cy="457200"/>
          </a:xfrm>
          <a:prstGeom prst="rect">
            <a:avLst/>
          </a:prstGeom>
          <a:ln/>
        </p:spPr>
        <p:txBody>
          <a:bodyPr lIns="130046" tIns="65023" rIns="130046" bIns="65023"/>
          <a:lstStyle>
            <a:lvl1pPr>
              <a:defRPr/>
            </a:lvl1pPr>
          </a:lstStyle>
          <a:p>
            <a:fld id="{FE07FC26-7EF1-5249-8EA1-5CBA188E4EB7}" type="datetime6">
              <a:rPr lang="nl-NL"/>
              <a:pPr/>
              <a:t>oktober ’19</a:t>
            </a:fld>
            <a:endParaRPr lang="en-US"/>
          </a:p>
        </p:txBody>
      </p:sp>
      <p:sp>
        <p:nvSpPr>
          <p:cNvPr id="3" name="Rectangle 6"/>
          <p:cNvSpPr>
            <a:spLocks noGrp="1" noChangeArrowheads="1"/>
          </p:cNvSpPr>
          <p:nvPr>
            <p:ph type="ftr" sz="quarter" idx="11"/>
          </p:nvPr>
        </p:nvSpPr>
        <p:spPr>
          <a:xfrm>
            <a:off x="3219450" y="6400800"/>
            <a:ext cx="4705350" cy="457200"/>
          </a:xfrm>
          <a:prstGeom prst="rect">
            <a:avLst/>
          </a:prstGeom>
          <a:ln/>
        </p:spPr>
        <p:txBody>
          <a:bodyPr lIns="130046" tIns="65023" rIns="130046" bIns="65023"/>
          <a:lstStyle>
            <a:lvl1pPr>
              <a:defRPr/>
            </a:lvl1pPr>
          </a:lstStyle>
          <a:p>
            <a:pPr>
              <a:defRPr/>
            </a:pPr>
            <a:r>
              <a:rPr lang="nl-NL"/>
              <a:t>onderwerp etc zie &gt;Menu &gt; Beeld &gt; Koptekst en voettekst</a:t>
            </a:r>
            <a:endParaRPr lang="en-US"/>
          </a:p>
        </p:txBody>
      </p:sp>
      <p:sp>
        <p:nvSpPr>
          <p:cNvPr id="4" name="Rectangle 7"/>
          <p:cNvSpPr>
            <a:spLocks noGrp="1" noChangeArrowheads="1"/>
          </p:cNvSpPr>
          <p:nvPr>
            <p:ph type="sldNum" sz="quarter" idx="12"/>
          </p:nvPr>
        </p:nvSpPr>
        <p:spPr>
          <a:xfrm>
            <a:off x="9245600" y="6400800"/>
            <a:ext cx="660400" cy="457200"/>
          </a:xfrm>
          <a:prstGeom prst="rect">
            <a:avLst/>
          </a:prstGeom>
          <a:ln/>
        </p:spPr>
        <p:txBody>
          <a:bodyPr lIns="130046" tIns="65023" rIns="130046" bIns="65023"/>
          <a:lstStyle>
            <a:lvl1pPr>
              <a:defRPr/>
            </a:lvl1pPr>
          </a:lstStyle>
          <a:p>
            <a:r>
              <a:rPr lang="en-US"/>
              <a:t>blad </a:t>
            </a:r>
            <a:fld id="{64DF4EB6-0B29-7E4C-9789-3132A9802493}" type="slidenum">
              <a:rPr lang="en-US"/>
              <a:pPr/>
              <a:t>‹#›</a:t>
            </a:fld>
            <a:endParaRPr lang="en-US"/>
          </a:p>
        </p:txBody>
      </p:sp>
    </p:spTree>
    <p:extLst>
      <p:ext uri="{BB962C8B-B14F-4D97-AF65-F5344CB8AC3E}">
        <p14:creationId xmlns:p14="http://schemas.microsoft.com/office/powerpoint/2010/main" val="354749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Click to edit Master title style</a:t>
            </a:r>
          </a:p>
        </p:txBody>
      </p:sp>
      <p:sp>
        <p:nvSpPr>
          <p:cNvPr id="3" name="Tijdelijke aanduiding voor inhoud 2"/>
          <p:cNvSpPr>
            <a:spLocks noGrp="1"/>
          </p:cNvSpPr>
          <p:nvPr>
            <p:ph idx="1"/>
          </p:nvPr>
        </p:nvSpPr>
        <p:spPr>
          <a:xfrm>
            <a:off x="360740" y="1377275"/>
            <a:ext cx="9264457" cy="4676683"/>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Rectangle 5"/>
          <p:cNvSpPr>
            <a:spLocks noGrp="1" noChangeArrowheads="1"/>
          </p:cNvSpPr>
          <p:nvPr>
            <p:ph type="dt" sz="half" idx="10"/>
          </p:nvPr>
        </p:nvSpPr>
        <p:spPr>
          <a:xfrm>
            <a:off x="1816101" y="6400800"/>
            <a:ext cx="1320800" cy="457200"/>
          </a:xfrm>
          <a:prstGeom prst="rect">
            <a:avLst/>
          </a:prstGeom>
          <a:ln/>
        </p:spPr>
        <p:txBody>
          <a:bodyPr lIns="130046" tIns="65023" rIns="130046" bIns="65023"/>
          <a:lstStyle>
            <a:lvl1pPr>
              <a:defRPr/>
            </a:lvl1pPr>
          </a:lstStyle>
          <a:p>
            <a:fld id="{D34B3B56-6758-5044-BED6-FA7EFE8B90DA}" type="datetime6">
              <a:rPr lang="nl-NL"/>
              <a:pPr/>
              <a:t>oktober ’19</a:t>
            </a:fld>
            <a:endParaRPr lang="en-US"/>
          </a:p>
        </p:txBody>
      </p:sp>
      <p:sp>
        <p:nvSpPr>
          <p:cNvPr id="5" name="Rectangle 6"/>
          <p:cNvSpPr>
            <a:spLocks noGrp="1" noChangeArrowheads="1"/>
          </p:cNvSpPr>
          <p:nvPr>
            <p:ph type="ftr" sz="quarter" idx="11"/>
          </p:nvPr>
        </p:nvSpPr>
        <p:spPr>
          <a:xfrm>
            <a:off x="3219450" y="6400800"/>
            <a:ext cx="4705350" cy="457200"/>
          </a:xfrm>
          <a:prstGeom prst="rect">
            <a:avLst/>
          </a:prstGeom>
          <a:ln/>
        </p:spPr>
        <p:txBody>
          <a:bodyPr lIns="130046" tIns="65023" rIns="130046" bIns="65023"/>
          <a:lstStyle>
            <a:lvl1pPr>
              <a:defRPr/>
            </a:lvl1pPr>
          </a:lstStyle>
          <a:p>
            <a:pPr>
              <a:defRPr/>
            </a:pPr>
            <a:r>
              <a:rPr lang="nl-NL"/>
              <a:t>onderwerp etc zie &gt;Menu &gt; Beeld &gt; Koptekst en voettekst</a:t>
            </a:r>
            <a:endParaRPr lang="en-US"/>
          </a:p>
        </p:txBody>
      </p:sp>
      <p:sp>
        <p:nvSpPr>
          <p:cNvPr id="6" name="Rectangle 7"/>
          <p:cNvSpPr>
            <a:spLocks noGrp="1" noChangeArrowheads="1"/>
          </p:cNvSpPr>
          <p:nvPr>
            <p:ph type="sldNum" sz="quarter" idx="12"/>
          </p:nvPr>
        </p:nvSpPr>
        <p:spPr>
          <a:xfrm>
            <a:off x="9245600" y="6400800"/>
            <a:ext cx="660400" cy="457200"/>
          </a:xfrm>
          <a:prstGeom prst="rect">
            <a:avLst/>
          </a:prstGeom>
          <a:ln/>
        </p:spPr>
        <p:txBody>
          <a:bodyPr lIns="130046" tIns="65023" rIns="130046" bIns="65023"/>
          <a:lstStyle>
            <a:lvl1pPr>
              <a:defRPr/>
            </a:lvl1pPr>
          </a:lstStyle>
          <a:p>
            <a:r>
              <a:rPr lang="en-US"/>
              <a:t>blad </a:t>
            </a:r>
            <a:fld id="{A91D33B2-5437-0A40-92F5-183A46D62661}" type="slidenum">
              <a:rPr lang="en-US"/>
              <a:pPr/>
              <a:t>‹#›</a:t>
            </a:fld>
            <a:endParaRPr lang="en-US"/>
          </a:p>
        </p:txBody>
      </p:sp>
    </p:spTree>
    <p:extLst>
      <p:ext uri="{BB962C8B-B14F-4D97-AF65-F5344CB8AC3E}">
        <p14:creationId xmlns:p14="http://schemas.microsoft.com/office/powerpoint/2010/main" val="742876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2311400" y="1371600"/>
            <a:ext cx="7346950" cy="685800"/>
          </a:xfrm>
        </p:spPr>
        <p:txBody>
          <a:bodyPr/>
          <a:lstStyle/>
          <a:p>
            <a:r>
              <a:rPr lang="nl-NL"/>
              <a:t>Click to edit Master title style</a:t>
            </a:r>
          </a:p>
        </p:txBody>
      </p:sp>
      <p:sp>
        <p:nvSpPr>
          <p:cNvPr id="3" name="Tijdelijke aanduiding voor tekst 2"/>
          <p:cNvSpPr>
            <a:spLocks noGrp="1"/>
          </p:cNvSpPr>
          <p:nvPr>
            <p:ph type="body" sz="half" idx="1"/>
          </p:nvPr>
        </p:nvSpPr>
        <p:spPr>
          <a:xfrm>
            <a:off x="1898651" y="2133601"/>
            <a:ext cx="3797300" cy="3962400"/>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Tijdelijke aanduiding voor inhoud 3"/>
          <p:cNvSpPr>
            <a:spLocks noGrp="1"/>
          </p:cNvSpPr>
          <p:nvPr>
            <p:ph sz="quarter" idx="2"/>
          </p:nvPr>
        </p:nvSpPr>
        <p:spPr>
          <a:xfrm>
            <a:off x="5861051" y="2133601"/>
            <a:ext cx="3797300" cy="1905000"/>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5" name="Tijdelijke aanduiding voor inhoud 4"/>
          <p:cNvSpPr>
            <a:spLocks noGrp="1"/>
          </p:cNvSpPr>
          <p:nvPr>
            <p:ph sz="quarter" idx="3"/>
          </p:nvPr>
        </p:nvSpPr>
        <p:spPr>
          <a:xfrm>
            <a:off x="5861051" y="4191001"/>
            <a:ext cx="3797300" cy="1905000"/>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6" name="Date Placeholder 5"/>
          <p:cNvSpPr>
            <a:spLocks noGrp="1" noChangeArrowheads="1"/>
          </p:cNvSpPr>
          <p:nvPr>
            <p:ph type="dt" sz="half" idx="10"/>
          </p:nvPr>
        </p:nvSpPr>
        <p:spPr>
          <a:xfrm>
            <a:off x="1816101" y="6400800"/>
            <a:ext cx="1320800" cy="457200"/>
          </a:xfrm>
          <a:prstGeom prst="rect">
            <a:avLst/>
          </a:prstGeom>
          <a:ln/>
        </p:spPr>
        <p:txBody>
          <a:bodyPr lIns="130046" tIns="65023" rIns="130046" bIns="65023"/>
          <a:lstStyle>
            <a:lvl1pPr>
              <a:defRPr/>
            </a:lvl1pPr>
          </a:lstStyle>
          <a:p>
            <a:fld id="{24032B4A-972B-024B-B1FD-CA1CA8C37660}" type="datetime6">
              <a:rPr lang="nl-NL"/>
              <a:pPr/>
              <a:t>oktober ’19</a:t>
            </a:fld>
            <a:endParaRPr lang="en-US"/>
          </a:p>
        </p:txBody>
      </p:sp>
      <p:sp>
        <p:nvSpPr>
          <p:cNvPr id="7" name="Footer Placeholder 6"/>
          <p:cNvSpPr>
            <a:spLocks noGrp="1" noChangeArrowheads="1"/>
          </p:cNvSpPr>
          <p:nvPr>
            <p:ph type="ftr" sz="quarter" idx="11"/>
          </p:nvPr>
        </p:nvSpPr>
        <p:spPr>
          <a:xfrm>
            <a:off x="3219450" y="6400800"/>
            <a:ext cx="4705350" cy="457200"/>
          </a:xfrm>
          <a:prstGeom prst="rect">
            <a:avLst/>
          </a:prstGeom>
          <a:ln/>
        </p:spPr>
        <p:txBody>
          <a:bodyPr lIns="130046" tIns="65023" rIns="130046" bIns="65023"/>
          <a:lstStyle>
            <a:lvl1pPr>
              <a:defRPr/>
            </a:lvl1pPr>
          </a:lstStyle>
          <a:p>
            <a:pPr>
              <a:defRPr/>
            </a:pPr>
            <a:r>
              <a:rPr lang="nl-NL"/>
              <a:t>onderwerp etc zie &gt;Menu &gt; Beeld &gt; Koptekst en voettekst</a:t>
            </a:r>
            <a:endParaRPr lang="en-US"/>
          </a:p>
        </p:txBody>
      </p:sp>
      <p:sp>
        <p:nvSpPr>
          <p:cNvPr id="8" name="Slide Number Placeholder 7"/>
          <p:cNvSpPr>
            <a:spLocks noGrp="1" noChangeArrowheads="1"/>
          </p:cNvSpPr>
          <p:nvPr>
            <p:ph type="sldNum" sz="quarter" idx="12"/>
          </p:nvPr>
        </p:nvSpPr>
        <p:spPr>
          <a:xfrm>
            <a:off x="9245600" y="6400800"/>
            <a:ext cx="660400" cy="457200"/>
          </a:xfrm>
          <a:prstGeom prst="rect">
            <a:avLst/>
          </a:prstGeom>
          <a:ln/>
        </p:spPr>
        <p:txBody>
          <a:bodyPr lIns="130046" tIns="65023" rIns="130046" bIns="65023"/>
          <a:lstStyle>
            <a:lvl1pPr>
              <a:defRPr/>
            </a:lvl1pPr>
          </a:lstStyle>
          <a:p>
            <a:r>
              <a:rPr lang="en-US"/>
              <a:t>blad </a:t>
            </a:r>
            <a:fld id="{E0A894AE-FD79-5244-8444-3182F92C93CB}" type="slidenum">
              <a:rPr lang="en-US"/>
              <a:pPr/>
              <a:t>‹#›</a:t>
            </a:fld>
            <a:endParaRPr lang="en-US"/>
          </a:p>
        </p:txBody>
      </p:sp>
    </p:spTree>
    <p:extLst>
      <p:ext uri="{BB962C8B-B14F-4D97-AF65-F5344CB8AC3E}">
        <p14:creationId xmlns:p14="http://schemas.microsoft.com/office/powerpoint/2010/main" val="39893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Opsommingstekens">
    <p:spTree>
      <p:nvGrpSpPr>
        <p:cNvPr id="1" name=""/>
        <p:cNvGrpSpPr/>
        <p:nvPr/>
      </p:nvGrpSpPr>
      <p:grpSpPr>
        <a:xfrm>
          <a:off x="0" y="0"/>
          <a:ext cx="0" cy="0"/>
          <a:chOff x="0" y="0"/>
          <a:chExt cx="0" cy="0"/>
        </a:xfrm>
      </p:grpSpPr>
      <p:sp>
        <p:nvSpPr>
          <p:cNvPr id="24" name="Shape 24"/>
          <p:cNvSpPr>
            <a:spLocks noGrp="1"/>
          </p:cNvSpPr>
          <p:nvPr>
            <p:ph type="body" idx="1"/>
          </p:nvPr>
        </p:nvSpPr>
        <p:spPr>
          <a:xfrm>
            <a:off x="594361" y="1256206"/>
            <a:ext cx="8454926" cy="4888562"/>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 name="Shape 18"/>
          <p:cNvSpPr>
            <a:spLocks noGrp="1"/>
          </p:cNvSpPr>
          <p:nvPr>
            <p:ph type="title"/>
          </p:nvPr>
        </p:nvSpPr>
        <p:spPr>
          <a:xfrm>
            <a:off x="0" y="312542"/>
            <a:ext cx="9906000" cy="686363"/>
          </a:xfrm>
          <a:prstGeom prst="rect">
            <a:avLst/>
          </a:prstGeom>
        </p:spPr>
        <p:txBody>
          <a:bodyPr/>
          <a:lstStyle>
            <a:lvl1pPr>
              <a:defRPr sz="1898">
                <a:solidFill>
                  <a:schemeClr val="tx2"/>
                </a:solidFill>
              </a:defRPr>
            </a:lvl1pPr>
          </a:lstStyle>
          <a:p>
            <a:pPr lvl="0"/>
            <a:r>
              <a:rPr lang="nl-NL"/>
              <a:t>Klik om de stijl te bewerken</a:t>
            </a:r>
            <a:endParaRPr dirty="0"/>
          </a:p>
        </p:txBody>
      </p:sp>
    </p:spTree>
    <p:extLst>
      <p:ext uri="{BB962C8B-B14F-4D97-AF65-F5344CB8AC3E}">
        <p14:creationId xmlns:p14="http://schemas.microsoft.com/office/powerpoint/2010/main" val="186777900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2311400" y="1371600"/>
            <a:ext cx="7346950" cy="685800"/>
          </a:xfrm>
        </p:spPr>
        <p:txBody>
          <a:bodyPr/>
          <a:lstStyle/>
          <a:p>
            <a:r>
              <a:rPr lang="nl-NL"/>
              <a:t>Click to edit Master title style</a:t>
            </a:r>
          </a:p>
        </p:txBody>
      </p:sp>
      <p:sp>
        <p:nvSpPr>
          <p:cNvPr id="3" name="Tijdelijke aanduiding voor tekst 2"/>
          <p:cNvSpPr>
            <a:spLocks noGrp="1"/>
          </p:cNvSpPr>
          <p:nvPr>
            <p:ph type="body" sz="half" idx="1"/>
          </p:nvPr>
        </p:nvSpPr>
        <p:spPr>
          <a:xfrm>
            <a:off x="1898651" y="2133601"/>
            <a:ext cx="3797300" cy="3962400"/>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Tijdelijke aanduiding voor inhoud 3"/>
          <p:cNvSpPr>
            <a:spLocks noGrp="1"/>
          </p:cNvSpPr>
          <p:nvPr>
            <p:ph sz="half" idx="2"/>
          </p:nvPr>
        </p:nvSpPr>
        <p:spPr>
          <a:xfrm>
            <a:off x="5861051" y="2133601"/>
            <a:ext cx="3797300" cy="3962400"/>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5" name="Rectangle 5"/>
          <p:cNvSpPr>
            <a:spLocks noGrp="1" noChangeArrowheads="1"/>
          </p:cNvSpPr>
          <p:nvPr>
            <p:ph type="dt" sz="half" idx="10"/>
          </p:nvPr>
        </p:nvSpPr>
        <p:spPr>
          <a:xfrm>
            <a:off x="1816101" y="6400800"/>
            <a:ext cx="1320800" cy="457200"/>
          </a:xfrm>
          <a:prstGeom prst="rect">
            <a:avLst/>
          </a:prstGeom>
          <a:ln/>
        </p:spPr>
        <p:txBody>
          <a:bodyPr lIns="130046" tIns="65023" rIns="130046" bIns="65023"/>
          <a:lstStyle>
            <a:lvl1pPr>
              <a:defRPr/>
            </a:lvl1pPr>
          </a:lstStyle>
          <a:p>
            <a:fld id="{C83BEFC4-844F-2A4E-B57B-8ABA9274E220}" type="datetime6">
              <a:rPr lang="nl-NL"/>
              <a:pPr/>
              <a:t>oktober ’19</a:t>
            </a:fld>
            <a:endParaRPr lang="en-US"/>
          </a:p>
        </p:txBody>
      </p:sp>
      <p:sp>
        <p:nvSpPr>
          <p:cNvPr id="6" name="Rectangle 6"/>
          <p:cNvSpPr>
            <a:spLocks noGrp="1" noChangeArrowheads="1"/>
          </p:cNvSpPr>
          <p:nvPr>
            <p:ph type="ftr" sz="quarter" idx="11"/>
          </p:nvPr>
        </p:nvSpPr>
        <p:spPr>
          <a:xfrm>
            <a:off x="3219450" y="6400800"/>
            <a:ext cx="4705350" cy="457200"/>
          </a:xfrm>
          <a:prstGeom prst="rect">
            <a:avLst/>
          </a:prstGeom>
          <a:ln/>
        </p:spPr>
        <p:txBody>
          <a:bodyPr lIns="130046" tIns="65023" rIns="130046" bIns="65023"/>
          <a:lstStyle>
            <a:lvl1pPr>
              <a:defRPr/>
            </a:lvl1pPr>
          </a:lstStyle>
          <a:p>
            <a:pPr>
              <a:defRPr/>
            </a:pPr>
            <a:r>
              <a:rPr lang="nl-NL"/>
              <a:t>onderwerp etc zie &gt;Menu &gt; Beeld &gt; Koptekst en voettekst</a:t>
            </a:r>
            <a:endParaRPr lang="en-US"/>
          </a:p>
        </p:txBody>
      </p:sp>
      <p:sp>
        <p:nvSpPr>
          <p:cNvPr id="7" name="Rectangle 7"/>
          <p:cNvSpPr>
            <a:spLocks noGrp="1" noChangeArrowheads="1"/>
          </p:cNvSpPr>
          <p:nvPr>
            <p:ph type="sldNum" sz="quarter" idx="12"/>
          </p:nvPr>
        </p:nvSpPr>
        <p:spPr>
          <a:xfrm>
            <a:off x="9245600" y="6400800"/>
            <a:ext cx="660400" cy="457200"/>
          </a:xfrm>
          <a:prstGeom prst="rect">
            <a:avLst/>
          </a:prstGeom>
          <a:ln/>
        </p:spPr>
        <p:txBody>
          <a:bodyPr lIns="130046" tIns="65023" rIns="130046" bIns="65023"/>
          <a:lstStyle>
            <a:lvl1pPr>
              <a:defRPr/>
            </a:lvl1pPr>
          </a:lstStyle>
          <a:p>
            <a:r>
              <a:rPr lang="en-US"/>
              <a:t>blad </a:t>
            </a:r>
            <a:fld id="{82C2BF8F-8B90-2341-A797-C5784AEB819B}" type="slidenum">
              <a:rPr lang="en-US"/>
              <a:pPr/>
              <a:t>‹#›</a:t>
            </a:fld>
            <a:endParaRPr lang="en-US"/>
          </a:p>
        </p:txBody>
      </p:sp>
    </p:spTree>
    <p:extLst>
      <p:ext uri="{BB962C8B-B14F-4D97-AF65-F5344CB8AC3E}">
        <p14:creationId xmlns:p14="http://schemas.microsoft.com/office/powerpoint/2010/main" val="2115513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2311400" y="1371600"/>
            <a:ext cx="7346950" cy="685800"/>
          </a:xfrm>
        </p:spPr>
        <p:txBody>
          <a:bodyPr/>
          <a:lstStyle/>
          <a:p>
            <a:r>
              <a:rPr lang="nl-NL"/>
              <a:t>Click to edit Master title style</a:t>
            </a:r>
          </a:p>
        </p:txBody>
      </p:sp>
      <p:sp>
        <p:nvSpPr>
          <p:cNvPr id="3" name="Tijdelijke aanduiding voor tabel 2"/>
          <p:cNvSpPr>
            <a:spLocks noGrp="1"/>
          </p:cNvSpPr>
          <p:nvPr>
            <p:ph type="tbl" idx="1"/>
          </p:nvPr>
        </p:nvSpPr>
        <p:spPr>
          <a:xfrm>
            <a:off x="1898651" y="2133601"/>
            <a:ext cx="7759700" cy="3962400"/>
          </a:xfrm>
          <a:prstGeom prst="rect">
            <a:avLst/>
          </a:prstGeom>
        </p:spPr>
        <p:txBody>
          <a:bodyPr/>
          <a:lstStyle/>
          <a:p>
            <a:pPr lvl="0"/>
            <a:r>
              <a:rPr lang="nl-NL" noProof="0"/>
              <a:t>Click icon to add table</a:t>
            </a:r>
          </a:p>
        </p:txBody>
      </p:sp>
      <p:sp>
        <p:nvSpPr>
          <p:cNvPr id="4" name="Rectangle 5"/>
          <p:cNvSpPr>
            <a:spLocks noGrp="1" noChangeArrowheads="1"/>
          </p:cNvSpPr>
          <p:nvPr>
            <p:ph type="dt" sz="half" idx="10"/>
          </p:nvPr>
        </p:nvSpPr>
        <p:spPr>
          <a:xfrm>
            <a:off x="1816101" y="6400800"/>
            <a:ext cx="1320800" cy="457200"/>
          </a:xfrm>
          <a:prstGeom prst="rect">
            <a:avLst/>
          </a:prstGeom>
          <a:ln/>
        </p:spPr>
        <p:txBody>
          <a:bodyPr lIns="130046" tIns="65023" rIns="130046" bIns="65023"/>
          <a:lstStyle>
            <a:lvl1pPr>
              <a:defRPr/>
            </a:lvl1pPr>
          </a:lstStyle>
          <a:p>
            <a:fld id="{02172A7E-75D5-3749-9EDF-99F5541B1AD5}" type="datetime6">
              <a:rPr lang="nl-NL"/>
              <a:pPr/>
              <a:t>oktober ’19</a:t>
            </a:fld>
            <a:endParaRPr lang="en-US"/>
          </a:p>
        </p:txBody>
      </p:sp>
      <p:sp>
        <p:nvSpPr>
          <p:cNvPr id="5" name="Rectangle 6"/>
          <p:cNvSpPr>
            <a:spLocks noGrp="1" noChangeArrowheads="1"/>
          </p:cNvSpPr>
          <p:nvPr>
            <p:ph type="ftr" sz="quarter" idx="11"/>
          </p:nvPr>
        </p:nvSpPr>
        <p:spPr>
          <a:xfrm>
            <a:off x="3219450" y="6400800"/>
            <a:ext cx="4705350" cy="457200"/>
          </a:xfrm>
          <a:prstGeom prst="rect">
            <a:avLst/>
          </a:prstGeom>
          <a:ln/>
        </p:spPr>
        <p:txBody>
          <a:bodyPr lIns="130046" tIns="65023" rIns="130046" bIns="65023"/>
          <a:lstStyle>
            <a:lvl1pPr>
              <a:defRPr/>
            </a:lvl1pPr>
          </a:lstStyle>
          <a:p>
            <a:pPr>
              <a:defRPr/>
            </a:pPr>
            <a:r>
              <a:rPr lang="nl-NL"/>
              <a:t>onderwerp etc zie &gt;Menu &gt; Beeld &gt; Koptekst en voettekst</a:t>
            </a:r>
            <a:endParaRPr lang="en-US"/>
          </a:p>
        </p:txBody>
      </p:sp>
      <p:sp>
        <p:nvSpPr>
          <p:cNvPr id="6" name="Rectangle 7"/>
          <p:cNvSpPr>
            <a:spLocks noGrp="1" noChangeArrowheads="1"/>
          </p:cNvSpPr>
          <p:nvPr>
            <p:ph type="sldNum" sz="quarter" idx="12"/>
          </p:nvPr>
        </p:nvSpPr>
        <p:spPr>
          <a:xfrm>
            <a:off x="9245600" y="6400800"/>
            <a:ext cx="660400" cy="457200"/>
          </a:xfrm>
          <a:prstGeom prst="rect">
            <a:avLst/>
          </a:prstGeom>
          <a:ln/>
        </p:spPr>
        <p:txBody>
          <a:bodyPr lIns="130046" tIns="65023" rIns="130046" bIns="65023"/>
          <a:lstStyle>
            <a:lvl1pPr>
              <a:defRPr/>
            </a:lvl1pPr>
          </a:lstStyle>
          <a:p>
            <a:r>
              <a:rPr lang="en-US"/>
              <a:t>blad </a:t>
            </a:r>
            <a:fld id="{412EA49F-E08F-C446-AA8F-74A7D3BF974B}" type="slidenum">
              <a:rPr lang="en-US"/>
              <a:pPr/>
              <a:t>‹#›</a:t>
            </a:fld>
            <a:endParaRPr lang="en-US"/>
          </a:p>
        </p:txBody>
      </p:sp>
    </p:spTree>
    <p:extLst>
      <p:ext uri="{BB962C8B-B14F-4D97-AF65-F5344CB8AC3E}">
        <p14:creationId xmlns:p14="http://schemas.microsoft.com/office/powerpoint/2010/main" val="3084703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77B5FED-1DD3-45F9-AF52-2ECFC26DE1FF}" type="datetime1">
              <a:rPr lang="nl-NL" smtClean="0"/>
              <a:t>3-10-2019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2811364-0268-4DE7-AACE-8A81B813C9F9}" type="slidenum">
              <a:rPr lang="nl-NL" smtClean="0"/>
              <a:t>‹#›</a:t>
            </a:fld>
            <a:endParaRPr lang="nl-NL" dirty="0"/>
          </a:p>
        </p:txBody>
      </p:sp>
    </p:spTree>
    <p:extLst>
      <p:ext uri="{BB962C8B-B14F-4D97-AF65-F5344CB8AC3E}">
        <p14:creationId xmlns:p14="http://schemas.microsoft.com/office/powerpoint/2010/main" val="32930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B6B03B-51FD-4441-9A00-E122CB9F5E3E}" type="datetime1">
              <a:rPr lang="nl-NL" smtClean="0"/>
              <a:t>3-10-2019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2811364-0268-4DE7-AACE-8A81B813C9F9}" type="slidenum">
              <a:rPr lang="nl-NL" smtClean="0"/>
              <a:t>‹#›</a:t>
            </a:fld>
            <a:endParaRPr lang="nl-NL"/>
          </a:p>
        </p:txBody>
      </p:sp>
    </p:spTree>
    <p:extLst>
      <p:ext uri="{BB962C8B-B14F-4D97-AF65-F5344CB8AC3E}">
        <p14:creationId xmlns:p14="http://schemas.microsoft.com/office/powerpoint/2010/main" val="4191945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94AD154-3BC1-4DEE-9F36-29D26845CD85}" type="datetime1">
              <a:rPr lang="nl-NL" smtClean="0"/>
              <a:t>3-10-2019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2811364-0268-4DE7-AACE-8A81B813C9F9}" type="slidenum">
              <a:rPr lang="nl-NL" smtClean="0"/>
              <a:t>‹#›</a:t>
            </a:fld>
            <a:endParaRPr lang="nl-NL"/>
          </a:p>
        </p:txBody>
      </p:sp>
    </p:spTree>
    <p:extLst>
      <p:ext uri="{BB962C8B-B14F-4D97-AF65-F5344CB8AC3E}">
        <p14:creationId xmlns:p14="http://schemas.microsoft.com/office/powerpoint/2010/main" val="3894268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CBA5EE9-B5D6-43C3-9E3A-4E8A83EE1442}" type="datetime1">
              <a:rPr lang="nl-NL" smtClean="0"/>
              <a:t>3-10-2019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2811364-0268-4DE7-AACE-8A81B813C9F9}" type="slidenum">
              <a:rPr lang="nl-NL" smtClean="0"/>
              <a:t>‹#›</a:t>
            </a:fld>
            <a:endParaRPr lang="nl-NL"/>
          </a:p>
        </p:txBody>
      </p:sp>
    </p:spTree>
    <p:extLst>
      <p:ext uri="{BB962C8B-B14F-4D97-AF65-F5344CB8AC3E}">
        <p14:creationId xmlns:p14="http://schemas.microsoft.com/office/powerpoint/2010/main" val="3380921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2329" y="2505075"/>
            <a:ext cx="4190702"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14913" y="2505075"/>
            <a:ext cx="4211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4833AC7-C019-4A0B-BA02-EE2043638EE9}" type="datetime1">
              <a:rPr lang="nl-NL" smtClean="0"/>
              <a:t>3-10-2019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2811364-0268-4DE7-AACE-8A81B813C9F9}" type="slidenum">
              <a:rPr lang="nl-NL" smtClean="0"/>
              <a:t>‹#›</a:t>
            </a:fld>
            <a:endParaRPr lang="nl-NL"/>
          </a:p>
        </p:txBody>
      </p:sp>
    </p:spTree>
    <p:extLst>
      <p:ext uri="{BB962C8B-B14F-4D97-AF65-F5344CB8AC3E}">
        <p14:creationId xmlns:p14="http://schemas.microsoft.com/office/powerpoint/2010/main" val="3601264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3B5BEE4-1714-4C1A-80C0-B9A35691C7B4}" type="datetime1">
              <a:rPr lang="nl-NL" smtClean="0"/>
              <a:t>3-10-2019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2811364-0268-4DE7-AACE-8A81B813C9F9}" type="slidenum">
              <a:rPr lang="nl-NL" smtClean="0"/>
              <a:t>‹#›</a:t>
            </a:fld>
            <a:endParaRPr lang="nl-NL"/>
          </a:p>
        </p:txBody>
      </p:sp>
    </p:spTree>
    <p:extLst>
      <p:ext uri="{BB962C8B-B14F-4D97-AF65-F5344CB8AC3E}">
        <p14:creationId xmlns:p14="http://schemas.microsoft.com/office/powerpoint/2010/main" val="4265994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8319F-F20C-418F-A280-26187CE67DC2}" type="datetime1">
              <a:rPr lang="nl-NL" smtClean="0"/>
              <a:t>3-10-2019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2811364-0268-4DE7-AACE-8A81B813C9F9}" type="slidenum">
              <a:rPr lang="nl-NL" smtClean="0"/>
              <a:t>‹#›</a:t>
            </a:fld>
            <a:endParaRPr lang="nl-NL"/>
          </a:p>
        </p:txBody>
      </p:sp>
    </p:spTree>
    <p:extLst>
      <p:ext uri="{BB962C8B-B14F-4D97-AF65-F5344CB8AC3E}">
        <p14:creationId xmlns:p14="http://schemas.microsoft.com/office/powerpoint/2010/main" val="463320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22A680D4-1B1E-40C2-A4FD-6BFA20707118}" type="datetime1">
              <a:rPr lang="nl-NL" smtClean="0"/>
              <a:t>3-10-2019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2811364-0268-4DE7-AACE-8A81B813C9F9}" type="slidenum">
              <a:rPr lang="nl-NL" smtClean="0"/>
              <a:t>‹#›</a:t>
            </a:fld>
            <a:endParaRPr lang="nl-NL"/>
          </a:p>
        </p:txBody>
      </p:sp>
    </p:spTree>
    <p:extLst>
      <p:ext uri="{BB962C8B-B14F-4D97-AF65-F5344CB8AC3E}">
        <p14:creationId xmlns:p14="http://schemas.microsoft.com/office/powerpoint/2010/main" val="25542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xfrm>
            <a:off x="360740" y="1377275"/>
            <a:ext cx="9264457" cy="467668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dt" sz="half" idx="10"/>
          </p:nvPr>
        </p:nvSpPr>
        <p:spPr>
          <a:xfrm>
            <a:off x="1816102" y="6400800"/>
            <a:ext cx="1320800" cy="457200"/>
          </a:xfrm>
          <a:prstGeom prst="rect">
            <a:avLst/>
          </a:prstGeom>
          <a:ln/>
        </p:spPr>
        <p:txBody>
          <a:bodyPr lIns="130046" tIns="65023" rIns="130046" bIns="65023"/>
          <a:lstStyle>
            <a:lvl1pPr>
              <a:defRPr/>
            </a:lvl1pPr>
          </a:lstStyle>
          <a:p>
            <a:fld id="{D6E31510-2229-45B7-914F-853B909618C0}" type="datetimeFigureOut">
              <a:rPr lang="nl-NL" smtClean="0"/>
              <a:pPr/>
              <a:t>3-10-2019</a:t>
            </a:fld>
            <a:endParaRPr lang="nl-NL"/>
          </a:p>
        </p:txBody>
      </p:sp>
      <p:sp>
        <p:nvSpPr>
          <p:cNvPr id="5" name="Rectangle 6"/>
          <p:cNvSpPr>
            <a:spLocks noGrp="1" noChangeArrowheads="1"/>
          </p:cNvSpPr>
          <p:nvPr>
            <p:ph type="ftr" sz="quarter" idx="11"/>
          </p:nvPr>
        </p:nvSpPr>
        <p:spPr>
          <a:xfrm>
            <a:off x="3219450" y="6400800"/>
            <a:ext cx="4705350" cy="457200"/>
          </a:xfrm>
          <a:prstGeom prst="rect">
            <a:avLst/>
          </a:prstGeom>
          <a:ln/>
        </p:spPr>
        <p:txBody>
          <a:bodyPr lIns="130046" tIns="65023" rIns="130046" bIns="65023"/>
          <a:lstStyle>
            <a:lvl1pPr>
              <a:defRPr/>
            </a:lvl1pPr>
          </a:lstStyle>
          <a:p>
            <a:endParaRPr lang="nl-NL"/>
          </a:p>
        </p:txBody>
      </p:sp>
      <p:sp>
        <p:nvSpPr>
          <p:cNvPr id="6" name="Rectangle 7"/>
          <p:cNvSpPr>
            <a:spLocks noGrp="1" noChangeArrowheads="1"/>
          </p:cNvSpPr>
          <p:nvPr>
            <p:ph type="sldNum" sz="quarter" idx="12"/>
          </p:nvPr>
        </p:nvSpPr>
        <p:spPr>
          <a:xfrm>
            <a:off x="9245600" y="6400800"/>
            <a:ext cx="660400" cy="457200"/>
          </a:xfrm>
          <a:prstGeom prst="rect">
            <a:avLst/>
          </a:prstGeom>
          <a:ln/>
        </p:spPr>
        <p:txBody>
          <a:bodyPr lIns="130046" tIns="65023" rIns="130046" bIns="65023"/>
          <a:lstStyle>
            <a:lvl1pPr>
              <a:defRPr/>
            </a:lvl1pPr>
          </a:lstStyle>
          <a:p>
            <a:fld id="{4BF964CD-97A6-46EB-B5C4-738B884501EB}" type="slidenum">
              <a:rPr lang="nl-NL" smtClean="0"/>
              <a:pPr/>
              <a:t>‹#›</a:t>
            </a:fld>
            <a:endParaRPr lang="nl-NL"/>
          </a:p>
        </p:txBody>
      </p:sp>
    </p:spTree>
    <p:extLst>
      <p:ext uri="{BB962C8B-B14F-4D97-AF65-F5344CB8AC3E}">
        <p14:creationId xmlns:p14="http://schemas.microsoft.com/office/powerpoint/2010/main" val="3424291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7FAE3AC8-3672-4A94-A731-2DF271E66C2A}" type="datetime1">
              <a:rPr lang="nl-NL" smtClean="0"/>
              <a:t>3-10-2019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2811364-0268-4DE7-AACE-8A81B813C9F9}" type="slidenum">
              <a:rPr lang="nl-NL" smtClean="0"/>
              <a:t>‹#›</a:t>
            </a:fld>
            <a:endParaRPr lang="nl-NL"/>
          </a:p>
        </p:txBody>
      </p:sp>
    </p:spTree>
    <p:extLst>
      <p:ext uri="{BB962C8B-B14F-4D97-AF65-F5344CB8AC3E}">
        <p14:creationId xmlns:p14="http://schemas.microsoft.com/office/powerpoint/2010/main" val="1241201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3BF66F-E39A-40FA-9BE8-4CF4049DF802}" type="datetime1">
              <a:rPr lang="nl-NL" smtClean="0"/>
              <a:t>3-10-2019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2811364-0268-4DE7-AACE-8A81B813C9F9}" type="slidenum">
              <a:rPr lang="nl-NL" smtClean="0"/>
              <a:t>‹#›</a:t>
            </a:fld>
            <a:endParaRPr lang="nl-NL"/>
          </a:p>
        </p:txBody>
      </p:sp>
    </p:spTree>
    <p:extLst>
      <p:ext uri="{BB962C8B-B14F-4D97-AF65-F5344CB8AC3E}">
        <p14:creationId xmlns:p14="http://schemas.microsoft.com/office/powerpoint/2010/main" val="3604907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85ABA8-2ACB-4B1E-820C-1DBF81A66DAD}" type="datetime1">
              <a:rPr lang="nl-NL" smtClean="0"/>
              <a:t>3-10-2019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2811364-0268-4DE7-AACE-8A81B813C9F9}" type="slidenum">
              <a:rPr lang="nl-NL" smtClean="0"/>
              <a:t>‹#›</a:t>
            </a:fld>
            <a:endParaRPr lang="nl-NL"/>
          </a:p>
        </p:txBody>
      </p:sp>
    </p:spTree>
    <p:extLst>
      <p:ext uri="{BB962C8B-B14F-4D97-AF65-F5344CB8AC3E}">
        <p14:creationId xmlns:p14="http://schemas.microsoft.com/office/powerpoint/2010/main" val="4087615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07785" y="441325"/>
            <a:ext cx="8435700" cy="899443"/>
          </a:xfrm>
          <a:prstGeom prst="rect">
            <a:avLst/>
          </a:prstGeom>
        </p:spPr>
        <p:txBody>
          <a:bodyPr anchor="b" anchorCtr="0">
            <a:noAutofit/>
          </a:bodyPr>
          <a:lstStyle>
            <a:lvl1pPr algn="l">
              <a:defRPr sz="3000" b="1">
                <a:solidFill>
                  <a:srgbClr val="EE7F00"/>
                </a:solidFill>
                <a:latin typeface="Arial"/>
                <a:cs typeface="Aria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inhoud 2"/>
          <p:cNvSpPr>
            <a:spLocks noGrp="1"/>
          </p:cNvSpPr>
          <p:nvPr>
            <p:ph idx="1" hasCustomPrompt="1"/>
          </p:nvPr>
        </p:nvSpPr>
        <p:spPr>
          <a:xfrm>
            <a:off x="807785" y="2059200"/>
            <a:ext cx="8513700" cy="4106104"/>
          </a:xfrm>
          <a:prstGeom prst="rect">
            <a:avLst/>
          </a:prstGeom>
        </p:spPr>
        <p:txBody>
          <a:bodyPr>
            <a:normAutofit/>
          </a:bodyPr>
          <a:lstStyle>
            <a:lvl1pPr marL="342900" indent="-342900">
              <a:buClrTx/>
              <a:buFont typeface="Arial"/>
              <a:buChar char="•"/>
              <a:defRPr sz="1800">
                <a:solidFill>
                  <a:srgbClr val="444444"/>
                </a:solidFill>
                <a:latin typeface="Arial"/>
                <a:cs typeface="Arial"/>
              </a:defRPr>
            </a:lvl1pPr>
            <a:lvl2pPr>
              <a:buClrTx/>
              <a:defRPr sz="1800">
                <a:solidFill>
                  <a:srgbClr val="444444"/>
                </a:solidFill>
                <a:latin typeface="Arial"/>
                <a:cs typeface="Arial"/>
              </a:defRPr>
            </a:lvl2pPr>
            <a:lvl3pPr>
              <a:buClrTx/>
              <a:defRPr sz="1800">
                <a:solidFill>
                  <a:srgbClr val="444444"/>
                </a:solidFill>
                <a:latin typeface="Arial"/>
                <a:cs typeface="Arial"/>
              </a:defRPr>
            </a:lvl3pPr>
            <a:lvl4pPr>
              <a:buClrTx/>
              <a:defRPr sz="1800">
                <a:solidFill>
                  <a:srgbClr val="444444"/>
                </a:solidFill>
                <a:latin typeface="Arial"/>
                <a:cs typeface="Arial"/>
              </a:defRPr>
            </a:lvl4pPr>
            <a:lvl5pPr>
              <a:buClrTx/>
              <a:defRPr sz="1800">
                <a:solidFill>
                  <a:srgbClr val="444444"/>
                </a:solidFill>
                <a:latin typeface="Arial"/>
                <a:cs typeface="Arial"/>
              </a:defRPr>
            </a:lvl5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Fitfh</a:t>
            </a:r>
            <a:r>
              <a:rPr lang="nl-NL" dirty="0"/>
              <a:t> level</a:t>
            </a:r>
          </a:p>
        </p:txBody>
      </p:sp>
      <p:sp>
        <p:nvSpPr>
          <p:cNvPr id="12" name="Tijdelijke aanduiding voor tekst 11"/>
          <p:cNvSpPr>
            <a:spLocks noGrp="1"/>
          </p:cNvSpPr>
          <p:nvPr>
            <p:ph type="body" sz="quarter" idx="13" hasCustomPrompt="1"/>
          </p:nvPr>
        </p:nvSpPr>
        <p:spPr>
          <a:xfrm>
            <a:off x="808349" y="1340808"/>
            <a:ext cx="8435700" cy="360000"/>
          </a:xfrm>
          <a:prstGeom prst="rect">
            <a:avLst/>
          </a:prstGeom>
        </p:spPr>
        <p:txBody>
          <a:bodyPr>
            <a:noAutofit/>
          </a:bodyPr>
          <a:lstStyle>
            <a:lvl1pPr marL="0" indent="0">
              <a:buNone/>
              <a:defRPr sz="1800" b="1" baseline="0"/>
            </a:lvl1pPr>
          </a:lstStyle>
          <a:p>
            <a:pPr lvl="0"/>
            <a:r>
              <a:rPr lang="nl-NL" dirty="0" err="1"/>
              <a:t>Subtitle</a:t>
            </a:r>
            <a:r>
              <a:rPr lang="nl-NL" dirty="0"/>
              <a:t> or </a:t>
            </a:r>
            <a:r>
              <a:rPr lang="nl-NL" dirty="0" err="1"/>
              <a:t>other</a:t>
            </a:r>
            <a:r>
              <a:rPr lang="nl-NL" dirty="0"/>
              <a:t> </a:t>
            </a:r>
            <a:r>
              <a:rPr lang="nl-NL" dirty="0" err="1"/>
              <a:t>explanations</a:t>
            </a:r>
            <a:endParaRPr lang="nl-NL" dirty="0"/>
          </a:p>
        </p:txBody>
      </p:sp>
    </p:spTree>
    <p:extLst>
      <p:ext uri="{BB962C8B-B14F-4D97-AF65-F5344CB8AC3E}">
        <p14:creationId xmlns:p14="http://schemas.microsoft.com/office/powerpoint/2010/main" val="3164097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xmlns="" id="{8B326D8B-A08D-4E64-AF55-277B5BE15EFD}"/>
              </a:ext>
            </a:extLst>
          </p:cNvPr>
          <p:cNvPicPr>
            <a:picLocks noChangeAspect="1"/>
          </p:cNvPicPr>
          <p:nvPr userDrawn="1"/>
        </p:nvPicPr>
        <p:blipFill>
          <a:blip r:embed="rId2"/>
          <a:stretch>
            <a:fillRect/>
          </a:stretch>
        </p:blipFill>
        <p:spPr>
          <a:xfrm>
            <a:off x="84893" y="5915609"/>
            <a:ext cx="2069447" cy="765110"/>
          </a:xfrm>
          <a:prstGeom prst="rect">
            <a:avLst/>
          </a:prstGeom>
        </p:spPr>
      </p:pic>
    </p:spTree>
    <p:extLst>
      <p:ext uri="{BB962C8B-B14F-4D97-AF65-F5344CB8AC3E}">
        <p14:creationId xmlns:p14="http://schemas.microsoft.com/office/powerpoint/2010/main" val="3495578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42950" y="609600"/>
            <a:ext cx="84201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742950" y="1981200"/>
            <a:ext cx="4127500" cy="411480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035550" y="1981200"/>
            <a:ext cx="4127500" cy="198120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035550" y="4114800"/>
            <a:ext cx="4127500" cy="198120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p:cNvSpPr>
            <a:spLocks noGrp="1" noChangeArrowheads="1"/>
          </p:cNvSpPr>
          <p:nvPr>
            <p:ph type="dt" sz="half" idx="10"/>
          </p:nvPr>
        </p:nvSpPr>
        <p:spPr>
          <a:xfrm>
            <a:off x="495300" y="6356353"/>
            <a:ext cx="2311400" cy="365125"/>
          </a:xfrm>
          <a:prstGeom prst="rect">
            <a:avLst/>
          </a:prstGeom>
          <a:ln/>
        </p:spPr>
        <p:txBody>
          <a:bodyPr/>
          <a:lstStyle>
            <a:lvl1pPr>
              <a:defRPr/>
            </a:lvl1pPr>
          </a:lstStyle>
          <a:p>
            <a:pPr>
              <a:defRPr/>
            </a:pPr>
            <a:endParaRPr lang="de-DE">
              <a:solidFill>
                <a:prstClr val="black">
                  <a:tint val="75000"/>
                </a:prstClr>
              </a:solidFill>
              <a:latin typeface="Calibri"/>
            </a:endParaRPr>
          </a:p>
        </p:txBody>
      </p:sp>
      <p:sp>
        <p:nvSpPr>
          <p:cNvPr id="7" name="Rectangle 5"/>
          <p:cNvSpPr>
            <a:spLocks noGrp="1" noChangeArrowheads="1"/>
          </p:cNvSpPr>
          <p:nvPr>
            <p:ph type="ftr" sz="quarter" idx="11"/>
          </p:nvPr>
        </p:nvSpPr>
        <p:spPr>
          <a:xfrm>
            <a:off x="3384550" y="6356353"/>
            <a:ext cx="3136900" cy="365125"/>
          </a:xfrm>
          <a:prstGeom prst="rect">
            <a:avLst/>
          </a:prstGeom>
          <a:ln/>
        </p:spPr>
        <p:txBody>
          <a:bodyPr/>
          <a:lstStyle>
            <a:lvl1pPr>
              <a:defRPr/>
            </a:lvl1pPr>
          </a:lstStyle>
          <a:p>
            <a:pPr>
              <a:defRPr/>
            </a:pPr>
            <a:endParaRPr lang="de-DE">
              <a:solidFill>
                <a:prstClr val="black">
                  <a:tint val="75000"/>
                </a:prstClr>
              </a:solidFill>
              <a:latin typeface="Calibri"/>
            </a:endParaRPr>
          </a:p>
        </p:txBody>
      </p:sp>
      <p:sp>
        <p:nvSpPr>
          <p:cNvPr id="8" name="Rectangle 6"/>
          <p:cNvSpPr>
            <a:spLocks noGrp="1" noChangeArrowheads="1"/>
          </p:cNvSpPr>
          <p:nvPr>
            <p:ph type="sldNum" sz="quarter" idx="12"/>
          </p:nvPr>
        </p:nvSpPr>
        <p:spPr>
          <a:xfrm>
            <a:off x="7099300" y="6356353"/>
            <a:ext cx="2311400" cy="365125"/>
          </a:xfrm>
          <a:prstGeom prst="rect">
            <a:avLst/>
          </a:prstGeom>
          <a:ln/>
        </p:spPr>
        <p:txBody>
          <a:bodyPr/>
          <a:lstStyle>
            <a:lvl1pPr>
              <a:defRPr/>
            </a:lvl1pPr>
          </a:lstStyle>
          <a:p>
            <a:pPr>
              <a:defRPr/>
            </a:pPr>
            <a:fld id="{5CC4F319-F418-42E8-8D43-71AE7EFBD1B0}" type="slidenum">
              <a:rPr lang="de-DE">
                <a:solidFill>
                  <a:prstClr val="black">
                    <a:tint val="75000"/>
                  </a:prstClr>
                </a:solidFill>
                <a:latin typeface="Calibri"/>
              </a:rPr>
              <a:pPr>
                <a:defRPr/>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265792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2311400" y="1371600"/>
            <a:ext cx="7346950" cy="685800"/>
          </a:xfrm>
        </p:spPr>
        <p:txBody>
          <a:bodyPr/>
          <a:lstStyle/>
          <a:p>
            <a:r>
              <a:rPr lang="nl-NL"/>
              <a:t>Klik om de stijl te bewerken</a:t>
            </a:r>
          </a:p>
        </p:txBody>
      </p:sp>
      <p:sp>
        <p:nvSpPr>
          <p:cNvPr id="3" name="Tijdelijke aanduiding voor tekst 2"/>
          <p:cNvSpPr>
            <a:spLocks noGrp="1"/>
          </p:cNvSpPr>
          <p:nvPr>
            <p:ph type="body" sz="half" idx="1"/>
          </p:nvPr>
        </p:nvSpPr>
        <p:spPr>
          <a:xfrm>
            <a:off x="1898651" y="2133601"/>
            <a:ext cx="3797300" cy="39624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5861051" y="2133601"/>
            <a:ext cx="3797300" cy="19050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5861051" y="4191001"/>
            <a:ext cx="3797300" cy="19050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Date Placeholder 5"/>
          <p:cNvSpPr>
            <a:spLocks noGrp="1" noChangeArrowheads="1"/>
          </p:cNvSpPr>
          <p:nvPr>
            <p:ph type="dt" sz="half" idx="10"/>
          </p:nvPr>
        </p:nvSpPr>
        <p:spPr>
          <a:xfrm>
            <a:off x="1816102" y="6400800"/>
            <a:ext cx="1320800" cy="457200"/>
          </a:xfrm>
          <a:prstGeom prst="rect">
            <a:avLst/>
          </a:prstGeom>
          <a:ln/>
        </p:spPr>
        <p:txBody>
          <a:bodyPr lIns="130046" tIns="65023" rIns="130046" bIns="65023"/>
          <a:lstStyle>
            <a:lvl1pPr>
              <a:defRPr/>
            </a:lvl1pPr>
          </a:lstStyle>
          <a:p>
            <a:fld id="{D6E31510-2229-45B7-914F-853B909618C0}" type="datetimeFigureOut">
              <a:rPr lang="nl-NL" smtClean="0"/>
              <a:pPr/>
              <a:t>3-10-2019</a:t>
            </a:fld>
            <a:endParaRPr lang="nl-NL"/>
          </a:p>
        </p:txBody>
      </p:sp>
      <p:sp>
        <p:nvSpPr>
          <p:cNvPr id="7" name="Footer Placeholder 6"/>
          <p:cNvSpPr>
            <a:spLocks noGrp="1" noChangeArrowheads="1"/>
          </p:cNvSpPr>
          <p:nvPr>
            <p:ph type="ftr" sz="quarter" idx="11"/>
          </p:nvPr>
        </p:nvSpPr>
        <p:spPr>
          <a:xfrm>
            <a:off x="3219450" y="6400800"/>
            <a:ext cx="4705350" cy="457200"/>
          </a:xfrm>
          <a:prstGeom prst="rect">
            <a:avLst/>
          </a:prstGeom>
          <a:ln/>
        </p:spPr>
        <p:txBody>
          <a:bodyPr lIns="130046" tIns="65023" rIns="130046" bIns="65023"/>
          <a:lstStyle>
            <a:lvl1pPr>
              <a:defRPr/>
            </a:lvl1pPr>
          </a:lstStyle>
          <a:p>
            <a:endParaRPr lang="nl-NL"/>
          </a:p>
        </p:txBody>
      </p:sp>
      <p:sp>
        <p:nvSpPr>
          <p:cNvPr id="8" name="Slide Number Placeholder 7"/>
          <p:cNvSpPr>
            <a:spLocks noGrp="1" noChangeArrowheads="1"/>
          </p:cNvSpPr>
          <p:nvPr>
            <p:ph type="sldNum" sz="quarter" idx="12"/>
          </p:nvPr>
        </p:nvSpPr>
        <p:spPr>
          <a:xfrm>
            <a:off x="9245600" y="6400800"/>
            <a:ext cx="660400" cy="457200"/>
          </a:xfrm>
          <a:prstGeom prst="rect">
            <a:avLst/>
          </a:prstGeom>
          <a:ln/>
        </p:spPr>
        <p:txBody>
          <a:bodyPr lIns="130046" tIns="65023" rIns="130046" bIns="65023"/>
          <a:lstStyle>
            <a:lvl1pPr>
              <a:defRPr/>
            </a:lvl1pPr>
          </a:lstStyle>
          <a:p>
            <a:fld id="{4BF964CD-97A6-46EB-B5C4-738B884501EB}" type="slidenum">
              <a:rPr lang="nl-NL" smtClean="0"/>
              <a:pPr/>
              <a:t>‹#›</a:t>
            </a:fld>
            <a:endParaRPr lang="nl-NL"/>
          </a:p>
        </p:txBody>
      </p:sp>
    </p:spTree>
    <p:extLst>
      <p:ext uri="{BB962C8B-B14F-4D97-AF65-F5344CB8AC3E}">
        <p14:creationId xmlns:p14="http://schemas.microsoft.com/office/powerpoint/2010/main" val="214017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2311400" y="1371600"/>
            <a:ext cx="7346950" cy="685800"/>
          </a:xfrm>
        </p:spPr>
        <p:txBody>
          <a:bodyPr/>
          <a:lstStyle/>
          <a:p>
            <a:r>
              <a:rPr lang="nl-NL"/>
              <a:t>Klik om de stijl te bewerken</a:t>
            </a:r>
          </a:p>
        </p:txBody>
      </p:sp>
      <p:sp>
        <p:nvSpPr>
          <p:cNvPr id="3" name="Tijdelijke aanduiding voor tabel 2"/>
          <p:cNvSpPr>
            <a:spLocks noGrp="1"/>
          </p:cNvSpPr>
          <p:nvPr>
            <p:ph type="tbl" idx="1"/>
          </p:nvPr>
        </p:nvSpPr>
        <p:spPr>
          <a:xfrm>
            <a:off x="1898651" y="2133601"/>
            <a:ext cx="7759700" cy="3962400"/>
          </a:xfrm>
          <a:prstGeom prst="rect">
            <a:avLst/>
          </a:prstGeom>
        </p:spPr>
        <p:txBody>
          <a:bodyPr/>
          <a:lstStyle/>
          <a:p>
            <a:pPr lvl="0"/>
            <a:r>
              <a:rPr lang="nl-NL" noProof="0"/>
              <a:t>Klik op het pictogram als u een tabel wilt toevoegen</a:t>
            </a:r>
          </a:p>
        </p:txBody>
      </p:sp>
      <p:sp>
        <p:nvSpPr>
          <p:cNvPr id="4" name="Rectangle 5"/>
          <p:cNvSpPr>
            <a:spLocks noGrp="1" noChangeArrowheads="1"/>
          </p:cNvSpPr>
          <p:nvPr>
            <p:ph type="dt" sz="half" idx="10"/>
          </p:nvPr>
        </p:nvSpPr>
        <p:spPr>
          <a:xfrm>
            <a:off x="1816102" y="6400800"/>
            <a:ext cx="1320800" cy="457200"/>
          </a:xfrm>
          <a:prstGeom prst="rect">
            <a:avLst/>
          </a:prstGeom>
          <a:ln/>
        </p:spPr>
        <p:txBody>
          <a:bodyPr lIns="130046" tIns="65023" rIns="130046" bIns="65023"/>
          <a:lstStyle>
            <a:lvl1pPr>
              <a:defRPr/>
            </a:lvl1pPr>
          </a:lstStyle>
          <a:p>
            <a:fld id="{D6E31510-2229-45B7-914F-853B909618C0}" type="datetimeFigureOut">
              <a:rPr lang="nl-NL" smtClean="0"/>
              <a:pPr/>
              <a:t>3-10-2019</a:t>
            </a:fld>
            <a:endParaRPr lang="nl-NL"/>
          </a:p>
        </p:txBody>
      </p:sp>
      <p:sp>
        <p:nvSpPr>
          <p:cNvPr id="5" name="Rectangle 6"/>
          <p:cNvSpPr>
            <a:spLocks noGrp="1" noChangeArrowheads="1"/>
          </p:cNvSpPr>
          <p:nvPr>
            <p:ph type="ftr" sz="quarter" idx="11"/>
          </p:nvPr>
        </p:nvSpPr>
        <p:spPr>
          <a:xfrm>
            <a:off x="3219450" y="6400800"/>
            <a:ext cx="4705350" cy="457200"/>
          </a:xfrm>
          <a:prstGeom prst="rect">
            <a:avLst/>
          </a:prstGeom>
          <a:ln/>
        </p:spPr>
        <p:txBody>
          <a:bodyPr lIns="130046" tIns="65023" rIns="130046" bIns="65023"/>
          <a:lstStyle>
            <a:lvl1pPr>
              <a:defRPr/>
            </a:lvl1pPr>
          </a:lstStyle>
          <a:p>
            <a:endParaRPr lang="nl-NL"/>
          </a:p>
        </p:txBody>
      </p:sp>
      <p:sp>
        <p:nvSpPr>
          <p:cNvPr id="6" name="Rectangle 7"/>
          <p:cNvSpPr>
            <a:spLocks noGrp="1" noChangeArrowheads="1"/>
          </p:cNvSpPr>
          <p:nvPr>
            <p:ph type="sldNum" sz="quarter" idx="12"/>
          </p:nvPr>
        </p:nvSpPr>
        <p:spPr>
          <a:xfrm>
            <a:off x="9245600" y="6400800"/>
            <a:ext cx="660400" cy="457200"/>
          </a:xfrm>
          <a:prstGeom prst="rect">
            <a:avLst/>
          </a:prstGeom>
          <a:ln/>
        </p:spPr>
        <p:txBody>
          <a:bodyPr lIns="130046" tIns="65023" rIns="130046" bIns="65023"/>
          <a:lstStyle>
            <a:lvl1pPr>
              <a:defRPr/>
            </a:lvl1pPr>
          </a:lstStyle>
          <a:p>
            <a:fld id="{4BF964CD-97A6-46EB-B5C4-738B884501EB}" type="slidenum">
              <a:rPr lang="nl-NL" smtClean="0"/>
              <a:pPr/>
              <a:t>‹#›</a:t>
            </a:fld>
            <a:endParaRPr lang="nl-NL"/>
          </a:p>
        </p:txBody>
      </p:sp>
    </p:spTree>
    <p:extLst>
      <p:ext uri="{BB962C8B-B14F-4D97-AF65-F5344CB8AC3E}">
        <p14:creationId xmlns:p14="http://schemas.microsoft.com/office/powerpoint/2010/main" val="294951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340000" y="1080000"/>
            <a:ext cx="7410000" cy="720000"/>
          </a:xfrm>
        </p:spPr>
        <p:txBody>
          <a:bodyPr/>
          <a:lstStyle>
            <a:lvl1pPr algn="l">
              <a:defRPr/>
            </a:lvl1pPr>
          </a:lstStyle>
          <a:p>
            <a:r>
              <a:rPr lang="nl-NL"/>
              <a:t>Klik om de stijl te bewerken</a:t>
            </a:r>
            <a:endParaRPr lang="nl-NL" dirty="0"/>
          </a:p>
        </p:txBody>
      </p:sp>
      <p:sp>
        <p:nvSpPr>
          <p:cNvPr id="3" name="Subtitel 2"/>
          <p:cNvSpPr>
            <a:spLocks noGrp="1"/>
          </p:cNvSpPr>
          <p:nvPr>
            <p:ph type="subTitle" idx="1"/>
          </p:nvPr>
        </p:nvSpPr>
        <p:spPr>
          <a:xfrm>
            <a:off x="2340000" y="1890000"/>
            <a:ext cx="7410000" cy="3600000"/>
          </a:xfrm>
          <a:prstGeom prst="rect">
            <a:avLst/>
          </a:prstGeom>
        </p:spPr>
        <p:txBody>
          <a:bodyPr/>
          <a:lstStyle>
            <a:lvl1pPr marL="0" indent="0" algn="l">
              <a:buClr>
                <a:schemeClr val="tx2"/>
              </a:buClr>
              <a:buFont typeface="Wingdings" charset="2"/>
              <a:buChar char=""/>
              <a:defRPr/>
            </a:lvl1pPr>
            <a:lvl2pPr marL="342865" indent="0" algn="ctr">
              <a:buNone/>
              <a:defRPr/>
            </a:lvl2pPr>
            <a:lvl3pPr marL="685730" indent="0" algn="ctr">
              <a:buNone/>
              <a:defRPr/>
            </a:lvl3pPr>
            <a:lvl4pPr marL="1028595" indent="0" algn="ctr">
              <a:buNone/>
              <a:defRPr/>
            </a:lvl4pPr>
            <a:lvl5pPr marL="1371460" indent="0" algn="ctr">
              <a:buNone/>
              <a:defRPr/>
            </a:lvl5pPr>
            <a:lvl6pPr marL="1714324" indent="0" algn="ctr">
              <a:buNone/>
              <a:defRPr/>
            </a:lvl6pPr>
            <a:lvl7pPr marL="2057190" indent="0" algn="ctr">
              <a:buNone/>
              <a:defRPr/>
            </a:lvl7pPr>
            <a:lvl8pPr marL="2400054" indent="0" algn="ctr">
              <a:buNone/>
              <a:defRPr/>
            </a:lvl8pPr>
            <a:lvl9pPr marL="2742920" indent="0" algn="ctr">
              <a:buNone/>
              <a:defRPr/>
            </a:lvl9pPr>
          </a:lstStyle>
          <a:p>
            <a:r>
              <a:rPr lang="nl-NL"/>
              <a:t>Klik om de ondertitelstijl van het model te bewerken</a:t>
            </a:r>
            <a:endParaRPr lang="nl-NL" dirty="0"/>
          </a:p>
        </p:txBody>
      </p:sp>
      <p:sp>
        <p:nvSpPr>
          <p:cNvPr id="4" name="Rectangle 5"/>
          <p:cNvSpPr>
            <a:spLocks noGrp="1" noChangeArrowheads="1"/>
          </p:cNvSpPr>
          <p:nvPr>
            <p:ph type="dt" sz="half" idx="10"/>
          </p:nvPr>
        </p:nvSpPr>
        <p:spPr>
          <a:xfrm>
            <a:off x="1816102" y="6400800"/>
            <a:ext cx="1320800" cy="457200"/>
          </a:xfrm>
          <a:prstGeom prst="rect">
            <a:avLst/>
          </a:prstGeom>
          <a:ln/>
        </p:spPr>
        <p:txBody>
          <a:bodyPr/>
          <a:lstStyle>
            <a:lvl1pPr>
              <a:defRPr/>
            </a:lvl1pPr>
          </a:lstStyle>
          <a:p>
            <a:fld id="{D6E31510-2229-45B7-914F-853B909618C0}" type="datetimeFigureOut">
              <a:rPr lang="nl-NL" smtClean="0"/>
              <a:pPr/>
              <a:t>3-10-2019</a:t>
            </a:fld>
            <a:endParaRPr lang="nl-NL"/>
          </a:p>
        </p:txBody>
      </p:sp>
      <p:sp>
        <p:nvSpPr>
          <p:cNvPr id="5" name="Rectangle 6"/>
          <p:cNvSpPr>
            <a:spLocks noGrp="1" noChangeArrowheads="1"/>
          </p:cNvSpPr>
          <p:nvPr>
            <p:ph type="ftr" sz="quarter" idx="11"/>
          </p:nvPr>
        </p:nvSpPr>
        <p:spPr>
          <a:xfrm>
            <a:off x="3219450" y="6400800"/>
            <a:ext cx="4705350" cy="457200"/>
          </a:xfrm>
          <a:prstGeom prst="rect">
            <a:avLst/>
          </a:prstGeom>
          <a:ln/>
        </p:spPr>
        <p:txBody>
          <a:bodyPr/>
          <a:lstStyle>
            <a:lvl1pPr>
              <a:defRPr/>
            </a:lvl1pPr>
          </a:lstStyle>
          <a:p>
            <a:endParaRPr lang="nl-NL"/>
          </a:p>
        </p:txBody>
      </p:sp>
      <p:sp>
        <p:nvSpPr>
          <p:cNvPr id="6" name="Rectangle 7"/>
          <p:cNvSpPr>
            <a:spLocks noGrp="1" noChangeArrowheads="1"/>
          </p:cNvSpPr>
          <p:nvPr>
            <p:ph type="sldNum" sz="quarter" idx="12"/>
          </p:nvPr>
        </p:nvSpPr>
        <p:spPr>
          <a:xfrm>
            <a:off x="9245600" y="6400800"/>
            <a:ext cx="660400" cy="457200"/>
          </a:xfrm>
          <a:prstGeom prst="rect">
            <a:avLst/>
          </a:prstGeom>
          <a:ln/>
        </p:spPr>
        <p:txBody>
          <a:bodyPr/>
          <a:lstStyle>
            <a:lvl1pPr>
              <a:defRPr/>
            </a:lvl1pPr>
          </a:lstStyle>
          <a:p>
            <a:fld id="{4BF964CD-97A6-46EB-B5C4-738B884501EB}" type="slidenum">
              <a:rPr lang="nl-NL" smtClean="0"/>
              <a:pPr/>
              <a:t>‹#›</a:t>
            </a:fld>
            <a:endParaRPr lang="nl-NL"/>
          </a:p>
        </p:txBody>
      </p:sp>
    </p:spTree>
    <p:extLst>
      <p:ext uri="{BB962C8B-B14F-4D97-AF65-F5344CB8AC3E}">
        <p14:creationId xmlns:p14="http://schemas.microsoft.com/office/powerpoint/2010/main" val="67418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41"/>
            <a:ext cx="8915400" cy="5851525"/>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Date Placeholder 2"/>
          <p:cNvSpPr>
            <a:spLocks noGrp="1"/>
          </p:cNvSpPr>
          <p:nvPr>
            <p:ph type="dt" sz="half" idx="10"/>
          </p:nvPr>
        </p:nvSpPr>
        <p:spPr>
          <a:xfrm>
            <a:off x="495300" y="6356353"/>
            <a:ext cx="2311400" cy="365125"/>
          </a:xfrm>
          <a:prstGeom prst="rect">
            <a:avLst/>
          </a:prstGeom>
        </p:spPr>
        <p:txBody>
          <a:bodyPr/>
          <a:lstStyle>
            <a:lvl1pPr>
              <a:defRPr/>
            </a:lvl1pPr>
          </a:lstStyle>
          <a:p>
            <a:fld id="{D6E31510-2229-45B7-914F-853B909618C0}" type="datetimeFigureOut">
              <a:rPr lang="nl-NL" smtClean="0"/>
              <a:pPr/>
              <a:t>3-10-2019</a:t>
            </a:fld>
            <a:endParaRPr lang="nl-NL"/>
          </a:p>
        </p:txBody>
      </p:sp>
      <p:sp>
        <p:nvSpPr>
          <p:cNvPr id="4" name="Footer Placeholder 3"/>
          <p:cNvSpPr>
            <a:spLocks noGrp="1"/>
          </p:cNvSpPr>
          <p:nvPr>
            <p:ph type="ftr" sz="quarter" idx="11"/>
          </p:nvPr>
        </p:nvSpPr>
        <p:spPr>
          <a:xfrm>
            <a:off x="3384552" y="6356353"/>
            <a:ext cx="3136900" cy="365125"/>
          </a:xfrm>
          <a:prstGeom prst="rect">
            <a:avLst/>
          </a:prstGeom>
        </p:spPr>
        <p:txBody>
          <a:bodyPr/>
          <a:lstStyle>
            <a:lvl1pPr>
              <a:defRPr/>
            </a:lvl1pPr>
          </a:lstStyle>
          <a:p>
            <a:endParaRPr lang="nl-NL"/>
          </a:p>
        </p:txBody>
      </p:sp>
      <p:sp>
        <p:nvSpPr>
          <p:cNvPr id="5" name="Slide Number Placeholder 4"/>
          <p:cNvSpPr>
            <a:spLocks noGrp="1"/>
          </p:cNvSpPr>
          <p:nvPr>
            <p:ph type="sldNum" sz="quarter" idx="12"/>
          </p:nvPr>
        </p:nvSpPr>
        <p:spPr>
          <a:xfrm>
            <a:off x="7099301" y="6356353"/>
            <a:ext cx="2311400" cy="365125"/>
          </a:xfrm>
          <a:prstGeom prst="rect">
            <a:avLst/>
          </a:prstGeom>
        </p:spPr>
        <p:txBody>
          <a:bodyPr/>
          <a:lstStyle>
            <a:lvl1pPr>
              <a:defRPr/>
            </a:lvl1pPr>
          </a:lstStyle>
          <a:p>
            <a:fld id="{4BF964CD-97A6-46EB-B5C4-738B884501EB}" type="slidenum">
              <a:rPr lang="nl-NL" smtClean="0"/>
              <a:pPr/>
              <a:t>‹#›</a:t>
            </a:fld>
            <a:endParaRPr lang="nl-NL"/>
          </a:p>
        </p:txBody>
      </p:sp>
    </p:spTree>
    <p:extLst>
      <p:ext uri="{BB962C8B-B14F-4D97-AF65-F5344CB8AC3E}">
        <p14:creationId xmlns:p14="http://schemas.microsoft.com/office/powerpoint/2010/main" val="259119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Leeg">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816102" y="6400800"/>
            <a:ext cx="1320800" cy="457200"/>
          </a:xfrm>
          <a:prstGeom prst="rect">
            <a:avLst/>
          </a:prstGeom>
          <a:ln/>
        </p:spPr>
        <p:txBody>
          <a:bodyPr lIns="130046" tIns="65023" rIns="130046" bIns="65023"/>
          <a:lstStyle>
            <a:lvl1pPr>
              <a:defRPr/>
            </a:lvl1pPr>
          </a:lstStyle>
          <a:p>
            <a:fld id="{D6E31510-2229-45B7-914F-853B909618C0}" type="datetimeFigureOut">
              <a:rPr lang="nl-NL" smtClean="0"/>
              <a:pPr/>
              <a:t>3-10-2019</a:t>
            </a:fld>
            <a:endParaRPr lang="nl-NL"/>
          </a:p>
        </p:txBody>
      </p:sp>
      <p:sp>
        <p:nvSpPr>
          <p:cNvPr id="3" name="Rectangle 6"/>
          <p:cNvSpPr>
            <a:spLocks noGrp="1" noChangeArrowheads="1"/>
          </p:cNvSpPr>
          <p:nvPr>
            <p:ph type="ftr" sz="quarter" idx="11"/>
          </p:nvPr>
        </p:nvSpPr>
        <p:spPr>
          <a:xfrm>
            <a:off x="3219450" y="6400800"/>
            <a:ext cx="4705350" cy="457200"/>
          </a:xfrm>
          <a:prstGeom prst="rect">
            <a:avLst/>
          </a:prstGeom>
          <a:ln/>
        </p:spPr>
        <p:txBody>
          <a:bodyPr lIns="130046" tIns="65023" rIns="130046" bIns="65023"/>
          <a:lstStyle>
            <a:lvl1pPr>
              <a:defRPr/>
            </a:lvl1pPr>
          </a:lstStyle>
          <a:p>
            <a:endParaRPr lang="nl-NL"/>
          </a:p>
        </p:txBody>
      </p:sp>
      <p:sp>
        <p:nvSpPr>
          <p:cNvPr id="4" name="Rectangle 7"/>
          <p:cNvSpPr>
            <a:spLocks noGrp="1" noChangeArrowheads="1"/>
          </p:cNvSpPr>
          <p:nvPr>
            <p:ph type="sldNum" sz="quarter" idx="12"/>
          </p:nvPr>
        </p:nvSpPr>
        <p:spPr>
          <a:xfrm>
            <a:off x="9245600" y="6400800"/>
            <a:ext cx="660400" cy="457200"/>
          </a:xfrm>
          <a:prstGeom prst="rect">
            <a:avLst/>
          </a:prstGeom>
          <a:ln/>
        </p:spPr>
        <p:txBody>
          <a:bodyPr lIns="130046" tIns="65023" rIns="130046" bIns="65023"/>
          <a:lstStyle>
            <a:lvl1pPr>
              <a:defRPr/>
            </a:lvl1pPr>
          </a:lstStyle>
          <a:p>
            <a:fld id="{4BF964CD-97A6-46EB-B5C4-738B884501EB}" type="slidenum">
              <a:rPr lang="nl-NL" smtClean="0"/>
              <a:pPr/>
              <a:t>‹#›</a:t>
            </a:fld>
            <a:endParaRPr lang="nl-NL"/>
          </a:p>
        </p:txBody>
      </p:sp>
    </p:spTree>
    <p:extLst>
      <p:ext uri="{BB962C8B-B14F-4D97-AF65-F5344CB8AC3E}">
        <p14:creationId xmlns:p14="http://schemas.microsoft.com/office/powerpoint/2010/main" val="113549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340000" y="1080000"/>
            <a:ext cx="7410000" cy="1080000"/>
          </a:xfrm>
        </p:spPr>
        <p:txBody>
          <a:bodyPr/>
          <a:lstStyle>
            <a:lvl1pPr algn="l">
              <a:defRPr sz="1800" b="0" i="0" cap="none"/>
            </a:lvl1pPr>
          </a:lstStyle>
          <a:p>
            <a:r>
              <a:rPr lang="nl-NL"/>
              <a:t>Klik om de stijl te bewerken</a:t>
            </a:r>
            <a:endParaRPr lang="nl-NL" dirty="0"/>
          </a:p>
        </p:txBody>
      </p:sp>
      <p:sp>
        <p:nvSpPr>
          <p:cNvPr id="3" name="Tijdelijke aanduiding voor tekst 2"/>
          <p:cNvSpPr>
            <a:spLocks noGrp="1"/>
          </p:cNvSpPr>
          <p:nvPr>
            <p:ph type="body" idx="1"/>
          </p:nvPr>
        </p:nvSpPr>
        <p:spPr>
          <a:xfrm>
            <a:off x="2340000" y="2160003"/>
            <a:ext cx="7924800" cy="1500187"/>
          </a:xfrm>
          <a:prstGeom prst="rect">
            <a:avLst/>
          </a:prstGeom>
        </p:spPr>
        <p:txBody>
          <a:bodyPr/>
          <a:lstStyle>
            <a:lvl1pPr marL="0" indent="0" algn="l">
              <a:buNone/>
              <a:defRPr sz="1500"/>
            </a:lvl1pPr>
            <a:lvl2pPr marL="342865" indent="0">
              <a:buNone/>
              <a:defRPr sz="1350"/>
            </a:lvl2pPr>
            <a:lvl3pPr marL="685730" indent="0">
              <a:buNone/>
              <a:defRPr sz="1200"/>
            </a:lvl3pPr>
            <a:lvl4pPr marL="1028595" indent="0">
              <a:buNone/>
              <a:defRPr sz="1050"/>
            </a:lvl4pPr>
            <a:lvl5pPr marL="1371460" indent="0">
              <a:buNone/>
              <a:defRPr sz="1050"/>
            </a:lvl5pPr>
            <a:lvl6pPr marL="1714324" indent="0">
              <a:buNone/>
              <a:defRPr sz="1050"/>
            </a:lvl6pPr>
            <a:lvl7pPr marL="2057190" indent="0">
              <a:buNone/>
              <a:defRPr sz="1050"/>
            </a:lvl7pPr>
            <a:lvl8pPr marL="2400054" indent="0">
              <a:buNone/>
              <a:defRPr sz="1050"/>
            </a:lvl8pPr>
            <a:lvl9pPr marL="2742920" indent="0">
              <a:buNone/>
              <a:defRPr sz="1050"/>
            </a:lvl9pPr>
          </a:lstStyle>
          <a:p>
            <a:pPr lvl="0"/>
            <a:r>
              <a:rPr lang="nl-NL"/>
              <a:t>Klik om de modelstijlen te bewerken</a:t>
            </a:r>
          </a:p>
        </p:txBody>
      </p:sp>
      <p:sp>
        <p:nvSpPr>
          <p:cNvPr id="4" name="Rectangle 5"/>
          <p:cNvSpPr>
            <a:spLocks noGrp="1" noChangeArrowheads="1"/>
          </p:cNvSpPr>
          <p:nvPr>
            <p:ph type="dt" sz="half" idx="10"/>
          </p:nvPr>
        </p:nvSpPr>
        <p:spPr>
          <a:xfrm>
            <a:off x="1816102" y="6400800"/>
            <a:ext cx="1320800" cy="457200"/>
          </a:xfrm>
          <a:prstGeom prst="rect">
            <a:avLst/>
          </a:prstGeom>
          <a:ln/>
        </p:spPr>
        <p:txBody>
          <a:bodyPr/>
          <a:lstStyle>
            <a:lvl1pPr>
              <a:defRPr/>
            </a:lvl1pPr>
          </a:lstStyle>
          <a:p>
            <a:fld id="{D6E31510-2229-45B7-914F-853B909618C0}" type="datetimeFigureOut">
              <a:rPr lang="nl-NL" smtClean="0"/>
              <a:pPr/>
              <a:t>3-10-2019</a:t>
            </a:fld>
            <a:endParaRPr lang="nl-NL"/>
          </a:p>
        </p:txBody>
      </p:sp>
      <p:sp>
        <p:nvSpPr>
          <p:cNvPr id="5" name="Rectangle 6"/>
          <p:cNvSpPr>
            <a:spLocks noGrp="1" noChangeArrowheads="1"/>
          </p:cNvSpPr>
          <p:nvPr>
            <p:ph type="ftr" sz="quarter" idx="11"/>
          </p:nvPr>
        </p:nvSpPr>
        <p:spPr>
          <a:xfrm>
            <a:off x="3219450" y="6400800"/>
            <a:ext cx="4705350" cy="457200"/>
          </a:xfrm>
          <a:prstGeom prst="rect">
            <a:avLst/>
          </a:prstGeom>
          <a:ln/>
        </p:spPr>
        <p:txBody>
          <a:bodyPr/>
          <a:lstStyle>
            <a:lvl1pPr>
              <a:defRPr/>
            </a:lvl1pPr>
          </a:lstStyle>
          <a:p>
            <a:endParaRPr lang="nl-NL"/>
          </a:p>
        </p:txBody>
      </p:sp>
      <p:sp>
        <p:nvSpPr>
          <p:cNvPr id="6" name="Rectangle 7"/>
          <p:cNvSpPr>
            <a:spLocks noGrp="1" noChangeArrowheads="1"/>
          </p:cNvSpPr>
          <p:nvPr>
            <p:ph type="sldNum" sz="quarter" idx="12"/>
          </p:nvPr>
        </p:nvSpPr>
        <p:spPr>
          <a:xfrm>
            <a:off x="9245600" y="6400800"/>
            <a:ext cx="660400" cy="457200"/>
          </a:xfrm>
          <a:prstGeom prst="rect">
            <a:avLst/>
          </a:prstGeom>
          <a:ln/>
        </p:spPr>
        <p:txBody>
          <a:bodyPr/>
          <a:lstStyle>
            <a:lvl1pPr>
              <a:defRPr/>
            </a:lvl1pPr>
          </a:lstStyle>
          <a:p>
            <a:fld id="{4BF964CD-97A6-46EB-B5C4-738B884501EB}" type="slidenum">
              <a:rPr lang="nl-NL" smtClean="0"/>
              <a:pPr/>
              <a:t>‹#›</a:t>
            </a:fld>
            <a:endParaRPr lang="nl-NL"/>
          </a:p>
        </p:txBody>
      </p:sp>
    </p:spTree>
    <p:extLst>
      <p:ext uri="{BB962C8B-B14F-4D97-AF65-F5344CB8AC3E}">
        <p14:creationId xmlns:p14="http://schemas.microsoft.com/office/powerpoint/2010/main" val="182237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hape 2"/>
          <p:cNvSpPr>
            <a:spLocks noGrp="1"/>
          </p:cNvSpPr>
          <p:nvPr>
            <p:ph type="title"/>
          </p:nvPr>
        </p:nvSpPr>
        <p:spPr bwMode="auto">
          <a:xfrm>
            <a:off x="0" y="312542"/>
            <a:ext cx="9906000" cy="6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nl-NL" dirty="0">
                <a:sym typeface="Helvetica Light" charset="0"/>
              </a:rPr>
              <a:t>Titeltekst</a:t>
            </a:r>
          </a:p>
        </p:txBody>
      </p:sp>
      <p:sp>
        <p:nvSpPr>
          <p:cNvPr id="6" name="Shape 33"/>
          <p:cNvSpPr>
            <a:spLocks noChangeShapeType="1"/>
          </p:cNvSpPr>
          <p:nvPr/>
        </p:nvSpPr>
        <p:spPr bwMode="auto">
          <a:xfrm>
            <a:off x="0" y="1159689"/>
            <a:ext cx="9906000" cy="0"/>
          </a:xfrm>
          <a:prstGeom prst="line">
            <a:avLst/>
          </a:prstGeom>
          <a:noFill/>
          <a:ln w="57150" cmpd="sng">
            <a:solidFill>
              <a:schemeClr val="bg2"/>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sz="949" b="0" i="0" u="none">
              <a:latin typeface="Open Sans"/>
              <a:cs typeface="Open Sans"/>
            </a:endParaRPr>
          </a:p>
        </p:txBody>
      </p:sp>
      <p:pic>
        <p:nvPicPr>
          <p:cNvPr id="7" name="Picture 6" descr="Stuurgroep logo.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7015158" y="6053959"/>
            <a:ext cx="2664894" cy="736330"/>
          </a:xfrm>
          <a:prstGeom prst="rect">
            <a:avLst/>
          </a:prstGeom>
        </p:spPr>
      </p:pic>
    </p:spTree>
    <p:extLst>
      <p:ext uri="{BB962C8B-B14F-4D97-AF65-F5344CB8AC3E}">
        <p14:creationId xmlns:p14="http://schemas.microsoft.com/office/powerpoint/2010/main" val="23595802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txStyles>
    <p:titleStyle>
      <a:lvl1pPr algn="ctr" defTabSz="308047" rtl="0" eaLnBrk="1" fontAlgn="base" hangingPunct="1">
        <a:spcBef>
          <a:spcPct val="0"/>
        </a:spcBef>
        <a:spcAft>
          <a:spcPct val="0"/>
        </a:spcAft>
        <a:defRPr sz="4219" b="0" i="0" u="none">
          <a:solidFill>
            <a:srgbClr val="4FAF47"/>
          </a:solidFill>
          <a:latin typeface="Open Sans"/>
          <a:ea typeface="ＭＳ Ｐゴシック" charset="0"/>
          <a:cs typeface="Open Sans"/>
          <a:sym typeface="Helvetica Light" charset="0"/>
        </a:defRPr>
      </a:lvl1pPr>
      <a:lvl2pPr algn="ctr" defTabSz="308047"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2pPr>
      <a:lvl3pPr algn="ctr" defTabSz="308047"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3pPr>
      <a:lvl4pPr algn="ctr" defTabSz="308047"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4pPr>
      <a:lvl5pPr algn="ctr" defTabSz="308047"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5pPr>
      <a:lvl6pPr indent="602701" algn="ctr" defTabSz="308047" eaLnBrk="1" hangingPunct="1">
        <a:defRPr sz="4219">
          <a:latin typeface="+mn-lt"/>
          <a:ea typeface="+mn-ea"/>
          <a:cs typeface="+mn-cs"/>
          <a:sym typeface="Helvetica Light"/>
        </a:defRPr>
      </a:lvl6pPr>
      <a:lvl7pPr indent="723242" algn="ctr" defTabSz="308047" eaLnBrk="1" hangingPunct="1">
        <a:defRPr sz="4219">
          <a:latin typeface="+mn-lt"/>
          <a:ea typeface="+mn-ea"/>
          <a:cs typeface="+mn-cs"/>
          <a:sym typeface="Helvetica Light"/>
        </a:defRPr>
      </a:lvl7pPr>
      <a:lvl8pPr indent="843783" algn="ctr" defTabSz="308047" eaLnBrk="1" hangingPunct="1">
        <a:defRPr sz="4219">
          <a:latin typeface="+mn-lt"/>
          <a:ea typeface="+mn-ea"/>
          <a:cs typeface="+mn-cs"/>
          <a:sym typeface="Helvetica Light"/>
        </a:defRPr>
      </a:lvl8pPr>
      <a:lvl9pPr indent="964323" algn="ctr" defTabSz="308047" eaLnBrk="1" hangingPunct="1">
        <a:defRPr sz="4219">
          <a:latin typeface="+mn-lt"/>
          <a:ea typeface="+mn-ea"/>
          <a:cs typeface="+mn-cs"/>
          <a:sym typeface="Helvetica Light"/>
        </a:defRPr>
      </a:lvl9pPr>
    </p:titleStyle>
    <p:bodyStyle>
      <a:lvl1pPr marL="234384" indent="-234384" algn="l" defTabSz="308047" rtl="0" eaLnBrk="1" fontAlgn="base" hangingPunct="1">
        <a:spcBef>
          <a:spcPts val="2215"/>
        </a:spcBef>
        <a:spcAft>
          <a:spcPct val="0"/>
        </a:spcAft>
        <a:buSzPct val="75000"/>
        <a:buChar char="•"/>
        <a:defRPr sz="1898">
          <a:solidFill>
            <a:srgbClr val="575756"/>
          </a:solidFill>
          <a:latin typeface="Open Sans"/>
          <a:ea typeface="ＭＳ Ｐゴシック" charset="0"/>
          <a:cs typeface="Open Sans"/>
          <a:sym typeface="Helvetica Light" charset="0"/>
        </a:defRPr>
      </a:lvl1pPr>
      <a:lvl2pPr marL="468768" indent="-234384" algn="l" defTabSz="308047" rtl="0" eaLnBrk="1" fontAlgn="base" hangingPunct="1">
        <a:spcBef>
          <a:spcPts val="2215"/>
        </a:spcBef>
        <a:spcAft>
          <a:spcPct val="0"/>
        </a:spcAft>
        <a:buSzPct val="75000"/>
        <a:buChar char="•"/>
        <a:defRPr sz="1898">
          <a:solidFill>
            <a:schemeClr val="tx2"/>
          </a:solidFill>
          <a:latin typeface="Open Sans"/>
          <a:ea typeface="+mn-ea"/>
          <a:cs typeface="Open Sans"/>
          <a:sym typeface="Helvetica Light" charset="0"/>
        </a:defRPr>
      </a:lvl2pPr>
      <a:lvl3pPr marL="703152" indent="-234384" algn="l" defTabSz="308047" rtl="0" eaLnBrk="1" fontAlgn="base" hangingPunct="1">
        <a:spcBef>
          <a:spcPts val="2215"/>
        </a:spcBef>
        <a:spcAft>
          <a:spcPct val="0"/>
        </a:spcAft>
        <a:buSzPct val="75000"/>
        <a:buChar char="•"/>
        <a:defRPr sz="1898">
          <a:solidFill>
            <a:schemeClr val="bg2"/>
          </a:solidFill>
          <a:latin typeface="Open Sans"/>
          <a:ea typeface="+mn-ea"/>
          <a:cs typeface="Open Sans"/>
          <a:sym typeface="Helvetica Light" charset="0"/>
        </a:defRPr>
      </a:lvl3pPr>
      <a:lvl4pPr marL="937536" indent="-234384" algn="l" defTabSz="308047" rtl="0" eaLnBrk="1" fontAlgn="base" hangingPunct="1">
        <a:spcBef>
          <a:spcPts val="2215"/>
        </a:spcBef>
        <a:spcAft>
          <a:spcPct val="0"/>
        </a:spcAft>
        <a:buSzPct val="75000"/>
        <a:buChar char="•"/>
        <a:defRPr sz="1898">
          <a:solidFill>
            <a:schemeClr val="tx1"/>
          </a:solidFill>
          <a:latin typeface="Open Sans"/>
          <a:ea typeface="+mn-ea"/>
          <a:cs typeface="Open Sans"/>
          <a:sym typeface="Helvetica Light" charset="0"/>
        </a:defRPr>
      </a:lvl4pPr>
      <a:lvl5pPr marL="1171920" indent="-234384" algn="l" defTabSz="308047" rtl="0" eaLnBrk="1" fontAlgn="base" hangingPunct="1">
        <a:spcBef>
          <a:spcPts val="2215"/>
        </a:spcBef>
        <a:spcAft>
          <a:spcPct val="0"/>
        </a:spcAft>
        <a:buSzPct val="75000"/>
        <a:buChar char="•"/>
        <a:defRPr sz="1898">
          <a:solidFill>
            <a:schemeClr val="tx1"/>
          </a:solidFill>
          <a:latin typeface="Open Sans"/>
          <a:ea typeface="+mn-ea"/>
          <a:cs typeface="Open Sans"/>
          <a:sym typeface="Helvetica Light" charset="0"/>
        </a:defRPr>
      </a:lvl5pPr>
      <a:lvl6pPr marL="1406304" indent="-234384" defTabSz="308047" eaLnBrk="1" hangingPunct="1">
        <a:spcBef>
          <a:spcPts val="2215"/>
        </a:spcBef>
        <a:buSzPct val="75000"/>
        <a:buChar char="•"/>
        <a:defRPr sz="1898">
          <a:latin typeface="+mn-lt"/>
          <a:ea typeface="+mn-ea"/>
          <a:cs typeface="+mn-cs"/>
          <a:sym typeface="Helvetica Light"/>
        </a:defRPr>
      </a:lvl6pPr>
      <a:lvl7pPr marL="1640688" indent="-234384" defTabSz="308047" eaLnBrk="1" hangingPunct="1">
        <a:spcBef>
          <a:spcPts val="2215"/>
        </a:spcBef>
        <a:buSzPct val="75000"/>
        <a:buChar char="•"/>
        <a:defRPr sz="1898">
          <a:latin typeface="+mn-lt"/>
          <a:ea typeface="+mn-ea"/>
          <a:cs typeface="+mn-cs"/>
          <a:sym typeface="Helvetica Light"/>
        </a:defRPr>
      </a:lvl7pPr>
      <a:lvl8pPr marL="1875072" indent="-234384" defTabSz="308047" eaLnBrk="1" hangingPunct="1">
        <a:spcBef>
          <a:spcPts val="2215"/>
        </a:spcBef>
        <a:buSzPct val="75000"/>
        <a:buChar char="•"/>
        <a:defRPr sz="1898">
          <a:latin typeface="+mn-lt"/>
          <a:ea typeface="+mn-ea"/>
          <a:cs typeface="+mn-cs"/>
          <a:sym typeface="Helvetica Light"/>
        </a:defRPr>
      </a:lvl8pPr>
      <a:lvl9pPr marL="2109456" indent="-234384" defTabSz="308047" eaLnBrk="1" hangingPunct="1">
        <a:spcBef>
          <a:spcPts val="2215"/>
        </a:spcBef>
        <a:buSzPct val="75000"/>
        <a:buChar char="•"/>
        <a:defRPr sz="1898">
          <a:latin typeface="+mn-lt"/>
          <a:ea typeface="+mn-ea"/>
          <a:cs typeface="+mn-cs"/>
          <a:sym typeface="Helvetica Light"/>
        </a:defRPr>
      </a:lvl9pPr>
    </p:bodyStyle>
    <p:otherStyle>
      <a:lvl1pPr algn="ctr" defTabSz="308047" eaLnBrk="1" hangingPunct="1">
        <a:defRPr>
          <a:solidFill>
            <a:schemeClr val="tx1"/>
          </a:solidFill>
          <a:latin typeface="+mn-lt"/>
          <a:ea typeface="+mn-ea"/>
          <a:cs typeface="+mn-cs"/>
          <a:sym typeface="Helvetica Light"/>
        </a:defRPr>
      </a:lvl1pPr>
      <a:lvl2pPr indent="120541" algn="ctr" defTabSz="308047" eaLnBrk="1" hangingPunct="1">
        <a:defRPr>
          <a:solidFill>
            <a:schemeClr val="tx1"/>
          </a:solidFill>
          <a:latin typeface="+mn-lt"/>
          <a:ea typeface="+mn-ea"/>
          <a:cs typeface="+mn-cs"/>
          <a:sym typeface="Helvetica Light"/>
        </a:defRPr>
      </a:lvl2pPr>
      <a:lvl3pPr indent="241080" algn="ctr" defTabSz="308047" eaLnBrk="1" hangingPunct="1">
        <a:defRPr>
          <a:solidFill>
            <a:schemeClr val="tx1"/>
          </a:solidFill>
          <a:latin typeface="+mn-lt"/>
          <a:ea typeface="+mn-ea"/>
          <a:cs typeface="+mn-cs"/>
          <a:sym typeface="Helvetica Light"/>
        </a:defRPr>
      </a:lvl3pPr>
      <a:lvl4pPr indent="361621" algn="ctr" defTabSz="308047" eaLnBrk="1" hangingPunct="1">
        <a:defRPr>
          <a:solidFill>
            <a:schemeClr val="tx1"/>
          </a:solidFill>
          <a:latin typeface="+mn-lt"/>
          <a:ea typeface="+mn-ea"/>
          <a:cs typeface="+mn-cs"/>
          <a:sym typeface="Helvetica Light"/>
        </a:defRPr>
      </a:lvl4pPr>
      <a:lvl5pPr indent="482161" algn="ctr" defTabSz="308047" eaLnBrk="1" hangingPunct="1">
        <a:defRPr>
          <a:solidFill>
            <a:schemeClr val="tx1"/>
          </a:solidFill>
          <a:latin typeface="+mn-lt"/>
          <a:ea typeface="+mn-ea"/>
          <a:cs typeface="+mn-cs"/>
          <a:sym typeface="Helvetica Light"/>
        </a:defRPr>
      </a:lvl5pPr>
      <a:lvl6pPr indent="602701" algn="ctr" defTabSz="308047" eaLnBrk="1" hangingPunct="1">
        <a:defRPr>
          <a:solidFill>
            <a:schemeClr val="tx1"/>
          </a:solidFill>
          <a:latin typeface="+mn-lt"/>
          <a:ea typeface="+mn-ea"/>
          <a:cs typeface="+mn-cs"/>
          <a:sym typeface="Helvetica Light"/>
        </a:defRPr>
      </a:lvl6pPr>
      <a:lvl7pPr indent="723242" algn="ctr" defTabSz="308047" eaLnBrk="1" hangingPunct="1">
        <a:defRPr>
          <a:solidFill>
            <a:schemeClr val="tx1"/>
          </a:solidFill>
          <a:latin typeface="+mn-lt"/>
          <a:ea typeface="+mn-ea"/>
          <a:cs typeface="+mn-cs"/>
          <a:sym typeface="Helvetica Light"/>
        </a:defRPr>
      </a:lvl7pPr>
      <a:lvl8pPr indent="843783" algn="ctr" defTabSz="308047" eaLnBrk="1" hangingPunct="1">
        <a:defRPr>
          <a:solidFill>
            <a:schemeClr val="tx1"/>
          </a:solidFill>
          <a:latin typeface="+mn-lt"/>
          <a:ea typeface="+mn-ea"/>
          <a:cs typeface="+mn-cs"/>
          <a:sym typeface="Helvetica Light"/>
        </a:defRPr>
      </a:lvl8pPr>
      <a:lvl9pPr indent="964323" algn="ctr" defTabSz="308047" eaLnBrk="1" hangingPunct="1">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hape 2"/>
          <p:cNvSpPr>
            <a:spLocks noGrp="1"/>
          </p:cNvSpPr>
          <p:nvPr>
            <p:ph type="title"/>
          </p:nvPr>
        </p:nvSpPr>
        <p:spPr bwMode="auto">
          <a:xfrm>
            <a:off x="0" y="312540"/>
            <a:ext cx="9906000" cy="6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nl-NL" dirty="0">
                <a:sym typeface="Helvetica Light" charset="0"/>
              </a:rPr>
              <a:t>Titeltekst</a:t>
            </a:r>
          </a:p>
        </p:txBody>
      </p:sp>
      <p:sp>
        <p:nvSpPr>
          <p:cNvPr id="6" name="Shape 33"/>
          <p:cNvSpPr>
            <a:spLocks noChangeShapeType="1"/>
          </p:cNvSpPr>
          <p:nvPr/>
        </p:nvSpPr>
        <p:spPr bwMode="auto">
          <a:xfrm>
            <a:off x="0" y="1159689"/>
            <a:ext cx="9906000" cy="0"/>
          </a:xfrm>
          <a:prstGeom prst="line">
            <a:avLst/>
          </a:prstGeom>
          <a:noFill/>
          <a:ln w="57150" cmpd="sng">
            <a:solidFill>
              <a:schemeClr val="bg2"/>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nl-NL" sz="1266">
              <a:latin typeface="Open Sans"/>
              <a:cs typeface="Open Sans"/>
            </a:endParaRPr>
          </a:p>
        </p:txBody>
      </p:sp>
      <p:pic>
        <p:nvPicPr>
          <p:cNvPr id="7" name="Picture 6" descr="Stuurgroep logo.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015156" y="6053959"/>
            <a:ext cx="2664894" cy="736330"/>
          </a:xfrm>
          <a:prstGeom prst="rect">
            <a:avLst/>
          </a:prstGeom>
        </p:spPr>
      </p:pic>
    </p:spTree>
    <p:extLst>
      <p:ext uri="{BB962C8B-B14F-4D97-AF65-F5344CB8AC3E}">
        <p14:creationId xmlns:p14="http://schemas.microsoft.com/office/powerpoint/2010/main" val="10576767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ransition spd="med"/>
  <p:txStyles>
    <p:titleStyle>
      <a:lvl1pPr algn="ctr" defTabSz="410751" rtl="0" eaLnBrk="1" fontAlgn="base" hangingPunct="1">
        <a:spcBef>
          <a:spcPct val="0"/>
        </a:spcBef>
        <a:spcAft>
          <a:spcPct val="0"/>
        </a:spcAft>
        <a:defRPr sz="5625">
          <a:solidFill>
            <a:srgbClr val="4FAF47"/>
          </a:solidFill>
          <a:latin typeface="Open Sans"/>
          <a:ea typeface="ＭＳ Ｐゴシック" charset="0"/>
          <a:cs typeface="Open Sans"/>
          <a:sym typeface="Helvetica Light" charset="0"/>
        </a:defRPr>
      </a:lvl1pPr>
      <a:lvl2pPr algn="ctr" defTabSz="410751" rtl="0" eaLnBrk="1" fontAlgn="base" hangingPunct="1">
        <a:spcBef>
          <a:spcPct val="0"/>
        </a:spcBef>
        <a:spcAft>
          <a:spcPct val="0"/>
        </a:spcAft>
        <a:defRPr sz="5625">
          <a:solidFill>
            <a:schemeClr val="tx2"/>
          </a:solidFill>
          <a:latin typeface="+mn-lt"/>
          <a:ea typeface="ＭＳ Ｐゴシック" charset="0"/>
          <a:cs typeface="+mn-cs"/>
          <a:sym typeface="Helvetica Light" charset="0"/>
        </a:defRPr>
      </a:lvl2pPr>
      <a:lvl3pPr algn="ctr" defTabSz="410751" rtl="0" eaLnBrk="1" fontAlgn="base" hangingPunct="1">
        <a:spcBef>
          <a:spcPct val="0"/>
        </a:spcBef>
        <a:spcAft>
          <a:spcPct val="0"/>
        </a:spcAft>
        <a:defRPr sz="5625">
          <a:solidFill>
            <a:schemeClr val="tx2"/>
          </a:solidFill>
          <a:latin typeface="+mn-lt"/>
          <a:ea typeface="ＭＳ Ｐゴシック" charset="0"/>
          <a:cs typeface="+mn-cs"/>
          <a:sym typeface="Helvetica Light" charset="0"/>
        </a:defRPr>
      </a:lvl3pPr>
      <a:lvl4pPr algn="ctr" defTabSz="410751" rtl="0" eaLnBrk="1" fontAlgn="base" hangingPunct="1">
        <a:spcBef>
          <a:spcPct val="0"/>
        </a:spcBef>
        <a:spcAft>
          <a:spcPct val="0"/>
        </a:spcAft>
        <a:defRPr sz="5625">
          <a:solidFill>
            <a:schemeClr val="tx2"/>
          </a:solidFill>
          <a:latin typeface="+mn-lt"/>
          <a:ea typeface="ＭＳ Ｐゴシック" charset="0"/>
          <a:cs typeface="+mn-cs"/>
          <a:sym typeface="Helvetica Light" charset="0"/>
        </a:defRPr>
      </a:lvl4pPr>
      <a:lvl5pPr algn="ctr" defTabSz="410751" rtl="0" eaLnBrk="1" fontAlgn="base" hangingPunct="1">
        <a:spcBef>
          <a:spcPct val="0"/>
        </a:spcBef>
        <a:spcAft>
          <a:spcPct val="0"/>
        </a:spcAft>
        <a:defRPr sz="5625">
          <a:solidFill>
            <a:schemeClr val="tx2"/>
          </a:solidFill>
          <a:latin typeface="+mn-lt"/>
          <a:ea typeface="ＭＳ Ｐゴシック" charset="0"/>
          <a:cs typeface="+mn-cs"/>
          <a:sym typeface="Helvetica Light" charset="0"/>
        </a:defRPr>
      </a:lvl5pPr>
      <a:lvl6pPr indent="803643" algn="ctr" defTabSz="410751" eaLnBrk="1" hangingPunct="1">
        <a:defRPr sz="5625">
          <a:latin typeface="+mn-lt"/>
          <a:ea typeface="+mn-ea"/>
          <a:cs typeface="+mn-cs"/>
          <a:sym typeface="Helvetica Light"/>
        </a:defRPr>
      </a:lvl6pPr>
      <a:lvl7pPr indent="964372" algn="ctr" defTabSz="410751" eaLnBrk="1" hangingPunct="1">
        <a:defRPr sz="5625">
          <a:latin typeface="+mn-lt"/>
          <a:ea typeface="+mn-ea"/>
          <a:cs typeface="+mn-cs"/>
          <a:sym typeface="Helvetica Light"/>
        </a:defRPr>
      </a:lvl7pPr>
      <a:lvl8pPr indent="1125101" algn="ctr" defTabSz="410751" eaLnBrk="1" hangingPunct="1">
        <a:defRPr sz="5625">
          <a:latin typeface="+mn-lt"/>
          <a:ea typeface="+mn-ea"/>
          <a:cs typeface="+mn-cs"/>
          <a:sym typeface="Helvetica Light"/>
        </a:defRPr>
      </a:lvl8pPr>
      <a:lvl9pPr indent="1285829" algn="ctr" defTabSz="410751" eaLnBrk="1" hangingPunct="1">
        <a:defRPr sz="5625">
          <a:latin typeface="+mn-lt"/>
          <a:ea typeface="+mn-ea"/>
          <a:cs typeface="+mn-cs"/>
          <a:sym typeface="Helvetica Light"/>
        </a:defRPr>
      </a:lvl9pPr>
    </p:titleStyle>
    <p:bodyStyle>
      <a:lvl1pPr marL="312528" indent="-312528" algn="l" defTabSz="410751" rtl="0" eaLnBrk="1" fontAlgn="base" hangingPunct="1">
        <a:spcBef>
          <a:spcPts val="2953"/>
        </a:spcBef>
        <a:spcAft>
          <a:spcPct val="0"/>
        </a:spcAft>
        <a:buSzPct val="75000"/>
        <a:buChar char="•"/>
        <a:defRPr sz="2531">
          <a:solidFill>
            <a:srgbClr val="575756"/>
          </a:solidFill>
          <a:latin typeface="Open Sans"/>
          <a:ea typeface="ＭＳ Ｐゴシック" charset="0"/>
          <a:cs typeface="Open Sans"/>
          <a:sym typeface="Helvetica Light" charset="0"/>
        </a:defRPr>
      </a:lvl1pPr>
      <a:lvl2pPr marL="625056" indent="-312528" algn="l" defTabSz="410751" rtl="0" eaLnBrk="1" fontAlgn="base" hangingPunct="1">
        <a:spcBef>
          <a:spcPts val="2953"/>
        </a:spcBef>
        <a:spcAft>
          <a:spcPct val="0"/>
        </a:spcAft>
        <a:buSzPct val="75000"/>
        <a:buChar char="•"/>
        <a:defRPr sz="2531">
          <a:solidFill>
            <a:schemeClr val="tx2"/>
          </a:solidFill>
          <a:latin typeface="Open Sans"/>
          <a:ea typeface="+mn-ea"/>
          <a:cs typeface="Open Sans"/>
          <a:sym typeface="Helvetica Light" charset="0"/>
        </a:defRPr>
      </a:lvl2pPr>
      <a:lvl3pPr marL="937584" indent="-312528" algn="l" defTabSz="410751" rtl="0" eaLnBrk="1" fontAlgn="base" hangingPunct="1">
        <a:spcBef>
          <a:spcPts val="2953"/>
        </a:spcBef>
        <a:spcAft>
          <a:spcPct val="0"/>
        </a:spcAft>
        <a:buSzPct val="75000"/>
        <a:buChar char="•"/>
        <a:defRPr sz="2531">
          <a:solidFill>
            <a:schemeClr val="bg2"/>
          </a:solidFill>
          <a:latin typeface="Open Sans"/>
          <a:ea typeface="+mn-ea"/>
          <a:cs typeface="Open Sans"/>
          <a:sym typeface="Helvetica Light" charset="0"/>
        </a:defRPr>
      </a:lvl3pPr>
      <a:lvl4pPr marL="1250112" indent="-312528" algn="l" defTabSz="410751" rtl="0" eaLnBrk="1" fontAlgn="base" hangingPunct="1">
        <a:spcBef>
          <a:spcPts val="2953"/>
        </a:spcBef>
        <a:spcAft>
          <a:spcPct val="0"/>
        </a:spcAft>
        <a:buSzPct val="75000"/>
        <a:buChar char="•"/>
        <a:defRPr sz="2531">
          <a:solidFill>
            <a:schemeClr val="tx1"/>
          </a:solidFill>
          <a:latin typeface="Open Sans"/>
          <a:ea typeface="+mn-ea"/>
          <a:cs typeface="Open Sans"/>
          <a:sym typeface="Helvetica Light" charset="0"/>
        </a:defRPr>
      </a:lvl4pPr>
      <a:lvl5pPr marL="1562640" indent="-312528" algn="l" defTabSz="410751" rtl="0" eaLnBrk="1" fontAlgn="base" hangingPunct="1">
        <a:spcBef>
          <a:spcPts val="2953"/>
        </a:spcBef>
        <a:spcAft>
          <a:spcPct val="0"/>
        </a:spcAft>
        <a:buSzPct val="75000"/>
        <a:buChar char="•"/>
        <a:defRPr sz="2531">
          <a:solidFill>
            <a:schemeClr val="tx1"/>
          </a:solidFill>
          <a:latin typeface="Open Sans"/>
          <a:ea typeface="+mn-ea"/>
          <a:cs typeface="Open Sans"/>
          <a:sym typeface="Helvetica Light" charset="0"/>
        </a:defRPr>
      </a:lvl5pPr>
      <a:lvl6pPr marL="1875168" indent="-312528" defTabSz="410751" eaLnBrk="1" hangingPunct="1">
        <a:spcBef>
          <a:spcPts val="2953"/>
        </a:spcBef>
        <a:buSzPct val="75000"/>
        <a:buChar char="•"/>
        <a:defRPr sz="2531">
          <a:latin typeface="+mn-lt"/>
          <a:ea typeface="+mn-ea"/>
          <a:cs typeface="+mn-cs"/>
          <a:sym typeface="Helvetica Light"/>
        </a:defRPr>
      </a:lvl6pPr>
      <a:lvl7pPr marL="2187696" indent="-312528" defTabSz="410751" eaLnBrk="1" hangingPunct="1">
        <a:spcBef>
          <a:spcPts val="2953"/>
        </a:spcBef>
        <a:buSzPct val="75000"/>
        <a:buChar char="•"/>
        <a:defRPr sz="2531">
          <a:latin typeface="+mn-lt"/>
          <a:ea typeface="+mn-ea"/>
          <a:cs typeface="+mn-cs"/>
          <a:sym typeface="Helvetica Light"/>
        </a:defRPr>
      </a:lvl7pPr>
      <a:lvl8pPr marL="2500224" indent="-312528" defTabSz="410751" eaLnBrk="1" hangingPunct="1">
        <a:spcBef>
          <a:spcPts val="2953"/>
        </a:spcBef>
        <a:buSzPct val="75000"/>
        <a:buChar char="•"/>
        <a:defRPr sz="2531">
          <a:latin typeface="+mn-lt"/>
          <a:ea typeface="+mn-ea"/>
          <a:cs typeface="+mn-cs"/>
          <a:sym typeface="Helvetica Light"/>
        </a:defRPr>
      </a:lvl8pPr>
      <a:lvl9pPr marL="2812752" indent="-312528" defTabSz="410751" eaLnBrk="1" hangingPunct="1">
        <a:spcBef>
          <a:spcPts val="2953"/>
        </a:spcBef>
        <a:buSzPct val="75000"/>
        <a:buChar char="•"/>
        <a:defRPr sz="2531">
          <a:latin typeface="+mn-lt"/>
          <a:ea typeface="+mn-ea"/>
          <a:cs typeface="+mn-cs"/>
          <a:sym typeface="Helvetica Light"/>
        </a:defRPr>
      </a:lvl9pPr>
    </p:bodyStyle>
    <p:otherStyle>
      <a:lvl1pPr algn="ctr" defTabSz="410751" eaLnBrk="1" hangingPunct="1">
        <a:defRPr>
          <a:solidFill>
            <a:schemeClr val="tx1"/>
          </a:solidFill>
          <a:latin typeface="+mn-lt"/>
          <a:ea typeface="+mn-ea"/>
          <a:cs typeface="+mn-cs"/>
          <a:sym typeface="Helvetica Light"/>
        </a:defRPr>
      </a:lvl1pPr>
      <a:lvl2pPr indent="160729" algn="ctr" defTabSz="410751" eaLnBrk="1" hangingPunct="1">
        <a:defRPr>
          <a:solidFill>
            <a:schemeClr val="tx1"/>
          </a:solidFill>
          <a:latin typeface="+mn-lt"/>
          <a:ea typeface="+mn-ea"/>
          <a:cs typeface="+mn-cs"/>
          <a:sym typeface="Helvetica Light"/>
        </a:defRPr>
      </a:lvl2pPr>
      <a:lvl3pPr indent="321457" algn="ctr" defTabSz="410751" eaLnBrk="1" hangingPunct="1">
        <a:defRPr>
          <a:solidFill>
            <a:schemeClr val="tx1"/>
          </a:solidFill>
          <a:latin typeface="+mn-lt"/>
          <a:ea typeface="+mn-ea"/>
          <a:cs typeface="+mn-cs"/>
          <a:sym typeface="Helvetica Light"/>
        </a:defRPr>
      </a:lvl3pPr>
      <a:lvl4pPr indent="482186" algn="ctr" defTabSz="410751" eaLnBrk="1" hangingPunct="1">
        <a:defRPr>
          <a:solidFill>
            <a:schemeClr val="tx1"/>
          </a:solidFill>
          <a:latin typeface="+mn-lt"/>
          <a:ea typeface="+mn-ea"/>
          <a:cs typeface="+mn-cs"/>
          <a:sym typeface="Helvetica Light"/>
        </a:defRPr>
      </a:lvl4pPr>
      <a:lvl5pPr indent="642915" algn="ctr" defTabSz="410751" eaLnBrk="1" hangingPunct="1">
        <a:defRPr>
          <a:solidFill>
            <a:schemeClr val="tx1"/>
          </a:solidFill>
          <a:latin typeface="+mn-lt"/>
          <a:ea typeface="+mn-ea"/>
          <a:cs typeface="+mn-cs"/>
          <a:sym typeface="Helvetica Light"/>
        </a:defRPr>
      </a:lvl5pPr>
      <a:lvl6pPr indent="803643" algn="ctr" defTabSz="410751" eaLnBrk="1" hangingPunct="1">
        <a:defRPr>
          <a:solidFill>
            <a:schemeClr val="tx1"/>
          </a:solidFill>
          <a:latin typeface="+mn-lt"/>
          <a:ea typeface="+mn-ea"/>
          <a:cs typeface="+mn-cs"/>
          <a:sym typeface="Helvetica Light"/>
        </a:defRPr>
      </a:lvl6pPr>
      <a:lvl7pPr indent="964372" algn="ctr" defTabSz="410751" eaLnBrk="1" hangingPunct="1">
        <a:defRPr>
          <a:solidFill>
            <a:schemeClr val="tx1"/>
          </a:solidFill>
          <a:latin typeface="+mn-lt"/>
          <a:ea typeface="+mn-ea"/>
          <a:cs typeface="+mn-cs"/>
          <a:sym typeface="Helvetica Light"/>
        </a:defRPr>
      </a:lvl7pPr>
      <a:lvl8pPr indent="1125101" algn="ctr" defTabSz="410751" eaLnBrk="1" hangingPunct="1">
        <a:defRPr>
          <a:solidFill>
            <a:schemeClr val="tx1"/>
          </a:solidFill>
          <a:latin typeface="+mn-lt"/>
          <a:ea typeface="+mn-ea"/>
          <a:cs typeface="+mn-cs"/>
          <a:sym typeface="Helvetica Light"/>
        </a:defRPr>
      </a:lvl8pPr>
      <a:lvl9pPr indent="1285829" algn="ctr" defTabSz="410751" eaLnBrk="1" hangingPunct="1">
        <a:defRPr>
          <a:solidFill>
            <a:schemeClr val="tx1"/>
          </a:solidFill>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ADE4C-22EB-441B-8AF0-8D17C941AB87}" type="datetime1">
              <a:rPr lang="nl-NL" smtClean="0"/>
              <a:t>3-10-2019</a:t>
            </a:fld>
            <a:endParaRPr lang="nl-NL"/>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11364-0268-4DE7-AACE-8A81B813C9F9}" type="slidenum">
              <a:rPr lang="nl-NL" smtClean="0"/>
              <a:t>‹#›</a:t>
            </a:fld>
            <a:endParaRPr lang="nl-NL"/>
          </a:p>
        </p:txBody>
      </p:sp>
    </p:spTree>
    <p:extLst>
      <p:ext uri="{BB962C8B-B14F-4D97-AF65-F5344CB8AC3E}">
        <p14:creationId xmlns:p14="http://schemas.microsoft.com/office/powerpoint/2010/main" val="8919541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2827" y="1712040"/>
            <a:ext cx="8905460" cy="21034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r>
              <a:rPr lang="nl-NL" sz="3600" b="1" dirty="0" err="1">
                <a:solidFill>
                  <a:srgbClr val="FFFFFF"/>
                </a:solidFill>
                <a:latin typeface="Calibri" panose="020F0502020204030204" pitchFamily="34" charset="0"/>
                <a:cs typeface="Calibri" panose="020F0502020204030204" pitchFamily="34" charset="0"/>
                <a:sym typeface="Helvetica Light" charset="0"/>
              </a:rPr>
              <a:t>TrEat</a:t>
            </a:r>
            <a:endParaRPr lang="nl-NL" sz="3600" b="1" dirty="0">
              <a:solidFill>
                <a:srgbClr val="FFFFFF"/>
              </a:solidFill>
              <a:latin typeface="Calibri" panose="020F0502020204030204" pitchFamily="34" charset="0"/>
              <a:cs typeface="Calibri" panose="020F0502020204030204" pitchFamily="34" charset="0"/>
              <a:sym typeface="Helvetica Light" charset="0"/>
            </a:endParaRPr>
          </a:p>
          <a:p>
            <a:pPr algn="ctr" defTabSz="410751" latinLnBrk="1" hangingPunct="0"/>
            <a:r>
              <a:rPr lang="nl-NL" sz="3600" b="1" dirty="0">
                <a:solidFill>
                  <a:srgbClr val="FFFFFF"/>
                </a:solidFill>
                <a:latin typeface="Calibri" panose="020F0502020204030204" pitchFamily="34" charset="0"/>
                <a:cs typeface="Calibri" panose="020F0502020204030204" pitchFamily="34" charset="0"/>
                <a:sym typeface="Helvetica Light" charset="0"/>
              </a:rPr>
              <a:t>Voedingsproblemen bij dementie</a:t>
            </a:r>
          </a:p>
          <a:p>
            <a:pPr algn="ctr" defTabSz="410751" latinLnBrk="1" hangingPunct="0"/>
            <a:endParaRPr lang="nl-NL" sz="2800" b="1" dirty="0">
              <a:solidFill>
                <a:srgbClr val="FFFFFF"/>
              </a:solidFill>
              <a:latin typeface="Calibri" panose="020F0502020204030204" pitchFamily="34" charset="0"/>
              <a:cs typeface="Calibri" panose="020F0502020204030204" pitchFamily="34" charset="0"/>
              <a:sym typeface="Helvetica Light" charset="0"/>
            </a:endParaRPr>
          </a:p>
          <a:p>
            <a:pPr algn="ctr" defTabSz="410751" latinLnBrk="1" hangingPunct="0"/>
            <a:r>
              <a:rPr lang="nl-NL" sz="2400" i="1" dirty="0">
                <a:solidFill>
                  <a:srgbClr val="FFFFFF"/>
                </a:solidFill>
                <a:latin typeface="Calibri" panose="020F0502020204030204" pitchFamily="34" charset="0"/>
                <a:cs typeface="Calibri" panose="020F0502020204030204" pitchFamily="34" charset="0"/>
                <a:sym typeface="Helvetica Light" charset="0"/>
              </a:rPr>
              <a:t> </a:t>
            </a:r>
            <a:r>
              <a:rPr lang="nl-NL" sz="3200" i="1" dirty="0">
                <a:solidFill>
                  <a:srgbClr val="FFFFFF"/>
                </a:solidFill>
                <a:latin typeface="Calibri" panose="020F0502020204030204" pitchFamily="34" charset="0"/>
                <a:cs typeface="Calibri" panose="020F0502020204030204" pitchFamily="34" charset="0"/>
                <a:sym typeface="Helvetica Light" charset="0"/>
              </a:rPr>
              <a:t>Samenwerken in de </a:t>
            </a:r>
            <a:r>
              <a:rPr lang="nl-NL" sz="3200" i="1" dirty="0" err="1">
                <a:solidFill>
                  <a:srgbClr val="FFFFFF"/>
                </a:solidFill>
                <a:latin typeface="Calibri" panose="020F0502020204030204" pitchFamily="34" charset="0"/>
                <a:cs typeface="Calibri" panose="020F0502020204030204" pitchFamily="34" charset="0"/>
                <a:sym typeface="Helvetica Light" charset="0"/>
              </a:rPr>
              <a:t>eerstelijn</a:t>
            </a:r>
            <a:endParaRPr lang="nl-NL" sz="2400" dirty="0">
              <a:solidFill>
                <a:srgbClr val="4FAF47"/>
              </a:solidFill>
              <a:latin typeface="Calibri" panose="020F0502020204030204" pitchFamily="34" charset="0"/>
              <a:cs typeface="Calibri" panose="020F0502020204030204" pitchFamily="34" charset="0"/>
              <a:sym typeface="Helvetica Light" charset="0"/>
            </a:endParaRPr>
          </a:p>
        </p:txBody>
      </p:sp>
      <p:pic>
        <p:nvPicPr>
          <p:cNvPr id="3" name="Picture 2" descr="https://www.geldersevallei.nl/papo/theme/themes/zgv/images/logo.png">
            <a:extLst>
              <a:ext uri="{FF2B5EF4-FFF2-40B4-BE49-F238E27FC236}">
                <a16:creationId xmlns:a16="http://schemas.microsoft.com/office/drawing/2014/main" xmlns="" id="{E4847563-0871-4405-984E-2B9018B983A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34172" y="6062152"/>
            <a:ext cx="979425" cy="86030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xmlns="" id="{773B5B87-10F1-40A3-996E-559CC2FD5B82}"/>
              </a:ext>
            </a:extLst>
          </p:cNvPr>
          <p:cNvSpPr txBox="1"/>
          <p:nvPr/>
        </p:nvSpPr>
        <p:spPr>
          <a:xfrm>
            <a:off x="4665466" y="6098306"/>
            <a:ext cx="2453878" cy="4183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r>
              <a:rPr lang="nl-NL" sz="2250" dirty="0">
                <a:solidFill>
                  <a:srgbClr val="4FAF47"/>
                </a:solidFill>
                <a:latin typeface="Arial"/>
                <a:sym typeface="Helvetica Light"/>
              </a:rPr>
              <a:t>Projectleider bij</a:t>
            </a:r>
          </a:p>
        </p:txBody>
      </p:sp>
      <p:sp>
        <p:nvSpPr>
          <p:cNvPr id="4" name="Tekstvak 3">
            <a:extLst>
              <a:ext uri="{FF2B5EF4-FFF2-40B4-BE49-F238E27FC236}">
                <a16:creationId xmlns:a16="http://schemas.microsoft.com/office/drawing/2014/main" xmlns="" id="{732DC51E-B755-4FB4-909C-7162C8E8DF6D}"/>
              </a:ext>
            </a:extLst>
          </p:cNvPr>
          <p:cNvSpPr txBox="1"/>
          <p:nvPr/>
        </p:nvSpPr>
        <p:spPr>
          <a:xfrm>
            <a:off x="5930662" y="5372456"/>
            <a:ext cx="3857625" cy="5645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r>
              <a:rPr lang="nl-NL" sz="3200" dirty="0">
                <a:solidFill>
                  <a:srgbClr val="FFFFFF"/>
                </a:solidFill>
                <a:latin typeface="Calibri" panose="020F0502020204030204" pitchFamily="34" charset="0"/>
                <a:cs typeface="Calibri" panose="020F0502020204030204" pitchFamily="34" charset="0"/>
                <a:sym typeface="Helvetica Light" charset="0"/>
              </a:rPr>
              <a:t>Emmelyne Vasse, PhD</a:t>
            </a:r>
          </a:p>
        </p:txBody>
      </p:sp>
      <p:sp>
        <p:nvSpPr>
          <p:cNvPr id="6" name="Tekstvak 5">
            <a:extLst>
              <a:ext uri="{FF2B5EF4-FFF2-40B4-BE49-F238E27FC236}">
                <a16:creationId xmlns:a16="http://schemas.microsoft.com/office/drawing/2014/main" xmlns="" id="{D7A282BB-712C-45D9-9DCE-276470B56AFF}"/>
              </a:ext>
            </a:extLst>
          </p:cNvPr>
          <p:cNvSpPr txBox="1"/>
          <p:nvPr/>
        </p:nvSpPr>
        <p:spPr>
          <a:xfrm>
            <a:off x="1070006" y="6098306"/>
            <a:ext cx="2453878" cy="4183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r>
              <a:rPr lang="nl-NL" sz="2250" dirty="0">
                <a:solidFill>
                  <a:srgbClr val="4FAF47"/>
                </a:solidFill>
                <a:latin typeface="Arial"/>
                <a:sym typeface="Helvetica Light"/>
              </a:rPr>
              <a:t>Diëtist in</a:t>
            </a:r>
          </a:p>
        </p:txBody>
      </p:sp>
    </p:spTree>
    <p:extLst>
      <p:ext uri="{BB962C8B-B14F-4D97-AF65-F5344CB8AC3E}">
        <p14:creationId xmlns:p14="http://schemas.microsoft.com/office/powerpoint/2010/main" val="254208945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E3B2B174-C12E-4444-888C-D10A72E0FDD8}"/>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Samenwerking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Literatuur</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4" name="Tekstvak 3">
            <a:extLst>
              <a:ext uri="{FF2B5EF4-FFF2-40B4-BE49-F238E27FC236}">
                <a16:creationId xmlns:a16="http://schemas.microsoft.com/office/drawing/2014/main" xmlns="" id="{E69546FB-9B37-4941-9883-6CC673771431}"/>
              </a:ext>
            </a:extLst>
          </p:cNvPr>
          <p:cNvSpPr txBox="1"/>
          <p:nvPr/>
        </p:nvSpPr>
        <p:spPr>
          <a:xfrm>
            <a:off x="5060675" y="6486715"/>
            <a:ext cx="2088232" cy="338554"/>
          </a:xfrm>
          <a:prstGeom prst="rect">
            <a:avLst/>
          </a:prstGeom>
          <a:noFill/>
        </p:spPr>
        <p:txBody>
          <a:bodyPr wrap="square" rtlCol="0">
            <a:spAutoFit/>
          </a:bodyPr>
          <a:lstStyle/>
          <a:p>
            <a:r>
              <a:rPr lang="nl-NL" sz="1600" i="1" dirty="0" err="1">
                <a:solidFill>
                  <a:schemeClr val="accent1"/>
                </a:solidFill>
              </a:rPr>
              <a:t>Mole</a:t>
            </a:r>
            <a:r>
              <a:rPr lang="nl-NL" sz="1600" i="1" dirty="0">
                <a:solidFill>
                  <a:schemeClr val="accent1"/>
                </a:solidFill>
              </a:rPr>
              <a:t> et al., 2017</a:t>
            </a:r>
          </a:p>
        </p:txBody>
      </p:sp>
      <p:sp>
        <p:nvSpPr>
          <p:cNvPr id="6" name="Tekstvak 5">
            <a:extLst>
              <a:ext uri="{FF2B5EF4-FFF2-40B4-BE49-F238E27FC236}">
                <a16:creationId xmlns:a16="http://schemas.microsoft.com/office/drawing/2014/main" xmlns="" id="{D60739B4-F818-4D16-A0CB-C2AA812B28CC}"/>
              </a:ext>
            </a:extLst>
          </p:cNvPr>
          <p:cNvSpPr txBox="1"/>
          <p:nvPr/>
        </p:nvSpPr>
        <p:spPr>
          <a:xfrm>
            <a:off x="452510" y="1598992"/>
            <a:ext cx="9216329" cy="3231654"/>
          </a:xfrm>
          <a:prstGeom prst="rect">
            <a:avLst/>
          </a:prstGeom>
          <a:noFill/>
          <a:ln>
            <a:noFill/>
          </a:ln>
        </p:spPr>
        <p:txBody>
          <a:bodyPr wrap="square" rtlCol="0">
            <a:spAutoFit/>
          </a:bodyPr>
          <a:lstStyle/>
          <a:p>
            <a:r>
              <a:rPr lang="nl-NL" sz="2200" b="1" dirty="0">
                <a:solidFill>
                  <a:schemeClr val="bg2"/>
                </a:solidFill>
                <a:latin typeface="Calibri" panose="020F0502020204030204" pitchFamily="34" charset="0"/>
                <a:cs typeface="Calibri" panose="020F0502020204030204" pitchFamily="34" charset="0"/>
              </a:rPr>
              <a:t>Kennishiaten</a:t>
            </a:r>
          </a:p>
          <a:p>
            <a:pPr>
              <a:spcBef>
                <a:spcPts val="1200"/>
              </a:spcBef>
            </a:pPr>
            <a:r>
              <a:rPr lang="nl-NL" sz="2200" dirty="0">
                <a:solidFill>
                  <a:schemeClr val="bg2"/>
                </a:solidFill>
                <a:latin typeface="Calibri" panose="020F0502020204030204" pitchFamily="34" charset="0"/>
                <a:cs typeface="Calibri" panose="020F0502020204030204" pitchFamily="34" charset="0"/>
              </a:rPr>
              <a:t>Gebrek aan studies naar:</a:t>
            </a:r>
          </a:p>
          <a:p>
            <a:pPr marL="342900" indent="-342900">
              <a:spcBef>
                <a:spcPts val="1200"/>
              </a:spcBef>
              <a:buSzPct val="70000"/>
              <a:buFont typeface="Wingdings" panose="05000000000000000000" pitchFamily="2" charset="2"/>
              <a:buChar char="v"/>
            </a:pPr>
            <a:r>
              <a:rPr lang="nl-NL" sz="2200" dirty="0">
                <a:solidFill>
                  <a:schemeClr val="bg2"/>
                </a:solidFill>
                <a:latin typeface="Calibri" panose="020F0502020204030204" pitchFamily="34" charset="0"/>
                <a:cs typeface="Calibri" panose="020F0502020204030204" pitchFamily="34" charset="0"/>
              </a:rPr>
              <a:t>het verbeteren van voedingszorg voor mensen met dementie thuis</a:t>
            </a:r>
          </a:p>
          <a:p>
            <a:pPr marL="342900" indent="-342900">
              <a:spcBef>
                <a:spcPts val="1200"/>
              </a:spcBef>
              <a:buSzPct val="70000"/>
              <a:buFont typeface="Wingdings" panose="05000000000000000000" pitchFamily="2" charset="2"/>
              <a:buChar char="v"/>
            </a:pPr>
            <a:r>
              <a:rPr lang="nl-NL" sz="2200" dirty="0">
                <a:solidFill>
                  <a:schemeClr val="bg2"/>
                </a:solidFill>
                <a:latin typeface="Calibri" panose="020F0502020204030204" pitchFamily="34" charset="0"/>
                <a:cs typeface="Calibri" panose="020F0502020204030204" pitchFamily="34" charset="0"/>
              </a:rPr>
              <a:t>de rol van (thuis)zorgverleners bij voedingszorg thuis</a:t>
            </a:r>
          </a:p>
          <a:p>
            <a:pPr marL="342900" indent="-342900">
              <a:spcBef>
                <a:spcPts val="1200"/>
              </a:spcBef>
              <a:buSzPct val="70000"/>
              <a:buFont typeface="Wingdings" panose="05000000000000000000" pitchFamily="2" charset="2"/>
              <a:buChar char="v"/>
            </a:pPr>
            <a:r>
              <a:rPr lang="nl-NL" sz="2200" dirty="0">
                <a:solidFill>
                  <a:schemeClr val="bg2"/>
                </a:solidFill>
                <a:latin typeface="Calibri" panose="020F0502020204030204" pitchFamily="34" charset="0"/>
                <a:cs typeface="Calibri" panose="020F0502020204030204" pitchFamily="34" charset="0"/>
              </a:rPr>
              <a:t>'</a:t>
            </a:r>
            <a:r>
              <a:rPr lang="nl-NL" sz="2200" dirty="0" err="1">
                <a:solidFill>
                  <a:schemeClr val="bg2"/>
                </a:solidFill>
                <a:latin typeface="Calibri" panose="020F0502020204030204" pitchFamily="34" charset="0"/>
                <a:cs typeface="Calibri" panose="020F0502020204030204" pitchFamily="34" charset="0"/>
              </a:rPr>
              <a:t>triadic</a:t>
            </a:r>
            <a:r>
              <a:rPr lang="nl-NL" sz="2200" dirty="0">
                <a:solidFill>
                  <a:schemeClr val="bg2"/>
                </a:solidFill>
                <a:latin typeface="Calibri" panose="020F0502020204030204" pitchFamily="34" charset="0"/>
                <a:cs typeface="Calibri" panose="020F0502020204030204" pitchFamily="34" charset="0"/>
              </a:rPr>
              <a:t>' relatie tussen zorgverlener, mantelzorger en persoon met dementie kwaliteit van voedingszorg en - ondersteuning</a:t>
            </a:r>
          </a:p>
          <a:p>
            <a:pPr marL="342900" indent="-342900">
              <a:spcBef>
                <a:spcPts val="1200"/>
              </a:spcBef>
              <a:buSzPct val="70000"/>
              <a:buFont typeface="Wingdings" panose="05000000000000000000" pitchFamily="2" charset="2"/>
              <a:buChar char="v"/>
            </a:pPr>
            <a:r>
              <a:rPr lang="nl-NL" sz="2200" dirty="0">
                <a:solidFill>
                  <a:schemeClr val="bg2"/>
                </a:solidFill>
                <a:latin typeface="Calibri" panose="020F0502020204030204" pitchFamily="34" charset="0"/>
                <a:cs typeface="Calibri" panose="020F0502020204030204" pitchFamily="34" charset="0"/>
              </a:rPr>
              <a:t>kennis, ervaring en perceptie van mensen met dementie zelf</a:t>
            </a:r>
          </a:p>
        </p:txBody>
      </p:sp>
      <p:pic>
        <p:nvPicPr>
          <p:cNvPr id="7" name="Afbeelding 6">
            <a:extLst>
              <a:ext uri="{FF2B5EF4-FFF2-40B4-BE49-F238E27FC236}">
                <a16:creationId xmlns:a16="http://schemas.microsoft.com/office/drawing/2014/main" xmlns="" id="{A3569E55-BE45-45AB-94B0-A4BCB877478F}"/>
              </a:ext>
            </a:extLst>
          </p:cNvPr>
          <p:cNvPicPr>
            <a:picLocks noChangeAspect="1"/>
          </p:cNvPicPr>
          <p:nvPr/>
        </p:nvPicPr>
        <p:blipFill>
          <a:blip r:embed="rId2"/>
          <a:stretch>
            <a:fillRect/>
          </a:stretch>
        </p:blipFill>
        <p:spPr>
          <a:xfrm>
            <a:off x="159027" y="5489518"/>
            <a:ext cx="4686300" cy="1181100"/>
          </a:xfrm>
          <a:prstGeom prst="rect">
            <a:avLst/>
          </a:prstGeom>
          <a:ln>
            <a:solidFill>
              <a:schemeClr val="tx1"/>
            </a:solidFill>
          </a:ln>
        </p:spPr>
      </p:pic>
    </p:spTree>
    <p:extLst>
      <p:ext uri="{BB962C8B-B14F-4D97-AF65-F5344CB8AC3E}">
        <p14:creationId xmlns:p14="http://schemas.microsoft.com/office/powerpoint/2010/main" val="80802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E3B2B174-C12E-4444-888C-D10A72E0FDD8}"/>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Samenwerking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Literatuur</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4" name="Tekstvak 3">
            <a:extLst>
              <a:ext uri="{FF2B5EF4-FFF2-40B4-BE49-F238E27FC236}">
                <a16:creationId xmlns:a16="http://schemas.microsoft.com/office/drawing/2014/main" xmlns="" id="{E69546FB-9B37-4941-9883-6CC673771431}"/>
              </a:ext>
            </a:extLst>
          </p:cNvPr>
          <p:cNvSpPr txBox="1"/>
          <p:nvPr/>
        </p:nvSpPr>
        <p:spPr>
          <a:xfrm>
            <a:off x="5060675" y="6486715"/>
            <a:ext cx="2088232" cy="338554"/>
          </a:xfrm>
          <a:prstGeom prst="rect">
            <a:avLst/>
          </a:prstGeom>
          <a:noFill/>
        </p:spPr>
        <p:txBody>
          <a:bodyPr wrap="square" rtlCol="0">
            <a:spAutoFit/>
          </a:bodyPr>
          <a:lstStyle/>
          <a:p>
            <a:r>
              <a:rPr lang="nl-NL" sz="1600" i="1" dirty="0" err="1">
                <a:solidFill>
                  <a:schemeClr val="accent1"/>
                </a:solidFill>
              </a:rPr>
              <a:t>Mole</a:t>
            </a:r>
            <a:r>
              <a:rPr lang="nl-NL" sz="1600" i="1" dirty="0">
                <a:solidFill>
                  <a:schemeClr val="accent1"/>
                </a:solidFill>
              </a:rPr>
              <a:t> et al., 2017</a:t>
            </a:r>
          </a:p>
        </p:txBody>
      </p:sp>
      <p:sp>
        <p:nvSpPr>
          <p:cNvPr id="5" name="Rechthoek 4">
            <a:extLst>
              <a:ext uri="{FF2B5EF4-FFF2-40B4-BE49-F238E27FC236}">
                <a16:creationId xmlns:a16="http://schemas.microsoft.com/office/drawing/2014/main" xmlns="" id="{96A68A46-1321-4467-927D-27B15883381A}"/>
              </a:ext>
            </a:extLst>
          </p:cNvPr>
          <p:cNvSpPr/>
          <p:nvPr/>
        </p:nvSpPr>
        <p:spPr>
          <a:xfrm>
            <a:off x="305359" y="1305341"/>
            <a:ext cx="9079936" cy="3939540"/>
          </a:xfrm>
          <a:prstGeom prst="rect">
            <a:avLst/>
          </a:prstGeom>
        </p:spPr>
        <p:txBody>
          <a:bodyPr wrap="square">
            <a:spAutoFit/>
          </a:bodyPr>
          <a:lstStyle/>
          <a:p>
            <a:pPr algn="just">
              <a:spcBef>
                <a:spcPts val="600"/>
              </a:spcBef>
            </a:pPr>
            <a:r>
              <a:rPr lang="en-US" sz="2000" b="1" dirty="0" err="1">
                <a:solidFill>
                  <a:schemeClr val="bg2"/>
                </a:solidFill>
                <a:latin typeface="Calibri" panose="020F0502020204030204" pitchFamily="34" charset="0"/>
                <a:cs typeface="Calibri" panose="020F0502020204030204" pitchFamily="34" charset="0"/>
              </a:rPr>
              <a:t>Aanbevelingen</a:t>
            </a:r>
            <a:r>
              <a:rPr lang="en-US" sz="2000" b="1" dirty="0">
                <a:solidFill>
                  <a:schemeClr val="bg2"/>
                </a:solidFill>
                <a:latin typeface="Calibri" panose="020F0502020204030204" pitchFamily="34" charset="0"/>
                <a:cs typeface="Calibri" panose="020F0502020204030204" pitchFamily="34" charset="0"/>
              </a:rPr>
              <a:t> / </a:t>
            </a:r>
            <a:r>
              <a:rPr lang="en-US" sz="2000" b="1" dirty="0" err="1">
                <a:solidFill>
                  <a:schemeClr val="bg2"/>
                </a:solidFill>
                <a:latin typeface="Calibri" panose="020F0502020204030204" pitchFamily="34" charset="0"/>
                <a:cs typeface="Calibri" panose="020F0502020204030204" pitchFamily="34" charset="0"/>
              </a:rPr>
              <a:t>conclusies</a:t>
            </a:r>
            <a:endParaRPr lang="en-US" sz="2000" b="1" dirty="0">
              <a:solidFill>
                <a:schemeClr val="bg2"/>
              </a:solidFill>
              <a:latin typeface="Calibri" panose="020F0502020204030204" pitchFamily="34" charset="0"/>
              <a:cs typeface="Calibri" panose="020F0502020204030204" pitchFamily="34" charset="0"/>
            </a:endParaRPr>
          </a:p>
          <a:p>
            <a:pPr marL="342900" indent="-342900" algn="just">
              <a:spcBef>
                <a:spcPts val="6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Kennis </a:t>
            </a:r>
            <a:r>
              <a:rPr lang="nl-NL" sz="2000" dirty="0">
                <a:solidFill>
                  <a:schemeClr val="tx2"/>
                </a:solidFill>
                <a:latin typeface="Calibri" panose="020F0502020204030204" pitchFamily="34" charset="0"/>
                <a:cs typeface="Calibri" panose="020F0502020204030204" pitchFamily="34" charset="0"/>
              </a:rPr>
              <a:t>mantelzorgers</a:t>
            </a:r>
            <a:r>
              <a:rPr lang="nl-NL" sz="2000" dirty="0">
                <a:solidFill>
                  <a:schemeClr val="bg2"/>
                </a:solidFill>
                <a:latin typeface="Calibri" panose="020F0502020204030204" pitchFamily="34" charset="0"/>
                <a:cs typeface="Calibri" panose="020F0502020204030204" pitchFamily="34" charset="0"/>
              </a:rPr>
              <a:t> m.b.t. voedingsproblemen en voedingszorg lijkt cruciaal</a:t>
            </a:r>
          </a:p>
          <a:p>
            <a:pPr marL="342900" indent="-342900" algn="just">
              <a:spcBef>
                <a:spcPts val="600"/>
              </a:spcBef>
              <a:buSzPct val="70000"/>
              <a:buFont typeface="Wingdings" panose="05000000000000000000" pitchFamily="2" charset="2"/>
              <a:buChar char="v"/>
            </a:pPr>
            <a:r>
              <a:rPr lang="nl-NL" sz="2000" dirty="0" err="1">
                <a:solidFill>
                  <a:schemeClr val="bg2"/>
                </a:solidFill>
                <a:latin typeface="Calibri" panose="020F0502020204030204" pitchFamily="34" charset="0"/>
                <a:cs typeface="Calibri" panose="020F0502020204030204" pitchFamily="34" charset="0"/>
              </a:rPr>
              <a:t>Multicomponente</a:t>
            </a:r>
            <a:r>
              <a:rPr lang="nl-NL" sz="2000" dirty="0">
                <a:solidFill>
                  <a:schemeClr val="bg2"/>
                </a:solidFill>
                <a:latin typeface="Calibri" panose="020F0502020204030204" pitchFamily="34" charset="0"/>
                <a:cs typeface="Calibri" panose="020F0502020204030204" pitchFamily="34" charset="0"/>
              </a:rPr>
              <a:t> interventies: scholing aan </a:t>
            </a:r>
            <a:r>
              <a:rPr lang="nl-NL" sz="2000" dirty="0">
                <a:solidFill>
                  <a:schemeClr val="tx2"/>
                </a:solidFill>
                <a:latin typeface="Calibri" panose="020F0502020204030204" pitchFamily="34" charset="0"/>
                <a:cs typeface="Calibri" panose="020F0502020204030204" pitchFamily="34" charset="0"/>
              </a:rPr>
              <a:t>mantelzorgers</a:t>
            </a:r>
            <a:r>
              <a:rPr lang="nl-NL" sz="2000" dirty="0">
                <a:solidFill>
                  <a:schemeClr val="bg2"/>
                </a:solidFill>
                <a:latin typeface="Calibri" panose="020F0502020204030204" pitchFamily="34" charset="0"/>
                <a:cs typeface="Calibri" panose="020F0502020204030204" pitchFamily="34" charset="0"/>
              </a:rPr>
              <a:t> i.c.m. 1 of meerdere interventie-elementen hebben positief effect op voedingsuitkomsten (</a:t>
            </a:r>
            <a:r>
              <a:rPr lang="nl-NL" sz="2000" dirty="0" err="1">
                <a:solidFill>
                  <a:schemeClr val="bg2"/>
                </a:solidFill>
                <a:latin typeface="Calibri" panose="020F0502020204030204" pitchFamily="34" charset="0"/>
                <a:cs typeface="Calibri" panose="020F0502020204030204" pitchFamily="34" charset="0"/>
              </a:rPr>
              <a:t>oa</a:t>
            </a:r>
            <a:r>
              <a:rPr lang="nl-NL" sz="2000" dirty="0">
                <a:solidFill>
                  <a:schemeClr val="bg2"/>
                </a:solidFill>
                <a:latin typeface="Calibri" panose="020F0502020204030204" pitchFamily="34" charset="0"/>
                <a:cs typeface="Calibri" panose="020F0502020204030204" pitchFamily="34" charset="0"/>
              </a:rPr>
              <a:t>. MNA)</a:t>
            </a:r>
          </a:p>
          <a:p>
            <a:pPr marL="342900" indent="-342900" algn="just">
              <a:spcBef>
                <a:spcPts val="6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Toegenomen zorglast (</a:t>
            </a:r>
            <a:r>
              <a:rPr lang="nl-NL" sz="2000" dirty="0" err="1">
                <a:solidFill>
                  <a:schemeClr val="bg2"/>
                </a:solidFill>
                <a:latin typeface="Calibri" panose="020F0502020204030204" pitchFamily="34" charset="0"/>
                <a:cs typeface="Calibri" panose="020F0502020204030204" pitchFamily="34" charset="0"/>
              </a:rPr>
              <a:t>burden</a:t>
            </a:r>
            <a:r>
              <a:rPr lang="nl-NL" sz="2000" dirty="0">
                <a:solidFill>
                  <a:schemeClr val="bg2"/>
                </a:solidFill>
                <a:latin typeface="Calibri" panose="020F0502020204030204" pitchFamily="34" charset="0"/>
                <a:cs typeface="Calibri" panose="020F0502020204030204" pitchFamily="34" charset="0"/>
              </a:rPr>
              <a:t>) bij </a:t>
            </a:r>
            <a:r>
              <a:rPr lang="nl-NL" sz="2000" dirty="0">
                <a:solidFill>
                  <a:schemeClr val="tx2"/>
                </a:solidFill>
                <a:latin typeface="Calibri" panose="020F0502020204030204" pitchFamily="34" charset="0"/>
                <a:cs typeface="Calibri" panose="020F0502020204030204" pitchFamily="34" charset="0"/>
              </a:rPr>
              <a:t>mantelzorger </a:t>
            </a:r>
            <a:r>
              <a:rPr lang="nl-NL" sz="2000" dirty="0">
                <a:solidFill>
                  <a:schemeClr val="bg2"/>
                </a:solidFill>
                <a:latin typeface="Calibri" panose="020F0502020204030204" pitchFamily="34" charset="0"/>
                <a:cs typeface="Calibri" panose="020F0502020204030204" pitchFamily="34" charset="0"/>
              </a:rPr>
              <a:t>voorspeller voor gewichtsverlies in mensen met ziekte van Alzheimer</a:t>
            </a:r>
          </a:p>
          <a:p>
            <a:pPr marL="342900" indent="-342900" algn="just">
              <a:spcBef>
                <a:spcPts val="6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Voedingsstatus (MNA) van persoon met dementie positief gerelateerd aan voedingsstatus </a:t>
            </a:r>
            <a:r>
              <a:rPr lang="nl-NL" sz="2000" dirty="0">
                <a:solidFill>
                  <a:schemeClr val="tx2"/>
                </a:solidFill>
                <a:latin typeface="Calibri" panose="020F0502020204030204" pitchFamily="34" charset="0"/>
                <a:cs typeface="Calibri" panose="020F0502020204030204" pitchFamily="34" charset="0"/>
              </a:rPr>
              <a:t>mantelzorger</a:t>
            </a:r>
          </a:p>
          <a:p>
            <a:pPr marL="342900" indent="-342900" algn="just">
              <a:spcBef>
                <a:spcPts val="600"/>
              </a:spcBef>
              <a:buSzPct val="70000"/>
              <a:buFont typeface="Wingdings" panose="05000000000000000000" pitchFamily="2" charset="2"/>
              <a:buChar char="v"/>
            </a:pPr>
            <a:r>
              <a:rPr lang="en-US" sz="2000" dirty="0" err="1">
                <a:solidFill>
                  <a:schemeClr val="bg2"/>
                </a:solidFill>
                <a:latin typeface="Calibri" panose="020F0502020204030204" pitchFamily="34" charset="0"/>
                <a:cs typeface="Calibri" panose="020F0502020204030204" pitchFamily="34" charset="0"/>
              </a:rPr>
              <a:t>Aandacht</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voor</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persoon</a:t>
            </a:r>
            <a:r>
              <a:rPr lang="en-US" sz="2000" dirty="0">
                <a:solidFill>
                  <a:schemeClr val="bg2"/>
                </a:solidFill>
                <a:latin typeface="Calibri" panose="020F0502020204030204" pitchFamily="34" charset="0"/>
                <a:cs typeface="Calibri" panose="020F0502020204030204" pitchFamily="34" charset="0"/>
              </a:rPr>
              <a:t> met </a:t>
            </a:r>
            <a:r>
              <a:rPr lang="en-US" sz="2000" dirty="0" err="1">
                <a:solidFill>
                  <a:schemeClr val="bg2"/>
                </a:solidFill>
                <a:latin typeface="Calibri" panose="020F0502020204030204" pitchFamily="34" charset="0"/>
                <a:cs typeface="Calibri" panose="020F0502020204030204" pitchFamily="34" charset="0"/>
              </a:rPr>
              <a:t>dementie</a:t>
            </a:r>
            <a:r>
              <a:rPr lang="en-US" sz="2000" dirty="0">
                <a:solidFill>
                  <a:schemeClr val="bg2"/>
                </a:solidFill>
                <a:latin typeface="Calibri" panose="020F0502020204030204" pitchFamily="34" charset="0"/>
                <a:cs typeface="Calibri" panose="020F0502020204030204" pitchFamily="34" charset="0"/>
              </a:rPr>
              <a:t> EN </a:t>
            </a:r>
            <a:r>
              <a:rPr lang="en-US" sz="2000" dirty="0" err="1">
                <a:solidFill>
                  <a:schemeClr val="tx2"/>
                </a:solidFill>
                <a:latin typeface="Calibri" panose="020F0502020204030204" pitchFamily="34" charset="0"/>
                <a:cs typeface="Calibri" panose="020F0502020204030204" pitchFamily="34" charset="0"/>
              </a:rPr>
              <a:t>mantelzorger</a:t>
            </a:r>
            <a:r>
              <a:rPr lang="en-US" sz="2000" dirty="0">
                <a:solidFill>
                  <a:schemeClr val="bg2"/>
                </a:solidFill>
                <a:latin typeface="Calibri" panose="020F0502020204030204" pitchFamily="34" charset="0"/>
                <a:cs typeface="Calibri" panose="020F0502020204030204" pitchFamily="34" charset="0"/>
              </a:rPr>
              <a:t>; </a:t>
            </a:r>
            <a:r>
              <a:rPr lang="nl-NL" sz="2000" i="1" dirty="0" err="1">
                <a:solidFill>
                  <a:schemeClr val="bg2"/>
                </a:solidFill>
                <a:latin typeface="Calibri" panose="020F0502020204030204" pitchFamily="34" charset="0"/>
                <a:cs typeface="Calibri" panose="020F0502020204030204" pitchFamily="34" charset="0"/>
              </a:rPr>
              <a:t>dyadic</a:t>
            </a:r>
            <a:r>
              <a:rPr lang="nl-NL" sz="2000" i="1" dirty="0">
                <a:solidFill>
                  <a:schemeClr val="bg2"/>
                </a:solidFill>
                <a:latin typeface="Calibri" panose="020F0502020204030204" pitchFamily="34" charset="0"/>
                <a:cs typeface="Calibri" panose="020F0502020204030204" pitchFamily="34" charset="0"/>
              </a:rPr>
              <a:t> approach</a:t>
            </a:r>
            <a:endParaRPr lang="en-US" sz="2000" dirty="0">
              <a:solidFill>
                <a:schemeClr val="bg2"/>
              </a:solidFill>
              <a:latin typeface="Calibri" panose="020F0502020204030204" pitchFamily="34" charset="0"/>
              <a:cs typeface="Calibri" panose="020F0502020204030204" pitchFamily="34" charset="0"/>
            </a:endParaRPr>
          </a:p>
          <a:p>
            <a:pPr marL="342900" indent="-342900" algn="just">
              <a:spcBef>
                <a:spcPts val="600"/>
              </a:spcBef>
              <a:buSzPct val="70000"/>
              <a:buFont typeface="Wingdings" panose="05000000000000000000" pitchFamily="2" charset="2"/>
              <a:buChar char="v"/>
            </a:pPr>
            <a:r>
              <a:rPr lang="nl-NL" sz="2000" dirty="0">
                <a:solidFill>
                  <a:srgbClr val="0066FF"/>
                </a:solidFill>
                <a:latin typeface="Calibri" panose="020F0502020204030204" pitchFamily="34" charset="0"/>
                <a:cs typeface="Calibri" panose="020F0502020204030204" pitchFamily="34" charset="0"/>
              </a:rPr>
              <a:t>Mensen met dementie vertellen niet altijd dat er voedingsproblemen zijn vanwege angst om zelfstandigheid/onafhankelijkheid te verliezen</a:t>
            </a:r>
          </a:p>
        </p:txBody>
      </p:sp>
      <p:pic>
        <p:nvPicPr>
          <p:cNvPr id="7" name="Afbeelding 6">
            <a:extLst>
              <a:ext uri="{FF2B5EF4-FFF2-40B4-BE49-F238E27FC236}">
                <a16:creationId xmlns:a16="http://schemas.microsoft.com/office/drawing/2014/main" xmlns="" id="{A3569E55-BE45-45AB-94B0-A4BCB877478F}"/>
              </a:ext>
            </a:extLst>
          </p:cNvPr>
          <p:cNvPicPr>
            <a:picLocks noChangeAspect="1"/>
          </p:cNvPicPr>
          <p:nvPr/>
        </p:nvPicPr>
        <p:blipFill>
          <a:blip r:embed="rId2"/>
          <a:stretch>
            <a:fillRect/>
          </a:stretch>
        </p:blipFill>
        <p:spPr>
          <a:xfrm>
            <a:off x="305359" y="5552659"/>
            <a:ext cx="4686300" cy="1181100"/>
          </a:xfrm>
          <a:prstGeom prst="rect">
            <a:avLst/>
          </a:prstGeom>
          <a:ln>
            <a:solidFill>
              <a:schemeClr val="tx1"/>
            </a:solidFill>
          </a:ln>
        </p:spPr>
      </p:pic>
    </p:spTree>
    <p:extLst>
      <p:ext uri="{BB962C8B-B14F-4D97-AF65-F5344CB8AC3E}">
        <p14:creationId xmlns:p14="http://schemas.microsoft.com/office/powerpoint/2010/main" val="89121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E3B2B174-C12E-4444-888C-D10A72E0FDD8}"/>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Samenwerking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Praktijk</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7" name="Tekstvak 6">
            <a:extLst>
              <a:ext uri="{FF2B5EF4-FFF2-40B4-BE49-F238E27FC236}">
                <a16:creationId xmlns:a16="http://schemas.microsoft.com/office/drawing/2014/main" xmlns="" id="{744D83AD-9C61-4FD1-BA89-409F5C405ADF}"/>
              </a:ext>
            </a:extLst>
          </p:cNvPr>
          <p:cNvSpPr txBox="1"/>
          <p:nvPr/>
        </p:nvSpPr>
        <p:spPr>
          <a:xfrm>
            <a:off x="205408" y="1263300"/>
            <a:ext cx="9495183"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lang="nl-NL" sz="2800" dirty="0">
                <a:solidFill>
                  <a:schemeClr val="tx2"/>
                </a:solidFill>
                <a:latin typeface="Calibri" panose="020F0502020204030204" pitchFamily="34" charset="0"/>
                <a:cs typeface="Calibri" panose="020F0502020204030204" pitchFamily="34" charset="0"/>
                <a:sym typeface="Helvetica Light"/>
              </a:rPr>
              <a:t>Inventarisatie samenwerking </a:t>
            </a:r>
            <a:r>
              <a:rPr lang="nl-NL" sz="2800" b="1" dirty="0">
                <a:solidFill>
                  <a:schemeClr val="bg2"/>
                </a:solidFill>
                <a:latin typeface="Calibri" panose="020F0502020204030204" pitchFamily="34" charset="0"/>
                <a:cs typeface="Calibri" panose="020F0502020204030204" pitchFamily="34" charset="0"/>
                <a:sym typeface="Helvetica Light"/>
              </a:rPr>
              <a:t>diëtist, ergotherapeut </a:t>
            </a:r>
            <a:r>
              <a:rPr lang="nl-NL" sz="2800" dirty="0">
                <a:solidFill>
                  <a:schemeClr val="tx2"/>
                </a:solidFill>
                <a:latin typeface="Calibri" panose="020F0502020204030204" pitchFamily="34" charset="0"/>
                <a:cs typeface="Calibri" panose="020F0502020204030204" pitchFamily="34" charset="0"/>
                <a:sym typeface="Helvetica Light"/>
              </a:rPr>
              <a:t>en thuiszorg</a:t>
            </a:r>
            <a:endParaRPr kumimoji="0" lang="nl-NL" sz="28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p:txBody>
      </p:sp>
      <p:sp>
        <p:nvSpPr>
          <p:cNvPr id="8" name="Rechthoek 7">
            <a:extLst>
              <a:ext uri="{FF2B5EF4-FFF2-40B4-BE49-F238E27FC236}">
                <a16:creationId xmlns:a16="http://schemas.microsoft.com/office/drawing/2014/main" xmlns="" id="{5132BE67-D52F-4363-B95F-8D66337550F5}"/>
              </a:ext>
            </a:extLst>
          </p:cNvPr>
          <p:cNvSpPr/>
          <p:nvPr/>
        </p:nvSpPr>
        <p:spPr>
          <a:xfrm>
            <a:off x="321366" y="1705718"/>
            <a:ext cx="9495182" cy="4555093"/>
          </a:xfrm>
          <a:prstGeom prst="rect">
            <a:avLst/>
          </a:prstGeom>
        </p:spPr>
        <p:txBody>
          <a:bodyPr wrap="square">
            <a:spAutoFit/>
          </a:bodyPr>
          <a:lstStyle/>
          <a:p>
            <a:r>
              <a:rPr lang="nl-NL" sz="2000" dirty="0">
                <a:solidFill>
                  <a:schemeClr val="bg2"/>
                </a:solidFill>
                <a:latin typeface="Calibri" panose="020F0502020204030204" pitchFamily="34" charset="0"/>
                <a:ea typeface="Calibri" panose="020F0502020204030204" pitchFamily="34" charset="0"/>
                <a:cs typeface="Calibri" panose="020F0502020204030204" pitchFamily="34" charset="0"/>
              </a:rPr>
              <a:t>25 ergotherapeuten van EDOMAH netwerk (</a:t>
            </a:r>
            <a:r>
              <a:rPr lang="nl-NL" sz="2000" dirty="0" err="1">
                <a:solidFill>
                  <a:schemeClr val="bg2"/>
                </a:solidFill>
                <a:latin typeface="Calibri" panose="020F0502020204030204" pitchFamily="34" charset="0"/>
                <a:ea typeface="Calibri" panose="020F0502020204030204" pitchFamily="34" charset="0"/>
                <a:cs typeface="Calibri" panose="020F0502020204030204" pitchFamily="34" charset="0"/>
              </a:rPr>
              <a:t>eerstelijn</a:t>
            </a:r>
            <a:r>
              <a:rPr lang="nl-NL" sz="2000" dirty="0">
                <a:solidFill>
                  <a:schemeClr val="bg2"/>
                </a:solidFill>
                <a:latin typeface="Calibri" panose="020F0502020204030204" pitchFamily="34" charset="0"/>
                <a:ea typeface="Calibri" panose="020F0502020204030204" pitchFamily="34" charset="0"/>
                <a:cs typeface="Calibri" panose="020F0502020204030204" pitchFamily="34" charset="0"/>
              </a:rPr>
              <a:t>)</a:t>
            </a:r>
          </a:p>
          <a:p>
            <a:endParaRPr lang="nl-NL" sz="20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r>
              <a:rPr lang="nl-NL" sz="2000" b="1" dirty="0">
                <a:solidFill>
                  <a:schemeClr val="bg2"/>
                </a:solidFill>
                <a:latin typeface="Calibri" panose="020F0502020204030204" pitchFamily="34" charset="0"/>
                <a:cs typeface="Calibri" panose="020F0502020204030204" pitchFamily="34" charset="0"/>
              </a:rPr>
              <a:t>Aantal cliënten per jaar met doelstelling gerelateerd aan voeding</a:t>
            </a:r>
          </a:p>
          <a:p>
            <a:pPr marL="342900" indent="-342900">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16 </a:t>
            </a:r>
            <a:r>
              <a:rPr lang="nl-NL" sz="2000" dirty="0" err="1">
                <a:solidFill>
                  <a:schemeClr val="bg2"/>
                </a:solidFill>
                <a:latin typeface="Calibri" panose="020F0502020204030204" pitchFamily="34" charset="0"/>
                <a:cs typeface="Calibri" panose="020F0502020204030204" pitchFamily="34" charset="0"/>
              </a:rPr>
              <a:t>ergo’s</a:t>
            </a:r>
            <a:r>
              <a:rPr lang="nl-NL" sz="2000" dirty="0">
                <a:solidFill>
                  <a:schemeClr val="bg2"/>
                </a:solidFill>
                <a:latin typeface="Calibri" panose="020F0502020204030204" pitchFamily="34" charset="0"/>
                <a:cs typeface="Calibri" panose="020F0502020204030204" pitchFamily="34" charset="0"/>
              </a:rPr>
              <a:t>: 1-10 cliënten</a:t>
            </a:r>
          </a:p>
          <a:p>
            <a:pPr marL="342900" indent="-342900">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 5 </a:t>
            </a:r>
            <a:r>
              <a:rPr lang="nl-NL" sz="2000" dirty="0" err="1">
                <a:solidFill>
                  <a:schemeClr val="bg2"/>
                </a:solidFill>
                <a:latin typeface="Calibri" panose="020F0502020204030204" pitchFamily="34" charset="0"/>
                <a:cs typeface="Calibri" panose="020F0502020204030204" pitchFamily="34" charset="0"/>
              </a:rPr>
              <a:t>ergo’s</a:t>
            </a:r>
            <a:r>
              <a:rPr lang="nl-NL" sz="2000" dirty="0">
                <a:solidFill>
                  <a:schemeClr val="bg2"/>
                </a:solidFill>
                <a:latin typeface="Calibri" panose="020F0502020204030204" pitchFamily="34" charset="0"/>
                <a:cs typeface="Calibri" panose="020F0502020204030204" pitchFamily="34" charset="0"/>
              </a:rPr>
              <a:t> 11-20 cliënten </a:t>
            </a:r>
          </a:p>
          <a:p>
            <a:pPr marL="342900" indent="-342900">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 4 </a:t>
            </a:r>
            <a:r>
              <a:rPr lang="nl-NL" sz="2000" dirty="0" err="1">
                <a:solidFill>
                  <a:schemeClr val="bg2"/>
                </a:solidFill>
                <a:latin typeface="Calibri" panose="020F0502020204030204" pitchFamily="34" charset="0"/>
                <a:cs typeface="Calibri" panose="020F0502020204030204" pitchFamily="34" charset="0"/>
              </a:rPr>
              <a:t>ergo’s</a:t>
            </a:r>
            <a:r>
              <a:rPr lang="nl-NL" sz="2000" dirty="0">
                <a:solidFill>
                  <a:schemeClr val="bg2"/>
                </a:solidFill>
                <a:latin typeface="Calibri" panose="020F0502020204030204" pitchFamily="34" charset="0"/>
                <a:cs typeface="Calibri" panose="020F0502020204030204" pitchFamily="34" charset="0"/>
              </a:rPr>
              <a:t>  &gt;50 cliënten</a:t>
            </a:r>
          </a:p>
          <a:p>
            <a:endParaRPr lang="nl-NL" sz="2000" dirty="0">
              <a:solidFill>
                <a:schemeClr val="bg2"/>
              </a:solidFill>
              <a:latin typeface="Calibri" panose="020F0502020204030204" pitchFamily="34" charset="0"/>
              <a:cs typeface="Calibri" panose="020F0502020204030204" pitchFamily="34" charset="0"/>
            </a:endParaRPr>
          </a:p>
          <a:p>
            <a:pPr>
              <a:spcBef>
                <a:spcPts val="600"/>
              </a:spcBef>
            </a:pPr>
            <a:r>
              <a:rPr lang="nl-NL" sz="2000" b="1" dirty="0">
                <a:solidFill>
                  <a:schemeClr val="bg2"/>
                </a:solidFill>
                <a:latin typeface="Calibri" panose="020F0502020204030204" pitchFamily="34" charset="0"/>
                <a:cs typeface="Calibri" panose="020F0502020204030204" pitchFamily="34" charset="0"/>
              </a:rPr>
              <a:t>Contact en samenwerking met diëtist</a:t>
            </a:r>
          </a:p>
          <a:p>
            <a:pPr>
              <a:spcBef>
                <a:spcPts val="600"/>
              </a:spcBef>
            </a:pPr>
            <a:r>
              <a:rPr lang="nl-NL" sz="2000" dirty="0">
                <a:solidFill>
                  <a:schemeClr val="bg2"/>
                </a:solidFill>
                <a:latin typeface="Calibri" panose="020F0502020204030204" pitchFamily="34" charset="0"/>
                <a:cs typeface="Calibri" panose="020F0502020204030204" pitchFamily="34" charset="0"/>
              </a:rPr>
              <a:t>12 </a:t>
            </a:r>
            <a:r>
              <a:rPr lang="nl-NL" sz="2000" dirty="0" err="1">
                <a:solidFill>
                  <a:schemeClr val="bg2"/>
                </a:solidFill>
                <a:latin typeface="Calibri" panose="020F0502020204030204" pitchFamily="34" charset="0"/>
                <a:cs typeface="Calibri" panose="020F0502020204030204" pitchFamily="34" charset="0"/>
              </a:rPr>
              <a:t>ergo’s</a:t>
            </a:r>
            <a:r>
              <a:rPr lang="nl-NL" sz="2000" dirty="0">
                <a:solidFill>
                  <a:schemeClr val="bg2"/>
                </a:solidFill>
                <a:latin typeface="Calibri" panose="020F0502020204030204" pitchFamily="34" charset="0"/>
                <a:cs typeface="Calibri" panose="020F0502020204030204" pitchFamily="34" charset="0"/>
              </a:rPr>
              <a:t> wel eens cliënt verwezen naar diëtist</a:t>
            </a:r>
          </a:p>
          <a:p>
            <a:pPr>
              <a:spcBef>
                <a:spcPts val="600"/>
              </a:spcBef>
            </a:pPr>
            <a:r>
              <a:rPr lang="nl-NL" sz="2000" dirty="0">
                <a:solidFill>
                  <a:schemeClr val="bg2"/>
                </a:solidFill>
                <a:latin typeface="Calibri" panose="020F0502020204030204" pitchFamily="34" charset="0"/>
                <a:cs typeface="Calibri" panose="020F0502020204030204" pitchFamily="34" charset="0"/>
              </a:rPr>
              <a:t>14 </a:t>
            </a:r>
            <a:r>
              <a:rPr lang="nl-NL" sz="2000" dirty="0" err="1">
                <a:solidFill>
                  <a:schemeClr val="bg2"/>
                </a:solidFill>
                <a:latin typeface="Calibri" panose="020F0502020204030204" pitchFamily="34" charset="0"/>
                <a:cs typeface="Calibri" panose="020F0502020204030204" pitchFamily="34" charset="0"/>
              </a:rPr>
              <a:t>ergo’s</a:t>
            </a:r>
            <a:r>
              <a:rPr lang="nl-NL" sz="2000" dirty="0">
                <a:solidFill>
                  <a:schemeClr val="bg2"/>
                </a:solidFill>
                <a:latin typeface="Calibri" panose="020F0502020204030204" pitchFamily="34" charset="0"/>
                <a:cs typeface="Calibri" panose="020F0502020204030204" pitchFamily="34" charset="0"/>
              </a:rPr>
              <a:t> : 1x of vaker contact gehad met diëtist</a:t>
            </a:r>
          </a:p>
          <a:p>
            <a:pPr>
              <a:spcBef>
                <a:spcPts val="600"/>
              </a:spcBef>
            </a:pPr>
            <a:r>
              <a:rPr lang="nl-NL" sz="200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nl-NL" sz="2000" dirty="0">
                <a:solidFill>
                  <a:schemeClr val="bg2"/>
                </a:solidFill>
                <a:latin typeface="Calibri" panose="020F0502020204030204" pitchFamily="34" charset="0"/>
                <a:cs typeface="Calibri" panose="020F0502020204030204" pitchFamily="34" charset="0"/>
              </a:rPr>
              <a:t>Signaleren ondergewicht/slechte eetlust; uitwisseling informatie; afstemmen adviezen </a:t>
            </a:r>
          </a:p>
          <a:p>
            <a:pPr>
              <a:spcBef>
                <a:spcPts val="600"/>
              </a:spcBef>
            </a:pPr>
            <a:r>
              <a:rPr lang="nl-NL" sz="2000" dirty="0">
                <a:solidFill>
                  <a:schemeClr val="bg2"/>
                </a:solidFill>
                <a:latin typeface="Calibri" panose="020F0502020204030204" pitchFamily="34" charset="0"/>
                <a:cs typeface="Calibri" panose="020F0502020204030204" pitchFamily="34" charset="0"/>
              </a:rPr>
              <a:t>9 </a:t>
            </a:r>
            <a:r>
              <a:rPr lang="nl-NL" sz="2000" dirty="0" err="1">
                <a:solidFill>
                  <a:schemeClr val="bg2"/>
                </a:solidFill>
                <a:latin typeface="Calibri" panose="020F0502020204030204" pitchFamily="34" charset="0"/>
                <a:cs typeface="Calibri" panose="020F0502020204030204" pitchFamily="34" charset="0"/>
              </a:rPr>
              <a:t>ergo’s</a:t>
            </a:r>
            <a:r>
              <a:rPr lang="nl-NL" sz="2000" dirty="0">
                <a:solidFill>
                  <a:schemeClr val="bg2"/>
                </a:solidFill>
                <a:latin typeface="Calibri" panose="020F0502020204030204" pitchFamily="34" charset="0"/>
                <a:cs typeface="Calibri" panose="020F0502020204030204" pitchFamily="34" charset="0"/>
              </a:rPr>
              <a:t>:  1x of vaker samengewerkt met diëtist:</a:t>
            </a:r>
          </a:p>
          <a:p>
            <a:pPr>
              <a:spcBef>
                <a:spcPts val="600"/>
              </a:spcBef>
            </a:pPr>
            <a:r>
              <a:rPr lang="nl-NL" sz="200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nl-NL" sz="2000" dirty="0">
                <a:solidFill>
                  <a:schemeClr val="bg2"/>
                </a:solidFill>
                <a:latin typeface="Calibri" panose="020F0502020204030204" pitchFamily="34" charset="0"/>
                <a:cs typeface="Calibri" panose="020F0502020204030204" pitchFamily="34" charset="0"/>
              </a:rPr>
              <a:t>MDO;  soms 1 op 1 met toestemming cliënt uitwisselen van informatie/gegevens</a:t>
            </a:r>
          </a:p>
        </p:txBody>
      </p:sp>
      <p:sp>
        <p:nvSpPr>
          <p:cNvPr id="12" name="Tekstballon: rechthoek met afgeronde hoeken 11">
            <a:extLst>
              <a:ext uri="{FF2B5EF4-FFF2-40B4-BE49-F238E27FC236}">
                <a16:creationId xmlns:a16="http://schemas.microsoft.com/office/drawing/2014/main" xmlns="" id="{0EBFE25D-CE3C-4732-8CC0-6986C563F5A1}"/>
              </a:ext>
            </a:extLst>
          </p:cNvPr>
          <p:cNvSpPr/>
          <p:nvPr/>
        </p:nvSpPr>
        <p:spPr>
          <a:xfrm flipH="1">
            <a:off x="5651228" y="3002237"/>
            <a:ext cx="4165320" cy="1151416"/>
          </a:xfrm>
          <a:prstGeom prst="wedgeRoundRectCallout">
            <a:avLst>
              <a:gd name="adj1" fmla="val -50700"/>
              <a:gd name="adj2" fmla="val 996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“Ik heb vaak cliënten die heel slecht eten, ik verwijs hen naar de diëtist. Af en toe heeft de diëtist vragen: hoe kan hij dat of dit niet vergeten. We werken wel allebei met de cliënt maar niet vaak samen.”</a:t>
            </a:r>
          </a:p>
        </p:txBody>
      </p:sp>
    </p:spTree>
    <p:extLst>
      <p:ext uri="{BB962C8B-B14F-4D97-AF65-F5344CB8AC3E}">
        <p14:creationId xmlns:p14="http://schemas.microsoft.com/office/powerpoint/2010/main" val="275956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E3B2B174-C12E-4444-888C-D10A72E0FDD8}"/>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Samenwerking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Praktijk</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3" name="Tekstvak 2">
            <a:extLst>
              <a:ext uri="{FF2B5EF4-FFF2-40B4-BE49-F238E27FC236}">
                <a16:creationId xmlns:a16="http://schemas.microsoft.com/office/drawing/2014/main" xmlns="" id="{4884A79B-CC51-4265-98AA-163B16F7CB85}"/>
              </a:ext>
            </a:extLst>
          </p:cNvPr>
          <p:cNvSpPr txBox="1"/>
          <p:nvPr/>
        </p:nvSpPr>
        <p:spPr>
          <a:xfrm>
            <a:off x="336273" y="1600150"/>
            <a:ext cx="9233451" cy="5257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spcBef>
                <a:spcPts val="300"/>
              </a:spcBef>
            </a:pPr>
            <a:r>
              <a:rPr lang="nl-NL" sz="2000" dirty="0">
                <a:solidFill>
                  <a:schemeClr val="bg2"/>
                </a:solidFill>
                <a:latin typeface="Calibri" panose="020F0502020204030204" pitchFamily="34" charset="0"/>
                <a:ea typeface="Calibri" panose="020F0502020204030204" pitchFamily="34" charset="0"/>
                <a:cs typeface="Calibri" panose="020F0502020204030204" pitchFamily="34" charset="0"/>
              </a:rPr>
              <a:t>82 diëtisten DGO</a:t>
            </a:r>
          </a:p>
          <a:p>
            <a:pPr marL="342900" lvl="0" indent="-342900">
              <a:spcBef>
                <a:spcPts val="300"/>
              </a:spcBef>
              <a:buSzPct val="70000"/>
              <a:buFont typeface="Wingdings" panose="05000000000000000000" pitchFamily="2" charset="2"/>
              <a:buChar char="v"/>
            </a:pPr>
            <a:r>
              <a:rPr lang="nl-NL" sz="2000" dirty="0">
                <a:solidFill>
                  <a:schemeClr val="bg2"/>
                </a:solidFill>
                <a:latin typeface="Calibri" panose="020F0502020204030204" pitchFamily="34" charset="0"/>
                <a:ea typeface="Calibri" panose="020F0502020204030204" pitchFamily="34" charset="0"/>
                <a:cs typeface="Calibri" panose="020F0502020204030204" pitchFamily="34" charset="0"/>
              </a:rPr>
              <a:t>7 diëtisten uitsluitend in de </a:t>
            </a:r>
            <a:r>
              <a:rPr lang="nl-NL" sz="2000" dirty="0" err="1">
                <a:solidFill>
                  <a:schemeClr val="bg2"/>
                </a:solidFill>
                <a:latin typeface="Calibri" panose="020F0502020204030204" pitchFamily="34" charset="0"/>
                <a:ea typeface="Calibri" panose="020F0502020204030204" pitchFamily="34" charset="0"/>
                <a:cs typeface="Calibri" panose="020F0502020204030204" pitchFamily="34" charset="0"/>
              </a:rPr>
              <a:t>eerstelijn</a:t>
            </a:r>
            <a:r>
              <a:rPr lang="nl-NL" sz="2000" dirty="0">
                <a:solidFill>
                  <a:schemeClr val="bg2"/>
                </a:solidFill>
                <a:latin typeface="Calibri" panose="020F0502020204030204" pitchFamily="34" charset="0"/>
                <a:ea typeface="Calibri" panose="020F0502020204030204" pitchFamily="34" charset="0"/>
                <a:cs typeface="Calibri" panose="020F0502020204030204" pitchFamily="34" charset="0"/>
              </a:rPr>
              <a:t>/thuiszorg werkzaam</a:t>
            </a:r>
          </a:p>
          <a:p>
            <a:pPr marL="342900" lvl="0" indent="-342900">
              <a:spcBef>
                <a:spcPts val="300"/>
              </a:spcBef>
              <a:buSzPct val="70000"/>
              <a:buFont typeface="Wingdings" panose="05000000000000000000" pitchFamily="2" charset="2"/>
              <a:buChar char="v"/>
            </a:pPr>
            <a:r>
              <a:rPr lang="nl-NL" sz="2000" dirty="0">
                <a:solidFill>
                  <a:schemeClr val="bg2"/>
                </a:solidFill>
                <a:latin typeface="Calibri" panose="020F0502020204030204" pitchFamily="34" charset="0"/>
                <a:ea typeface="Calibri" panose="020F0502020204030204" pitchFamily="34" charset="0"/>
                <a:cs typeface="Calibri" panose="020F0502020204030204" pitchFamily="34" charset="0"/>
              </a:rPr>
              <a:t>41 diëtisten uitsluitend intramuraal</a:t>
            </a:r>
          </a:p>
          <a:p>
            <a:pPr marL="342900" lvl="0" indent="-342900">
              <a:spcBef>
                <a:spcPts val="300"/>
              </a:spcBef>
              <a:buSzPct val="70000"/>
              <a:buFont typeface="Wingdings" panose="05000000000000000000" pitchFamily="2" charset="2"/>
              <a:buChar char="v"/>
            </a:pPr>
            <a:r>
              <a:rPr lang="nl-NL" sz="2000" dirty="0">
                <a:solidFill>
                  <a:schemeClr val="bg2"/>
                </a:solidFill>
                <a:latin typeface="Calibri" panose="020F0502020204030204" pitchFamily="34" charset="0"/>
                <a:ea typeface="Calibri" panose="020F0502020204030204" pitchFamily="34" charset="0"/>
                <a:cs typeface="Calibri" panose="020F0502020204030204" pitchFamily="34" charset="0"/>
              </a:rPr>
              <a:t>34 diëtisten zowel </a:t>
            </a:r>
            <a:r>
              <a:rPr lang="nl-NL" sz="2000" dirty="0" err="1">
                <a:solidFill>
                  <a:schemeClr val="bg2"/>
                </a:solidFill>
                <a:latin typeface="Calibri" panose="020F0502020204030204" pitchFamily="34" charset="0"/>
                <a:ea typeface="Calibri" panose="020F0502020204030204" pitchFamily="34" charset="0"/>
                <a:cs typeface="Calibri" panose="020F0502020204030204" pitchFamily="34" charset="0"/>
              </a:rPr>
              <a:t>eerstelijn</a:t>
            </a:r>
            <a:r>
              <a:rPr lang="nl-NL" sz="2000" dirty="0">
                <a:solidFill>
                  <a:schemeClr val="bg2"/>
                </a:solidFill>
                <a:latin typeface="Calibri" panose="020F0502020204030204" pitchFamily="34" charset="0"/>
                <a:ea typeface="Calibri" panose="020F0502020204030204" pitchFamily="34" charset="0"/>
                <a:cs typeface="Calibri" panose="020F0502020204030204" pitchFamily="34" charset="0"/>
              </a:rPr>
              <a:t>/thuiszorg als intramuraal</a:t>
            </a:r>
          </a:p>
          <a:p>
            <a:pPr marL="171450" lvl="0" indent="-171450">
              <a:spcBef>
                <a:spcPts val="300"/>
              </a:spcBef>
              <a:buFont typeface="Courier New" panose="02070309020205020404" pitchFamily="49" charset="0"/>
              <a:buChar char="o"/>
            </a:pPr>
            <a:endParaRPr lang="nl-NL" sz="20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spcBef>
                <a:spcPts val="300"/>
              </a:spcBef>
            </a:pPr>
            <a:r>
              <a:rPr lang="nl-NL" sz="2000" b="1" dirty="0">
                <a:solidFill>
                  <a:schemeClr val="bg2"/>
                </a:solidFill>
                <a:latin typeface="Calibri" panose="020F0502020204030204" pitchFamily="34" charset="0"/>
                <a:cs typeface="Calibri" panose="020F0502020204030204" pitchFamily="34" charset="0"/>
              </a:rPr>
              <a:t>Verwijzingen naar ergotherapeut</a:t>
            </a:r>
          </a:p>
          <a:p>
            <a:pPr marL="342900" indent="-342900">
              <a:spcBef>
                <a:spcPts val="3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3 uit </a:t>
            </a:r>
            <a:r>
              <a:rPr lang="nl-NL" sz="2000" dirty="0" err="1">
                <a:solidFill>
                  <a:schemeClr val="bg2"/>
                </a:solidFill>
                <a:latin typeface="Calibri" panose="020F0502020204030204" pitchFamily="34" charset="0"/>
                <a:cs typeface="Calibri" panose="020F0502020204030204" pitchFamily="34" charset="0"/>
              </a:rPr>
              <a:t>eerstelijn</a:t>
            </a:r>
            <a:r>
              <a:rPr lang="nl-NL" sz="2000" dirty="0">
                <a:solidFill>
                  <a:schemeClr val="bg2"/>
                </a:solidFill>
                <a:latin typeface="Calibri" panose="020F0502020204030204" pitchFamily="34" charset="0"/>
                <a:cs typeface="Calibri" panose="020F0502020204030204" pitchFamily="34" charset="0"/>
              </a:rPr>
              <a:t> wel eens cli</a:t>
            </a:r>
            <a:r>
              <a:rPr lang="nl-NL" sz="2000" dirty="0">
                <a:solidFill>
                  <a:schemeClr val="bg2"/>
                </a:solidFill>
                <a:latin typeface="Calibri" panose="020F0502020204030204" pitchFamily="34" charset="0"/>
                <a:ea typeface="Calibri" panose="020F0502020204030204" pitchFamily="34" charset="0"/>
                <a:cs typeface="Calibri" panose="020F0502020204030204" pitchFamily="34" charset="0"/>
              </a:rPr>
              <a:t>ë</a:t>
            </a:r>
            <a:r>
              <a:rPr lang="nl-NL" sz="2000" dirty="0">
                <a:solidFill>
                  <a:schemeClr val="bg2"/>
                </a:solidFill>
                <a:latin typeface="Calibri" panose="020F0502020204030204" pitchFamily="34" charset="0"/>
                <a:cs typeface="Calibri" panose="020F0502020204030204" pitchFamily="34" charset="0"/>
              </a:rPr>
              <a:t>nt verwezen naar ergo</a:t>
            </a:r>
          </a:p>
          <a:p>
            <a:pPr marL="342900" indent="-342900">
              <a:spcBef>
                <a:spcPts val="3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49 in totaal 1x of vaker verwezen</a:t>
            </a:r>
          </a:p>
          <a:p>
            <a:pPr>
              <a:spcBef>
                <a:spcPts val="300"/>
              </a:spcBef>
            </a:pPr>
            <a:endParaRPr lang="nl-NL" sz="1400" dirty="0">
              <a:solidFill>
                <a:schemeClr val="bg2"/>
              </a:solidFill>
              <a:latin typeface="Calibri" panose="020F0502020204030204" pitchFamily="34" charset="0"/>
              <a:cs typeface="Calibri" panose="020F0502020204030204" pitchFamily="34" charset="0"/>
            </a:endParaRPr>
          </a:p>
          <a:p>
            <a:pPr>
              <a:spcBef>
                <a:spcPts val="300"/>
              </a:spcBef>
            </a:pPr>
            <a:r>
              <a:rPr lang="nl-NL" sz="2000" b="1" dirty="0">
                <a:solidFill>
                  <a:schemeClr val="bg2"/>
                </a:solidFill>
                <a:latin typeface="Calibri" panose="020F0502020204030204" pitchFamily="34" charset="0"/>
                <a:cs typeface="Calibri" panose="020F0502020204030204" pitchFamily="34" charset="0"/>
              </a:rPr>
              <a:t>Contact en samenwerking met ergotherapeut</a:t>
            </a:r>
          </a:p>
          <a:p>
            <a:pPr>
              <a:spcBef>
                <a:spcPts val="300"/>
              </a:spcBef>
            </a:pPr>
            <a:r>
              <a:rPr lang="nl-NL" sz="2000" dirty="0">
                <a:solidFill>
                  <a:schemeClr val="bg2"/>
                </a:solidFill>
                <a:latin typeface="Calibri" panose="020F0502020204030204" pitchFamily="34" charset="0"/>
                <a:cs typeface="Calibri" panose="020F0502020204030204" pitchFamily="34" charset="0"/>
              </a:rPr>
              <a:t>1 diëtist </a:t>
            </a:r>
            <a:r>
              <a:rPr lang="nl-NL" sz="2000" dirty="0" err="1">
                <a:solidFill>
                  <a:schemeClr val="bg2"/>
                </a:solidFill>
                <a:latin typeface="Calibri" panose="020F0502020204030204" pitchFamily="34" charset="0"/>
                <a:cs typeface="Calibri" panose="020F0502020204030204" pitchFamily="34" charset="0"/>
              </a:rPr>
              <a:t>eerstelijn</a:t>
            </a:r>
            <a:r>
              <a:rPr lang="nl-NL" sz="2000" dirty="0">
                <a:solidFill>
                  <a:schemeClr val="bg2"/>
                </a:solidFill>
                <a:latin typeface="Calibri" panose="020F0502020204030204" pitchFamily="34" charset="0"/>
                <a:cs typeface="Calibri" panose="020F0502020204030204" pitchFamily="34" charset="0"/>
              </a:rPr>
              <a:t> contact (geen samenwerking) over hulpmiddelen bij het eten. </a:t>
            </a:r>
          </a:p>
          <a:p>
            <a:pPr>
              <a:spcBef>
                <a:spcPts val="300"/>
              </a:spcBef>
            </a:pPr>
            <a:r>
              <a:rPr lang="nl-NL" sz="2000" dirty="0">
                <a:solidFill>
                  <a:schemeClr val="bg2"/>
                </a:solidFill>
                <a:latin typeface="Calibri" panose="020F0502020204030204" pitchFamily="34" charset="0"/>
                <a:cs typeface="Calibri" panose="020F0502020204030204" pitchFamily="34" charset="0"/>
              </a:rPr>
              <a:t>56 diëtisten in totaal contact </a:t>
            </a:r>
            <a:r>
              <a:rPr lang="nl-NL" sz="2000" dirty="0">
                <a:solidFill>
                  <a:schemeClr val="bg2"/>
                </a:solidFill>
                <a:latin typeface="Calibri" panose="020F0502020204030204" pitchFamily="34" charset="0"/>
                <a:cs typeface="Calibri" panose="020F0502020204030204" pitchFamily="34" charset="0"/>
                <a:sym typeface="Wingdings" panose="05000000000000000000" pitchFamily="2" charset="2"/>
              </a:rPr>
              <a:t> hulpmiddelen; </a:t>
            </a:r>
            <a:r>
              <a:rPr lang="nl-NL" sz="2000" dirty="0">
                <a:solidFill>
                  <a:schemeClr val="bg2"/>
                </a:solidFill>
                <a:latin typeface="Calibri" panose="020F0502020204030204" pitchFamily="34" charset="0"/>
                <a:cs typeface="Calibri" panose="020F0502020204030204" pitchFamily="34" charset="0"/>
              </a:rPr>
              <a:t>advies m.b.t. koken / bereiding, eetobservatie; MDO; eetmomenten i.r.t. </a:t>
            </a:r>
            <a:r>
              <a:rPr lang="nl-NL" sz="2000" dirty="0" err="1">
                <a:solidFill>
                  <a:schemeClr val="bg2"/>
                </a:solidFill>
                <a:latin typeface="Calibri" panose="020F0502020204030204" pitchFamily="34" charset="0"/>
                <a:cs typeface="Calibri" panose="020F0502020204030204" pitchFamily="34" charset="0"/>
              </a:rPr>
              <a:t>dagstructuur</a:t>
            </a:r>
            <a:r>
              <a:rPr lang="nl-NL" sz="2000" dirty="0">
                <a:solidFill>
                  <a:schemeClr val="bg2"/>
                </a:solidFill>
                <a:latin typeface="Calibri" panose="020F0502020204030204" pitchFamily="34" charset="0"/>
                <a:cs typeface="Calibri" panose="020F0502020204030204" pitchFamily="34" charset="0"/>
              </a:rPr>
              <a:t>; zithouding</a:t>
            </a:r>
          </a:p>
          <a:p>
            <a:pPr>
              <a:spcBef>
                <a:spcPts val="300"/>
              </a:spcBef>
            </a:pPr>
            <a:r>
              <a:rPr lang="nl-NL" sz="2000" dirty="0">
                <a:solidFill>
                  <a:schemeClr val="bg2"/>
                </a:solidFill>
                <a:latin typeface="Calibri" panose="020F0502020204030204" pitchFamily="34" charset="0"/>
                <a:cs typeface="Calibri" panose="020F0502020204030204" pitchFamily="34" charset="0"/>
              </a:rPr>
              <a:t>57 diëtisten werken samen met ergotherapeut </a:t>
            </a:r>
          </a:p>
          <a:p>
            <a:pPr>
              <a:spcBef>
                <a:spcPts val="300"/>
              </a:spcBef>
            </a:pPr>
            <a:r>
              <a:rPr lang="nl-NL" sz="2000" dirty="0">
                <a:solidFill>
                  <a:schemeClr val="bg2"/>
                </a:solidFill>
                <a:latin typeface="Calibri" panose="020F0502020204030204" pitchFamily="34" charset="0"/>
                <a:cs typeface="Calibri" panose="020F0502020204030204" pitchFamily="34" charset="0"/>
                <a:sym typeface="Wingdings" panose="05000000000000000000" pitchFamily="2" charset="2"/>
              </a:rPr>
              <a:t> Meest via MDO met afstemming behandelplan, </a:t>
            </a:r>
            <a:r>
              <a:rPr lang="nl-NL" sz="2000" dirty="0" err="1">
                <a:solidFill>
                  <a:schemeClr val="bg2"/>
                </a:solidFill>
                <a:latin typeface="Calibri" panose="020F0502020204030204" pitchFamily="34" charset="0"/>
                <a:cs typeface="Calibri" panose="020F0502020204030204" pitchFamily="34" charset="0"/>
                <a:sym typeface="Wingdings" panose="05000000000000000000" pitchFamily="2" charset="2"/>
              </a:rPr>
              <a:t>ParkinsonNet</a:t>
            </a:r>
            <a:r>
              <a:rPr lang="nl-NL" sz="2000" dirty="0">
                <a:solidFill>
                  <a:schemeClr val="bg2"/>
                </a:solidFill>
                <a:latin typeface="Calibri" panose="020F0502020204030204" pitchFamily="34" charset="0"/>
                <a:cs typeface="Calibri" panose="020F0502020204030204" pitchFamily="34" charset="0"/>
                <a:sym typeface="Wingdings" panose="05000000000000000000" pitchFamily="2" charset="2"/>
              </a:rPr>
              <a:t>.</a:t>
            </a:r>
            <a:endParaRPr lang="nl-NL" sz="2000" dirty="0">
              <a:solidFill>
                <a:schemeClr val="bg2"/>
              </a:solidFill>
              <a:latin typeface="Calibri" panose="020F0502020204030204" pitchFamily="34" charset="0"/>
              <a:cs typeface="Calibri" panose="020F0502020204030204" pitchFamily="34" charset="0"/>
            </a:endParaRPr>
          </a:p>
        </p:txBody>
      </p:sp>
      <p:sp>
        <p:nvSpPr>
          <p:cNvPr id="9" name="Tekstvak 8">
            <a:extLst>
              <a:ext uri="{FF2B5EF4-FFF2-40B4-BE49-F238E27FC236}">
                <a16:creationId xmlns:a16="http://schemas.microsoft.com/office/drawing/2014/main" xmlns="" id="{9169389B-4572-44FD-8584-1913071BCBD8}"/>
              </a:ext>
            </a:extLst>
          </p:cNvPr>
          <p:cNvSpPr txBox="1"/>
          <p:nvPr/>
        </p:nvSpPr>
        <p:spPr>
          <a:xfrm>
            <a:off x="205408" y="1263300"/>
            <a:ext cx="9495183"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lang="nl-NL" sz="2800" dirty="0">
                <a:solidFill>
                  <a:schemeClr val="tx2"/>
                </a:solidFill>
                <a:latin typeface="Calibri" panose="020F0502020204030204" pitchFamily="34" charset="0"/>
                <a:cs typeface="Calibri" panose="020F0502020204030204" pitchFamily="34" charset="0"/>
                <a:sym typeface="Helvetica Light"/>
              </a:rPr>
              <a:t>Inventarisatie samenwerking </a:t>
            </a:r>
            <a:r>
              <a:rPr lang="nl-NL" sz="2800" b="1" dirty="0">
                <a:solidFill>
                  <a:schemeClr val="bg2"/>
                </a:solidFill>
                <a:latin typeface="Calibri" panose="020F0502020204030204" pitchFamily="34" charset="0"/>
                <a:cs typeface="Calibri" panose="020F0502020204030204" pitchFamily="34" charset="0"/>
                <a:sym typeface="Helvetica Light"/>
              </a:rPr>
              <a:t>diëtist, ergotherapeut </a:t>
            </a:r>
            <a:r>
              <a:rPr lang="nl-NL" sz="2800" dirty="0">
                <a:solidFill>
                  <a:schemeClr val="tx2"/>
                </a:solidFill>
                <a:latin typeface="Calibri" panose="020F0502020204030204" pitchFamily="34" charset="0"/>
                <a:cs typeface="Calibri" panose="020F0502020204030204" pitchFamily="34" charset="0"/>
                <a:sym typeface="Helvetica Light"/>
              </a:rPr>
              <a:t>en thuiszorg</a:t>
            </a:r>
            <a:endParaRPr kumimoji="0" lang="nl-NL" sz="28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p:txBody>
      </p:sp>
      <p:sp>
        <p:nvSpPr>
          <p:cNvPr id="10" name="Tekstballon: rechthoek met afgeronde hoeken 9">
            <a:extLst>
              <a:ext uri="{FF2B5EF4-FFF2-40B4-BE49-F238E27FC236}">
                <a16:creationId xmlns:a16="http://schemas.microsoft.com/office/drawing/2014/main" xmlns="" id="{F779B14D-2A0E-4634-95C4-372E0C921F1B}"/>
              </a:ext>
            </a:extLst>
          </p:cNvPr>
          <p:cNvSpPr/>
          <p:nvPr/>
        </p:nvSpPr>
        <p:spPr>
          <a:xfrm flipH="1">
            <a:off x="6428644" y="2928212"/>
            <a:ext cx="3374615" cy="1738925"/>
          </a:xfrm>
          <a:prstGeom prst="wedgeRoundRectCallout">
            <a:avLst>
              <a:gd name="adj1" fmla="val -46679"/>
              <a:gd name="adj2" fmla="val 690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bg1"/>
                </a:solidFill>
              </a:rPr>
              <a:t>“</a:t>
            </a:r>
            <a:r>
              <a:rPr lang="nl-NL" sz="1400" dirty="0"/>
              <a:t>Hier wordt binnen de verpleeghuiszorg en revalidatiezorg over het algemeen multidisciplinair samengewerkt, in MDO en behandelplan. Echter een doel van diëtist en ergo samen opgesteld komt niet vaak voor, er zijn vaak wel raakvlakken.</a:t>
            </a:r>
            <a:r>
              <a:rPr lang="nl-NL" sz="1400" dirty="0">
                <a:solidFill>
                  <a:schemeClr val="bg1"/>
                </a:solidFill>
              </a:rPr>
              <a:t>”</a:t>
            </a:r>
          </a:p>
        </p:txBody>
      </p:sp>
    </p:spTree>
    <p:extLst>
      <p:ext uri="{BB962C8B-B14F-4D97-AF65-F5344CB8AC3E}">
        <p14:creationId xmlns:p14="http://schemas.microsoft.com/office/powerpoint/2010/main" val="275431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E3B2B174-C12E-4444-888C-D10A72E0FDD8}"/>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Samenwerking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Praktijk</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9" name="Tekstvak 8">
            <a:extLst>
              <a:ext uri="{FF2B5EF4-FFF2-40B4-BE49-F238E27FC236}">
                <a16:creationId xmlns:a16="http://schemas.microsoft.com/office/drawing/2014/main" xmlns="" id="{9169389B-4572-44FD-8584-1913071BCBD8}"/>
              </a:ext>
            </a:extLst>
          </p:cNvPr>
          <p:cNvSpPr txBox="1"/>
          <p:nvPr/>
        </p:nvSpPr>
        <p:spPr>
          <a:xfrm>
            <a:off x="205408" y="1263300"/>
            <a:ext cx="9495183"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lang="nl-NL" sz="2800" dirty="0">
                <a:solidFill>
                  <a:schemeClr val="tx2"/>
                </a:solidFill>
                <a:latin typeface="Calibri" panose="020F0502020204030204" pitchFamily="34" charset="0"/>
                <a:cs typeface="Calibri" panose="020F0502020204030204" pitchFamily="34" charset="0"/>
                <a:sym typeface="Helvetica Light"/>
              </a:rPr>
              <a:t>Inventarisatie samenwerking diëtist, </a:t>
            </a:r>
            <a:r>
              <a:rPr lang="nl-NL" sz="2800" b="1" dirty="0">
                <a:solidFill>
                  <a:schemeClr val="bg2"/>
                </a:solidFill>
                <a:latin typeface="Calibri" panose="020F0502020204030204" pitchFamily="34" charset="0"/>
                <a:cs typeface="Calibri" panose="020F0502020204030204" pitchFamily="34" charset="0"/>
                <a:sym typeface="Helvetica Light"/>
              </a:rPr>
              <a:t>ergotherapeut en thuiszorg</a:t>
            </a:r>
            <a:endParaRPr kumimoji="0" lang="nl-NL" sz="2800" b="1"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5" name="Tekstballon: rechthoek met afgeronde hoeken 4">
            <a:extLst>
              <a:ext uri="{FF2B5EF4-FFF2-40B4-BE49-F238E27FC236}">
                <a16:creationId xmlns:a16="http://schemas.microsoft.com/office/drawing/2014/main" xmlns="" id="{F2A5DBD5-65FF-4302-B6EB-6377ACCA5D9A}"/>
              </a:ext>
            </a:extLst>
          </p:cNvPr>
          <p:cNvSpPr/>
          <p:nvPr/>
        </p:nvSpPr>
        <p:spPr>
          <a:xfrm flipH="1">
            <a:off x="5618922" y="5446644"/>
            <a:ext cx="4184374" cy="1286152"/>
          </a:xfrm>
          <a:prstGeom prst="wedgeRoundRectCallout">
            <a:avLst>
              <a:gd name="adj1" fmla="val 58159"/>
              <a:gd name="adj2" fmla="val 559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Ergotherapeut:</a:t>
            </a:r>
          </a:p>
          <a:p>
            <a:pPr algn="ctr"/>
            <a:r>
              <a:rPr lang="nl-NL" sz="1400" dirty="0"/>
              <a:t>“Hierbij geef ik advies aan de thuiszorg in hoe zij een cliënt kunnen ondersteunen bij de maaltijd zonder dit volledig uit handen  te nemen, maar wel veilig te laten verlopen.”</a:t>
            </a:r>
          </a:p>
        </p:txBody>
      </p:sp>
      <p:sp>
        <p:nvSpPr>
          <p:cNvPr id="4" name="Tekstvak 3">
            <a:extLst>
              <a:ext uri="{FF2B5EF4-FFF2-40B4-BE49-F238E27FC236}">
                <a16:creationId xmlns:a16="http://schemas.microsoft.com/office/drawing/2014/main" xmlns="" id="{D1024E79-9F4F-4C30-B7DB-F03C8A0B0EED}"/>
              </a:ext>
            </a:extLst>
          </p:cNvPr>
          <p:cNvSpPr txBox="1"/>
          <p:nvPr/>
        </p:nvSpPr>
        <p:spPr>
          <a:xfrm>
            <a:off x="410818" y="1814454"/>
            <a:ext cx="9392478" cy="3911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Bef>
                <a:spcPts val="300"/>
              </a:spcBef>
            </a:pPr>
            <a:r>
              <a:rPr lang="nl-NL" sz="2000" dirty="0">
                <a:solidFill>
                  <a:schemeClr val="bg2"/>
                </a:solidFill>
                <a:latin typeface="Calibri" panose="020F0502020204030204" pitchFamily="34" charset="0"/>
                <a:cs typeface="Calibri" panose="020F0502020204030204" pitchFamily="34" charset="0"/>
              </a:rPr>
              <a:t>Samenwerking via:</a:t>
            </a:r>
          </a:p>
          <a:p>
            <a:pPr marL="342900" lvl="0" indent="-342900">
              <a:spcBef>
                <a:spcPts val="3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signalering en inventarisatie van problemen (koken, boodschappen, maaltijden)</a:t>
            </a:r>
          </a:p>
          <a:p>
            <a:pPr marL="342900" lvl="0" indent="-342900">
              <a:spcBef>
                <a:spcPts val="3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uitwisseling van informatie over wat cliënt wel/niet kan</a:t>
            </a:r>
          </a:p>
          <a:p>
            <a:pPr marL="342900" lvl="0" indent="-342900">
              <a:spcBef>
                <a:spcPts val="3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hulp van mantelzorgers</a:t>
            </a:r>
          </a:p>
          <a:p>
            <a:pPr marL="342900" lvl="0" indent="-342900">
              <a:spcBef>
                <a:spcPts val="3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veiligheid rond koken, maaltijd opwarmen, maaltijdenservice, hulp bij maaltijd </a:t>
            </a:r>
          </a:p>
          <a:p>
            <a:pPr marL="342900" lvl="0" indent="-342900">
              <a:spcBef>
                <a:spcPts val="3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diëtist nodig? </a:t>
            </a:r>
          </a:p>
          <a:p>
            <a:pPr marL="342900" lvl="0" indent="-342900">
              <a:spcBef>
                <a:spcPts val="3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afstemmen ondersteuning bij uitvoer behandelplan/adviezen </a:t>
            </a:r>
          </a:p>
          <a:p>
            <a:pPr lvl="1">
              <a:spcBef>
                <a:spcPts val="300"/>
              </a:spcBef>
              <a:buSzPct val="70000"/>
            </a:pPr>
            <a:r>
              <a:rPr lang="nl-NL" sz="2000" b="1"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nl-NL" sz="2000" b="1" dirty="0">
                <a:solidFill>
                  <a:schemeClr val="bg2"/>
                </a:solidFill>
                <a:latin typeface="Calibri" panose="020F0502020204030204" pitchFamily="34" charset="0"/>
                <a:cs typeface="Calibri" panose="020F0502020204030204" pitchFamily="34" charset="0"/>
              </a:rPr>
              <a:t>nadruk op behoud zelfstandigheid en veiligheid</a:t>
            </a:r>
          </a:p>
          <a:p>
            <a:pPr lvl="0">
              <a:spcBef>
                <a:spcPts val="300"/>
              </a:spcBef>
            </a:pPr>
            <a:endParaRPr lang="nl-NL" sz="2000" dirty="0">
              <a:solidFill>
                <a:schemeClr val="bg2"/>
              </a:solidFill>
              <a:latin typeface="Calibri" panose="020F0502020204030204" pitchFamily="34" charset="0"/>
              <a:cs typeface="Calibri" panose="020F0502020204030204" pitchFamily="34" charset="0"/>
            </a:endParaRPr>
          </a:p>
          <a:p>
            <a:pPr>
              <a:spcBef>
                <a:spcPts val="300"/>
              </a:spcBef>
            </a:pPr>
            <a:r>
              <a:rPr lang="nl-NL" sz="2000" dirty="0">
                <a:solidFill>
                  <a:srgbClr val="0066FF"/>
                </a:solidFill>
                <a:latin typeface="Calibri" panose="020F0502020204030204" pitchFamily="34" charset="0"/>
                <a:cs typeface="Calibri" panose="020F0502020204030204" pitchFamily="34" charset="0"/>
              </a:rPr>
              <a:t>Ook contact met een casemanager/zorgtrajectbegeleider/dementieconsulent.</a:t>
            </a:r>
          </a:p>
          <a:p>
            <a:pPr>
              <a:spcBef>
                <a:spcPts val="300"/>
              </a:spcBef>
            </a:pPr>
            <a:r>
              <a:rPr lang="nl-NL" sz="2000" dirty="0">
                <a:solidFill>
                  <a:srgbClr val="0066FF"/>
                </a:solidFill>
                <a:latin typeface="Calibri" panose="020F0502020204030204" pitchFamily="34" charset="0"/>
                <a:cs typeface="Calibri" panose="020F0502020204030204" pitchFamily="34" charset="0"/>
              </a:rPr>
              <a:t>Zij zijn vaak centraal aanspreekpunt.</a:t>
            </a:r>
          </a:p>
        </p:txBody>
      </p:sp>
    </p:spTree>
    <p:extLst>
      <p:ext uri="{BB962C8B-B14F-4D97-AF65-F5344CB8AC3E}">
        <p14:creationId xmlns:p14="http://schemas.microsoft.com/office/powerpoint/2010/main" val="163638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E3B2B174-C12E-4444-888C-D10A72E0FDD8}"/>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Samenwerking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Praktijk</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9" name="Tekstvak 8">
            <a:extLst>
              <a:ext uri="{FF2B5EF4-FFF2-40B4-BE49-F238E27FC236}">
                <a16:creationId xmlns:a16="http://schemas.microsoft.com/office/drawing/2014/main" xmlns="" id="{9169389B-4572-44FD-8584-1913071BCBD8}"/>
              </a:ext>
            </a:extLst>
          </p:cNvPr>
          <p:cNvSpPr txBox="1"/>
          <p:nvPr/>
        </p:nvSpPr>
        <p:spPr>
          <a:xfrm>
            <a:off x="205408" y="1263300"/>
            <a:ext cx="9495183"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lang="nl-NL" sz="2800" dirty="0">
                <a:solidFill>
                  <a:schemeClr val="tx2"/>
                </a:solidFill>
                <a:latin typeface="Calibri" panose="020F0502020204030204" pitchFamily="34" charset="0"/>
                <a:cs typeface="Calibri" panose="020F0502020204030204" pitchFamily="34" charset="0"/>
                <a:sym typeface="Helvetica Light"/>
              </a:rPr>
              <a:t>Inventarisatie samenwerking </a:t>
            </a:r>
            <a:r>
              <a:rPr lang="nl-NL" sz="2800" b="1" dirty="0">
                <a:solidFill>
                  <a:schemeClr val="bg2"/>
                </a:solidFill>
                <a:latin typeface="Calibri" panose="020F0502020204030204" pitchFamily="34" charset="0"/>
                <a:cs typeface="Calibri" panose="020F0502020204030204" pitchFamily="34" charset="0"/>
                <a:sym typeface="Helvetica Light"/>
              </a:rPr>
              <a:t>diëtist,</a:t>
            </a:r>
            <a:r>
              <a:rPr lang="nl-NL" sz="2800" dirty="0">
                <a:solidFill>
                  <a:schemeClr val="tx2"/>
                </a:solidFill>
                <a:latin typeface="Calibri" panose="020F0502020204030204" pitchFamily="34" charset="0"/>
                <a:cs typeface="Calibri" panose="020F0502020204030204" pitchFamily="34" charset="0"/>
                <a:sym typeface="Helvetica Light"/>
              </a:rPr>
              <a:t> ergotherapeut </a:t>
            </a:r>
            <a:r>
              <a:rPr lang="nl-NL" sz="2800" b="1" dirty="0">
                <a:solidFill>
                  <a:schemeClr val="bg2"/>
                </a:solidFill>
                <a:latin typeface="Calibri" panose="020F0502020204030204" pitchFamily="34" charset="0"/>
                <a:cs typeface="Calibri" panose="020F0502020204030204" pitchFamily="34" charset="0"/>
                <a:sym typeface="Helvetica Light"/>
              </a:rPr>
              <a:t>en thuiszorg</a:t>
            </a:r>
            <a:endParaRPr kumimoji="0" lang="nl-NL" sz="2800" b="1"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4" name="Tekstvak 3">
            <a:extLst>
              <a:ext uri="{FF2B5EF4-FFF2-40B4-BE49-F238E27FC236}">
                <a16:creationId xmlns:a16="http://schemas.microsoft.com/office/drawing/2014/main" xmlns="" id="{D1024E79-9F4F-4C30-B7DB-F03C8A0B0EED}"/>
              </a:ext>
            </a:extLst>
          </p:cNvPr>
          <p:cNvSpPr txBox="1"/>
          <p:nvPr/>
        </p:nvSpPr>
        <p:spPr>
          <a:xfrm>
            <a:off x="530086" y="1796779"/>
            <a:ext cx="8845826" cy="34881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Bef>
                <a:spcPts val="900"/>
              </a:spcBef>
            </a:pPr>
            <a:r>
              <a:rPr lang="nl-NL" sz="2000" dirty="0">
                <a:solidFill>
                  <a:schemeClr val="bg2"/>
                </a:solidFill>
                <a:latin typeface="Calibri" panose="020F0502020204030204" pitchFamily="34" charset="0"/>
                <a:cs typeface="Calibri" panose="020F0502020204030204" pitchFamily="34" charset="0"/>
              </a:rPr>
              <a:t>Samenwerking via:</a:t>
            </a:r>
          </a:p>
          <a:p>
            <a:pPr marL="342900" indent="-342900">
              <a:spcBef>
                <a:spcPts val="9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praktische zaken rondom voeding en dieetbehandeling: </a:t>
            </a:r>
          </a:p>
          <a:p>
            <a:pPr marL="800100" lvl="1" indent="-342900">
              <a:spcBef>
                <a:spcPts val="900"/>
              </a:spcBef>
              <a:buFont typeface="Arial" panose="020B0604020202020204" pitchFamily="34" charset="0"/>
              <a:buChar char="•"/>
            </a:pPr>
            <a:r>
              <a:rPr lang="nl-NL" sz="2000" dirty="0">
                <a:solidFill>
                  <a:schemeClr val="bg2"/>
                </a:solidFill>
                <a:latin typeface="Calibri" panose="020F0502020204030204" pitchFamily="34" charset="0"/>
                <a:cs typeface="Calibri" panose="020F0502020204030204" pitchFamily="34" charset="0"/>
              </a:rPr>
              <a:t>bijhouden weeglijst/voedingslijst</a:t>
            </a:r>
          </a:p>
          <a:p>
            <a:pPr marL="800100" lvl="1" indent="-342900">
              <a:spcBef>
                <a:spcPts val="900"/>
              </a:spcBef>
              <a:buFont typeface="Arial" panose="020B0604020202020204" pitchFamily="34" charset="0"/>
              <a:buChar char="•"/>
            </a:pPr>
            <a:r>
              <a:rPr lang="nl-NL" sz="2000" dirty="0">
                <a:solidFill>
                  <a:schemeClr val="bg2"/>
                </a:solidFill>
                <a:latin typeface="Calibri" panose="020F0502020204030204" pitchFamily="34" charset="0"/>
                <a:cs typeface="Calibri" panose="020F0502020204030204" pitchFamily="34" charset="0"/>
              </a:rPr>
              <a:t>inwinnen informatie over de cliënt </a:t>
            </a:r>
          </a:p>
          <a:p>
            <a:pPr marL="800100" lvl="1" indent="-342900">
              <a:spcBef>
                <a:spcPts val="900"/>
              </a:spcBef>
              <a:buFont typeface="Arial" panose="020B0604020202020204" pitchFamily="34" charset="0"/>
              <a:buChar char="•"/>
            </a:pPr>
            <a:r>
              <a:rPr lang="nl-NL" sz="2000" dirty="0">
                <a:solidFill>
                  <a:schemeClr val="bg2"/>
                </a:solidFill>
                <a:latin typeface="Calibri" panose="020F0502020204030204" pitchFamily="34" charset="0"/>
                <a:cs typeface="Calibri" panose="020F0502020204030204" pitchFamily="34" charset="0"/>
              </a:rPr>
              <a:t>gebruik/toezicht drinkvoeding </a:t>
            </a:r>
          </a:p>
          <a:p>
            <a:pPr marL="800100" lvl="1" indent="-342900">
              <a:spcBef>
                <a:spcPts val="900"/>
              </a:spcBef>
              <a:buFont typeface="Arial" panose="020B0604020202020204" pitchFamily="34" charset="0"/>
              <a:buChar char="•"/>
            </a:pPr>
            <a:r>
              <a:rPr lang="nl-NL" sz="2000" dirty="0">
                <a:solidFill>
                  <a:schemeClr val="bg2"/>
                </a:solidFill>
                <a:latin typeface="Calibri" panose="020F0502020204030204" pitchFamily="34" charset="0"/>
                <a:cs typeface="Calibri" panose="020F0502020204030204" pitchFamily="34" charset="0"/>
              </a:rPr>
              <a:t>klaarzetten van maaltijden / toezicht op inname </a:t>
            </a:r>
          </a:p>
          <a:p>
            <a:pPr marL="800100" lvl="1" indent="-342900">
              <a:spcBef>
                <a:spcPts val="900"/>
              </a:spcBef>
              <a:buFont typeface="Arial" panose="020B0604020202020204" pitchFamily="34" charset="0"/>
              <a:buChar char="•"/>
            </a:pPr>
            <a:r>
              <a:rPr lang="nl-NL" sz="2000" dirty="0">
                <a:solidFill>
                  <a:schemeClr val="bg2"/>
                </a:solidFill>
                <a:latin typeface="Calibri" panose="020F0502020204030204" pitchFamily="34" charset="0"/>
                <a:cs typeface="Calibri" panose="020F0502020204030204" pitchFamily="34" charset="0"/>
              </a:rPr>
              <a:t>boodschappen doen / maaltijdbereiding</a:t>
            </a:r>
          </a:p>
          <a:p>
            <a:pPr marL="342900" indent="-342900">
              <a:spcBef>
                <a:spcPts val="9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1 diëtist gaat samen op huisbezoek met verpleegkundige thuiszorg. </a:t>
            </a:r>
          </a:p>
        </p:txBody>
      </p:sp>
      <p:pic>
        <p:nvPicPr>
          <p:cNvPr id="5" name="Afbeelding 4">
            <a:extLst>
              <a:ext uri="{FF2B5EF4-FFF2-40B4-BE49-F238E27FC236}">
                <a16:creationId xmlns:a16="http://schemas.microsoft.com/office/drawing/2014/main" xmlns="" id="{CCECEBBB-BC26-4065-A897-0F3CFCED7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382" y="5651258"/>
            <a:ext cx="952708" cy="1073687"/>
          </a:xfrm>
          <a:prstGeom prst="rect">
            <a:avLst/>
          </a:prstGeom>
        </p:spPr>
      </p:pic>
      <p:pic>
        <p:nvPicPr>
          <p:cNvPr id="7" name="Afbeelding 6">
            <a:extLst>
              <a:ext uri="{FF2B5EF4-FFF2-40B4-BE49-F238E27FC236}">
                <a16:creationId xmlns:a16="http://schemas.microsoft.com/office/drawing/2014/main" xmlns="" id="{E793F157-0333-43FF-AFBC-6937EBBCC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822" y="5558577"/>
            <a:ext cx="854353" cy="1259047"/>
          </a:xfrm>
          <a:prstGeom prst="rect">
            <a:avLst/>
          </a:prstGeom>
        </p:spPr>
      </p:pic>
      <p:pic>
        <p:nvPicPr>
          <p:cNvPr id="10" name="Afbeelding 9">
            <a:extLst>
              <a:ext uri="{FF2B5EF4-FFF2-40B4-BE49-F238E27FC236}">
                <a16:creationId xmlns:a16="http://schemas.microsoft.com/office/drawing/2014/main" xmlns="" id="{A7E6960F-4C94-444D-BA33-7CF2E2F50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7881" y="5707817"/>
            <a:ext cx="754734" cy="960570"/>
          </a:xfrm>
          <a:prstGeom prst="rect">
            <a:avLst/>
          </a:prstGeom>
        </p:spPr>
      </p:pic>
    </p:spTree>
    <p:extLst>
      <p:ext uri="{BB962C8B-B14F-4D97-AF65-F5344CB8AC3E}">
        <p14:creationId xmlns:p14="http://schemas.microsoft.com/office/powerpoint/2010/main" val="810685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C3BE21C8-A138-427C-9B37-1D43D4DDB0DC}"/>
              </a:ext>
            </a:extLst>
          </p:cNvPr>
          <p:cNvSpPr txBox="1"/>
          <p:nvPr/>
        </p:nvSpPr>
        <p:spPr>
          <a:xfrm>
            <a:off x="682894" y="-12309"/>
            <a:ext cx="8120270"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nl-NL" sz="4000" dirty="0">
                <a:solidFill>
                  <a:schemeClr val="tx2"/>
                </a:solidFill>
                <a:latin typeface="Calibri" panose="020F0502020204030204" pitchFamily="34" charset="0"/>
                <a:cs typeface="Calibri" panose="020F0502020204030204" pitchFamily="34" charset="0"/>
                <a:sym typeface="Helvetica Light"/>
              </a:rPr>
              <a:t>Samenwerking met zorgprofessionals</a:t>
            </a: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Interviews mantelzorgers/mensen met dementie</a:t>
            </a:r>
            <a:endParaRPr kumimoji="0" lang="nl-NL" sz="36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3" name="Rechthoek 2">
            <a:extLst>
              <a:ext uri="{FF2B5EF4-FFF2-40B4-BE49-F238E27FC236}">
                <a16:creationId xmlns:a16="http://schemas.microsoft.com/office/drawing/2014/main" xmlns="" id="{06A44CB9-D948-49D5-9096-E93B84B200AF}"/>
              </a:ext>
            </a:extLst>
          </p:cNvPr>
          <p:cNvSpPr/>
          <p:nvPr/>
        </p:nvSpPr>
        <p:spPr>
          <a:xfrm>
            <a:off x="586409" y="1393158"/>
            <a:ext cx="8925339" cy="4978286"/>
          </a:xfrm>
          <a:prstGeom prst="rect">
            <a:avLst/>
          </a:prstGeom>
        </p:spPr>
        <p:txBody>
          <a:bodyPr wrap="square">
            <a:spAutoFit/>
          </a:bodyPr>
          <a:lstStyle/>
          <a:p>
            <a:pPr>
              <a:spcBef>
                <a:spcPts val="600"/>
              </a:spcBef>
            </a:pPr>
            <a:r>
              <a:rPr lang="nl-NL" sz="2000" b="1" dirty="0">
                <a:solidFill>
                  <a:schemeClr val="bg2"/>
                </a:solidFill>
                <a:latin typeface="Calibri" panose="020F0502020204030204" pitchFamily="34" charset="0"/>
                <a:cs typeface="Calibri" panose="020F0502020204030204" pitchFamily="34" charset="0"/>
              </a:rPr>
              <a:t>Empathische zorgverlener</a:t>
            </a:r>
          </a:p>
          <a:p>
            <a:pPr marL="342900" lvl="0" indent="-342900">
              <a:spcBef>
                <a:spcPts val="6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Inzetten op echt contact/verbinding maken; investeren in vertrouwensband.</a:t>
            </a:r>
          </a:p>
          <a:p>
            <a:pPr marL="342900" lvl="0" indent="-342900">
              <a:spcBef>
                <a:spcPts val="6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Communiceren op gevoelsniveau; “Was het een gezellig dag?” i.p.v. “Wat heb je gedaan?” </a:t>
            </a:r>
          </a:p>
          <a:p>
            <a:pPr marL="342900" lvl="0" indent="-342900">
              <a:spcBef>
                <a:spcPts val="600"/>
              </a:spcBef>
              <a:buSzPct val="70000"/>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Zorgverlener </a:t>
            </a:r>
            <a:r>
              <a:rPr lang="nl-NL" sz="2000" dirty="0" err="1">
                <a:solidFill>
                  <a:schemeClr val="bg2"/>
                </a:solidFill>
                <a:latin typeface="Calibri" panose="020F0502020204030204" pitchFamily="34" charset="0"/>
                <a:cs typeface="Calibri" panose="020F0502020204030204" pitchFamily="34" charset="0"/>
              </a:rPr>
              <a:t>gematched</a:t>
            </a:r>
            <a:r>
              <a:rPr lang="nl-NL" sz="2000" dirty="0">
                <a:solidFill>
                  <a:schemeClr val="bg2"/>
                </a:solidFill>
                <a:latin typeface="Calibri" panose="020F0502020204030204" pitchFamily="34" charset="0"/>
                <a:cs typeface="Calibri" panose="020F0502020204030204" pitchFamily="34" charset="0"/>
              </a:rPr>
              <a:t> op oudere; de klik moet er zijn.</a:t>
            </a:r>
          </a:p>
          <a:p>
            <a:pPr lvl="0">
              <a:spcAft>
                <a:spcPts val="0"/>
              </a:spcAft>
            </a:pPr>
            <a:endParaRPr lang="nl-NL" sz="2000" b="1" dirty="0">
              <a:solidFill>
                <a:schemeClr val="bg2"/>
              </a:solidFill>
              <a:latin typeface="Calibri" panose="020F0502020204030204" pitchFamily="34" charset="0"/>
              <a:ea typeface="Times New Roman" panose="02020603050405020304" pitchFamily="18" charset="0"/>
              <a:cs typeface="Calibri" panose="020F0502020204030204" pitchFamily="34" charset="0"/>
            </a:endParaRPr>
          </a:p>
          <a:p>
            <a:pPr lvl="0">
              <a:spcBef>
                <a:spcPts val="300"/>
              </a:spcBef>
              <a:spcAft>
                <a:spcPts val="0"/>
              </a:spcAft>
            </a:pPr>
            <a:r>
              <a:rPr lang="nl-NL" sz="2000" b="1" dirty="0">
                <a:solidFill>
                  <a:schemeClr val="tx2"/>
                </a:solidFill>
                <a:latin typeface="Calibri" panose="020F0502020204030204" pitchFamily="34" charset="0"/>
                <a:ea typeface="Times New Roman" panose="02020603050405020304" pitchFamily="18" charset="0"/>
                <a:cs typeface="Calibri" panose="020F0502020204030204" pitchFamily="34" charset="0"/>
              </a:rPr>
              <a:t>De diëtist / ergotherapeut</a:t>
            </a:r>
          </a:p>
          <a:p>
            <a:pPr marL="342900" lvl="0" indent="-342900">
              <a:spcBef>
                <a:spcPts val="600"/>
              </a:spcBef>
              <a:spcAft>
                <a:spcPts val="0"/>
              </a:spcAft>
              <a:buSzPct val="70000"/>
              <a:buFont typeface="Wingdings" panose="05000000000000000000" pitchFamily="2" charset="2"/>
              <a:buChar char="v"/>
            </a:pPr>
            <a:r>
              <a:rPr lang="nl-NL" sz="2000" dirty="0">
                <a:solidFill>
                  <a:schemeClr val="tx2"/>
                </a:solidFill>
                <a:latin typeface="Calibri" panose="020F0502020204030204" pitchFamily="34" charset="0"/>
                <a:ea typeface="Times New Roman" panose="02020603050405020304" pitchFamily="18" charset="0"/>
                <a:cs typeface="Calibri" panose="020F0502020204030204" pitchFamily="34" charset="0"/>
              </a:rPr>
              <a:t>Het idee dat een diëtist inschakelen niet zoveel zin heeft. </a:t>
            </a:r>
          </a:p>
          <a:p>
            <a:pPr marL="342900" indent="-342900">
              <a:spcBef>
                <a:spcPts val="600"/>
              </a:spcBef>
              <a:buSzPct val="70000"/>
              <a:buFont typeface="Wingdings" panose="05000000000000000000" pitchFamily="2" charset="2"/>
              <a:buChar char="v"/>
            </a:pPr>
            <a:r>
              <a:rPr lang="nl-NL" sz="2000" dirty="0">
                <a:solidFill>
                  <a:schemeClr val="tx2"/>
                </a:solidFill>
                <a:latin typeface="Calibri" panose="020F0502020204030204" pitchFamily="34" charset="0"/>
                <a:ea typeface="Times New Roman" panose="02020603050405020304" pitchFamily="18" charset="0"/>
                <a:cs typeface="Calibri" panose="020F0502020204030204" pitchFamily="34" charset="0"/>
              </a:rPr>
              <a:t>Niet heel veel aan diëtist hebben gehad, geen meerwaarde ervaren; zo heel veel nieuws bracht de diëtist niet, ze zag dat er correct gegeten werd.</a:t>
            </a:r>
          </a:p>
          <a:p>
            <a:pPr marL="342900" indent="-342900">
              <a:spcBef>
                <a:spcPts val="600"/>
              </a:spcBef>
              <a:buSzPct val="70000"/>
              <a:buFont typeface="Wingdings" panose="05000000000000000000" pitchFamily="2" charset="2"/>
              <a:buChar char="v"/>
            </a:pPr>
            <a:r>
              <a:rPr lang="nl-NL" sz="2000" dirty="0">
                <a:solidFill>
                  <a:schemeClr val="tx2"/>
                </a:solidFill>
                <a:latin typeface="Calibri" panose="020F0502020204030204" pitchFamily="34" charset="0"/>
                <a:ea typeface="Times New Roman" panose="02020603050405020304" pitchFamily="18" charset="0"/>
                <a:cs typeface="Calibri" panose="020F0502020204030204" pitchFamily="34" charset="0"/>
              </a:rPr>
              <a:t>Behoefte aan tips/advies van diëtist. Geen waslijst met ingrediënten of recepten, maar meer wat richtlijnen die je kunt aanhouden. </a:t>
            </a:r>
          </a:p>
          <a:p>
            <a:pPr marL="342900" indent="-342900">
              <a:spcBef>
                <a:spcPts val="600"/>
              </a:spcBef>
              <a:buSzPct val="70000"/>
              <a:buFont typeface="Wingdings" panose="05000000000000000000" pitchFamily="2" charset="2"/>
              <a:buChar char="v"/>
            </a:pPr>
            <a:r>
              <a:rPr lang="nl-NL" sz="2000" dirty="0">
                <a:solidFill>
                  <a:schemeClr val="tx2"/>
                </a:solidFill>
                <a:latin typeface="Calibri" panose="020F0502020204030204" pitchFamily="34" charset="0"/>
                <a:cs typeface="Calibri" panose="020F0502020204030204" pitchFamily="34" charset="0"/>
              </a:rPr>
              <a:t>Niet gewend zijn hulp te zoeken bij klachten; dus ook geen hulp van een diëtist/ergotherapeut</a:t>
            </a:r>
          </a:p>
        </p:txBody>
      </p:sp>
      <p:pic>
        <p:nvPicPr>
          <p:cNvPr id="5" name="Afbeelding 4">
            <a:extLst>
              <a:ext uri="{FF2B5EF4-FFF2-40B4-BE49-F238E27FC236}">
                <a16:creationId xmlns:a16="http://schemas.microsoft.com/office/drawing/2014/main" xmlns="" id="{D09C374B-2513-4698-A647-6B7890DB9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150" y="2927750"/>
            <a:ext cx="973857" cy="1002500"/>
          </a:xfrm>
          <a:prstGeom prst="rect">
            <a:avLst/>
          </a:prstGeom>
        </p:spPr>
      </p:pic>
    </p:spTree>
    <p:extLst>
      <p:ext uri="{BB962C8B-B14F-4D97-AF65-F5344CB8AC3E}">
        <p14:creationId xmlns:p14="http://schemas.microsoft.com/office/powerpoint/2010/main" val="15678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BA43A708-B615-4ACE-A893-F316DAD19970}"/>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Samenwerking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Hoe vormgeven?</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3" name="Ondertitel 2">
            <a:extLst>
              <a:ext uri="{FF2B5EF4-FFF2-40B4-BE49-F238E27FC236}">
                <a16:creationId xmlns:a16="http://schemas.microsoft.com/office/drawing/2014/main" xmlns="" id="{380AD142-50C0-4F3E-A3D9-F0EF0EC31A73}"/>
              </a:ext>
            </a:extLst>
          </p:cNvPr>
          <p:cNvSpPr txBox="1">
            <a:spLocks/>
          </p:cNvSpPr>
          <p:nvPr/>
        </p:nvSpPr>
        <p:spPr>
          <a:xfrm>
            <a:off x="240482" y="1255695"/>
            <a:ext cx="4221917" cy="720080"/>
          </a:xfrm>
          <a:prstGeom prst="rect">
            <a:avLst/>
          </a:prstGeom>
        </p:spPr>
        <p:txBody>
          <a:bodyPr/>
          <a:lstStyle>
            <a:lvl1pPr marL="234384" indent="-234384" algn="l" defTabSz="308047" rtl="0" eaLnBrk="1" fontAlgn="base" hangingPunct="1">
              <a:spcBef>
                <a:spcPts val="2215"/>
              </a:spcBef>
              <a:spcAft>
                <a:spcPct val="0"/>
              </a:spcAft>
              <a:buSzPct val="75000"/>
              <a:buChar char="•"/>
              <a:defRPr sz="1898">
                <a:solidFill>
                  <a:srgbClr val="575756"/>
                </a:solidFill>
                <a:latin typeface="Open Sans"/>
                <a:ea typeface="ＭＳ Ｐゴシック" charset="0"/>
                <a:cs typeface="Open Sans"/>
                <a:sym typeface="Helvetica Light" charset="0"/>
              </a:defRPr>
            </a:lvl1pPr>
            <a:lvl2pPr marL="468768" indent="-234384" algn="l" defTabSz="308047" rtl="0" eaLnBrk="1" fontAlgn="base" hangingPunct="1">
              <a:spcBef>
                <a:spcPts val="2215"/>
              </a:spcBef>
              <a:spcAft>
                <a:spcPct val="0"/>
              </a:spcAft>
              <a:buSzPct val="75000"/>
              <a:buChar char="•"/>
              <a:defRPr sz="1898">
                <a:solidFill>
                  <a:schemeClr val="tx2"/>
                </a:solidFill>
                <a:latin typeface="Open Sans"/>
                <a:ea typeface="+mn-ea"/>
                <a:cs typeface="Open Sans"/>
                <a:sym typeface="Helvetica Light" charset="0"/>
              </a:defRPr>
            </a:lvl2pPr>
            <a:lvl3pPr marL="703152" indent="-234384" algn="l" defTabSz="308047" rtl="0" eaLnBrk="1" fontAlgn="base" hangingPunct="1">
              <a:spcBef>
                <a:spcPts val="2215"/>
              </a:spcBef>
              <a:spcAft>
                <a:spcPct val="0"/>
              </a:spcAft>
              <a:buSzPct val="75000"/>
              <a:buChar char="•"/>
              <a:defRPr sz="1898">
                <a:solidFill>
                  <a:schemeClr val="bg2"/>
                </a:solidFill>
                <a:latin typeface="Open Sans"/>
                <a:ea typeface="+mn-ea"/>
                <a:cs typeface="Open Sans"/>
                <a:sym typeface="Helvetica Light" charset="0"/>
              </a:defRPr>
            </a:lvl3pPr>
            <a:lvl4pPr marL="937536" indent="-234384" algn="l" defTabSz="308047" rtl="0" eaLnBrk="1" fontAlgn="base" hangingPunct="1">
              <a:spcBef>
                <a:spcPts val="2215"/>
              </a:spcBef>
              <a:spcAft>
                <a:spcPct val="0"/>
              </a:spcAft>
              <a:buSzPct val="75000"/>
              <a:buChar char="•"/>
              <a:defRPr sz="1898">
                <a:solidFill>
                  <a:schemeClr val="tx1"/>
                </a:solidFill>
                <a:latin typeface="Open Sans"/>
                <a:ea typeface="+mn-ea"/>
                <a:cs typeface="Open Sans"/>
                <a:sym typeface="Helvetica Light" charset="0"/>
              </a:defRPr>
            </a:lvl4pPr>
            <a:lvl5pPr marL="1171920" indent="-234384" algn="l" defTabSz="308047" rtl="0" eaLnBrk="1" fontAlgn="base" hangingPunct="1">
              <a:spcBef>
                <a:spcPts val="2215"/>
              </a:spcBef>
              <a:spcAft>
                <a:spcPct val="0"/>
              </a:spcAft>
              <a:buSzPct val="75000"/>
              <a:buChar char="•"/>
              <a:defRPr sz="1898">
                <a:solidFill>
                  <a:schemeClr val="tx1"/>
                </a:solidFill>
                <a:latin typeface="Open Sans"/>
                <a:ea typeface="+mn-ea"/>
                <a:cs typeface="Open Sans"/>
                <a:sym typeface="Helvetica Light" charset="0"/>
              </a:defRPr>
            </a:lvl5pPr>
            <a:lvl6pPr marL="1406304" indent="-234384" defTabSz="308047" eaLnBrk="1" hangingPunct="1">
              <a:spcBef>
                <a:spcPts val="2215"/>
              </a:spcBef>
              <a:buSzPct val="75000"/>
              <a:buChar char="•"/>
              <a:defRPr sz="1898">
                <a:latin typeface="+mn-lt"/>
                <a:ea typeface="+mn-ea"/>
                <a:cs typeface="+mn-cs"/>
                <a:sym typeface="Helvetica Light"/>
              </a:defRPr>
            </a:lvl6pPr>
            <a:lvl7pPr marL="1640688" indent="-234384" defTabSz="308047" eaLnBrk="1" hangingPunct="1">
              <a:spcBef>
                <a:spcPts val="2215"/>
              </a:spcBef>
              <a:buSzPct val="75000"/>
              <a:buChar char="•"/>
              <a:defRPr sz="1898">
                <a:latin typeface="+mn-lt"/>
                <a:ea typeface="+mn-ea"/>
                <a:cs typeface="+mn-cs"/>
                <a:sym typeface="Helvetica Light"/>
              </a:defRPr>
            </a:lvl7pPr>
            <a:lvl8pPr marL="1875072" indent="-234384" defTabSz="308047" eaLnBrk="1" hangingPunct="1">
              <a:spcBef>
                <a:spcPts val="2215"/>
              </a:spcBef>
              <a:buSzPct val="75000"/>
              <a:buChar char="•"/>
              <a:defRPr sz="1898">
                <a:latin typeface="+mn-lt"/>
                <a:ea typeface="+mn-ea"/>
                <a:cs typeface="+mn-cs"/>
                <a:sym typeface="Helvetica Light"/>
              </a:defRPr>
            </a:lvl8pPr>
            <a:lvl9pPr marL="2109456" indent="-234384" defTabSz="308047" eaLnBrk="1" hangingPunct="1">
              <a:spcBef>
                <a:spcPts val="2215"/>
              </a:spcBef>
              <a:buSzPct val="75000"/>
              <a:buChar char="•"/>
              <a:defRPr sz="1898">
                <a:latin typeface="+mn-lt"/>
                <a:ea typeface="+mn-ea"/>
                <a:cs typeface="+mn-cs"/>
                <a:sym typeface="Helvetica Light"/>
              </a:defRPr>
            </a:lvl9pPr>
          </a:lstStyle>
          <a:p>
            <a:pPr marL="0" indent="0">
              <a:lnSpc>
                <a:spcPts val="3200"/>
              </a:lnSpc>
              <a:buNone/>
            </a:pPr>
            <a:r>
              <a:rPr lang="nl-NL" sz="2000" kern="0" dirty="0">
                <a:solidFill>
                  <a:schemeClr val="bg2"/>
                </a:solidFill>
              </a:rPr>
              <a:t>Leidraad Hogeschool Zuyd, 2011</a:t>
            </a:r>
          </a:p>
        </p:txBody>
      </p:sp>
      <p:pic>
        <p:nvPicPr>
          <p:cNvPr id="5" name="Picture 2">
            <a:extLst>
              <a:ext uri="{FF2B5EF4-FFF2-40B4-BE49-F238E27FC236}">
                <a16:creationId xmlns:a16="http://schemas.microsoft.com/office/drawing/2014/main" xmlns="" id="{012E4EED-A258-474D-8194-BEE6BE6BDF75}"/>
              </a:ext>
            </a:extLst>
          </p:cNvPr>
          <p:cNvPicPr>
            <a:picLocks noChangeAspect="1" noChangeArrowheads="1"/>
          </p:cNvPicPr>
          <p:nvPr/>
        </p:nvPicPr>
        <p:blipFill>
          <a:blip r:embed="rId2" cstate="print"/>
          <a:srcRect/>
          <a:stretch>
            <a:fillRect/>
          </a:stretch>
        </p:blipFill>
        <p:spPr bwMode="auto">
          <a:xfrm rot="16200000">
            <a:off x="-106026" y="2277011"/>
            <a:ext cx="4537787" cy="3685204"/>
          </a:xfrm>
          <a:prstGeom prst="rect">
            <a:avLst/>
          </a:prstGeom>
          <a:noFill/>
          <a:ln w="9525">
            <a:solidFill>
              <a:schemeClr val="accent1"/>
            </a:solidFill>
            <a:miter lim="800000"/>
            <a:headEnd/>
            <a:tailEnd/>
          </a:ln>
        </p:spPr>
      </p:pic>
      <p:sp>
        <p:nvSpPr>
          <p:cNvPr id="6" name="Ondertitel 2">
            <a:extLst>
              <a:ext uri="{FF2B5EF4-FFF2-40B4-BE49-F238E27FC236}">
                <a16:creationId xmlns:a16="http://schemas.microsoft.com/office/drawing/2014/main" xmlns="" id="{0252CC4C-9258-4F74-A7AE-23C723A13A51}"/>
              </a:ext>
            </a:extLst>
          </p:cNvPr>
          <p:cNvSpPr txBox="1">
            <a:spLocks/>
          </p:cNvSpPr>
          <p:nvPr/>
        </p:nvSpPr>
        <p:spPr>
          <a:xfrm>
            <a:off x="4763887" y="1850719"/>
            <a:ext cx="4821848" cy="4107491"/>
          </a:xfrm>
          <a:prstGeom prst="rect">
            <a:avLst/>
          </a:prstGeom>
          <a:ln>
            <a:solidFill>
              <a:schemeClr val="accent1"/>
            </a:solidFill>
          </a:ln>
        </p:spPr>
        <p:txBody>
          <a:bodyPr vert="horz" lIns="91440" tIns="45720" rIns="91440" bIns="45720" rtlCol="0">
            <a:normAutofit lnSpcReduction="10000"/>
          </a:bodyPr>
          <a:lstStyle/>
          <a:p>
            <a:pPr marL="228600" marR="0" lvl="0" indent="-228600" algn="l" defTabSz="914400" rtl="0" eaLnBrk="1" fontAlgn="auto" latinLnBrk="0" hangingPunct="1">
              <a:lnSpc>
                <a:spcPct val="100000"/>
              </a:lnSpc>
              <a:spcBef>
                <a:spcPts val="600"/>
              </a:spcBef>
              <a:spcAft>
                <a:spcPts val="0"/>
              </a:spcAft>
              <a:buClrTx/>
              <a:buSzTx/>
              <a:tabLst/>
              <a:defRPr/>
            </a:pPr>
            <a:r>
              <a:rPr kumimoji="0" lang="nl-NL" sz="1800" b="0"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De 7 stappen volgens deze Leidraad:</a:t>
            </a:r>
          </a:p>
          <a:p>
            <a:pPr marL="241200" marR="0" lvl="0" indent="-241200" algn="l" defTabSz="914400" rtl="0" eaLnBrk="1" fontAlgn="auto" latinLnBrk="0" hangingPunct="1">
              <a:lnSpc>
                <a:spcPct val="100000"/>
              </a:lnSpc>
              <a:spcBef>
                <a:spcPts val="1200"/>
              </a:spcBef>
              <a:spcAft>
                <a:spcPts val="0"/>
              </a:spcAft>
              <a:buClrTx/>
              <a:buSzTx/>
              <a:buFont typeface="+mj-lt"/>
              <a:buAutoNum type="arabicPeriod"/>
              <a:tabLst/>
              <a:defRPr/>
            </a:pPr>
            <a:r>
              <a:rPr kumimoji="0" lang="nl-NL"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identificeer hoofdfasen (</a:t>
            </a:r>
            <a:r>
              <a:rPr kumimoji="0" lang="nl-NL" b="0" i="0" u="none" strike="noStrike" kern="1200" cap="none" spc="0" normalizeH="0" baseline="0" noProof="0" dirty="0" err="1">
                <a:ln>
                  <a:noFill/>
                </a:ln>
                <a:solidFill>
                  <a:schemeClr val="accent1"/>
                </a:solidFill>
                <a:effectLst/>
                <a:uLnTx/>
                <a:uFillTx/>
                <a:latin typeface="Calibri" panose="020F0502020204030204" pitchFamily="34" charset="0"/>
                <a:cs typeface="Calibri" panose="020F0502020204030204" pitchFamily="34" charset="0"/>
              </a:rPr>
              <a:t>bijv</a:t>
            </a:r>
            <a:r>
              <a:rPr kumimoji="0" lang="nl-NL"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 aanmelding,   diagnostiek/ inventarisatie hulpvraag, behandelplan, evaluatie)</a:t>
            </a:r>
          </a:p>
          <a:p>
            <a:pPr marL="241200" marR="0" lvl="0" indent="-241200" algn="l" defTabSz="914400" rtl="0" eaLnBrk="1" fontAlgn="auto" latinLnBrk="0" hangingPunct="1">
              <a:lnSpc>
                <a:spcPct val="100000"/>
              </a:lnSpc>
              <a:spcBef>
                <a:spcPts val="1200"/>
              </a:spcBef>
              <a:spcAft>
                <a:spcPts val="0"/>
              </a:spcAft>
              <a:buClrTx/>
              <a:buSzTx/>
              <a:buFont typeface="+mj-lt"/>
              <a:buAutoNum type="arabicPeriod" startAt="2"/>
              <a:tabLst/>
              <a:defRPr/>
            </a:pPr>
            <a:r>
              <a:rPr kumimoji="0" lang="nl-NL"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Routing van cliënt (WAT moet cliënt doen)</a:t>
            </a:r>
          </a:p>
          <a:p>
            <a:pPr marL="241200" marR="0" lvl="0" indent="-241200" algn="l" defTabSz="914400" rtl="0" eaLnBrk="1" fontAlgn="auto" latinLnBrk="0" hangingPunct="1">
              <a:lnSpc>
                <a:spcPct val="100000"/>
              </a:lnSpc>
              <a:spcBef>
                <a:spcPts val="1200"/>
              </a:spcBef>
              <a:spcAft>
                <a:spcPts val="0"/>
              </a:spcAft>
              <a:buClrTx/>
              <a:buSzTx/>
              <a:buFont typeface="+mj-lt"/>
              <a:buAutoNum type="arabicPeriod" startAt="2"/>
              <a:tabLst/>
              <a:defRPr/>
            </a:pPr>
            <a:r>
              <a:rPr kumimoji="0" lang="nl-NL"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Acties van professionals (WAT)</a:t>
            </a:r>
          </a:p>
          <a:p>
            <a:pPr marL="241200" marR="0" lvl="0" indent="-241200" algn="l" defTabSz="914400" rtl="0" eaLnBrk="1" fontAlgn="auto" latinLnBrk="0" hangingPunct="1">
              <a:lnSpc>
                <a:spcPct val="100000"/>
              </a:lnSpc>
              <a:spcBef>
                <a:spcPts val="1200"/>
              </a:spcBef>
              <a:spcAft>
                <a:spcPts val="0"/>
              </a:spcAft>
              <a:buClrTx/>
              <a:buSzTx/>
              <a:buFont typeface="+mj-lt"/>
              <a:buAutoNum type="arabicPeriod" startAt="2"/>
              <a:tabLst/>
              <a:defRPr/>
            </a:pPr>
            <a:r>
              <a:rPr kumimoji="0" lang="nl-NL"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Taakverdeling professionals (WIE)</a:t>
            </a:r>
          </a:p>
          <a:p>
            <a:pPr marL="241200" marR="0" lvl="0" indent="-241200" algn="l" defTabSz="914400" rtl="0" eaLnBrk="1" fontAlgn="auto" latinLnBrk="0" hangingPunct="1">
              <a:lnSpc>
                <a:spcPct val="100000"/>
              </a:lnSpc>
              <a:spcBef>
                <a:spcPts val="1200"/>
              </a:spcBef>
              <a:spcAft>
                <a:spcPts val="0"/>
              </a:spcAft>
              <a:buClrTx/>
              <a:buSzTx/>
              <a:buFont typeface="+mj-lt"/>
              <a:buAutoNum type="arabicPeriod" startAt="2"/>
              <a:tabLst/>
              <a:defRPr/>
            </a:pPr>
            <a:r>
              <a:rPr kumimoji="0" lang="nl-NL"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HOE worden acties uitgevoerd</a:t>
            </a:r>
          </a:p>
          <a:p>
            <a:pPr marL="241200" marR="0" lvl="0" indent="-241200" algn="l" defTabSz="914400" rtl="0" eaLnBrk="1" fontAlgn="auto" latinLnBrk="0" hangingPunct="1">
              <a:lnSpc>
                <a:spcPct val="100000"/>
              </a:lnSpc>
              <a:spcBef>
                <a:spcPts val="1200"/>
              </a:spcBef>
              <a:spcAft>
                <a:spcPts val="0"/>
              </a:spcAft>
              <a:buClrTx/>
              <a:buSzTx/>
              <a:buFont typeface="+mj-lt"/>
              <a:buAutoNum type="arabicPeriod" startAt="2"/>
              <a:tabLst/>
              <a:defRPr/>
            </a:pPr>
            <a:r>
              <a:rPr kumimoji="0" lang="nl-NL"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UITVOER (beslismomenten en ingevulde    formulieren/zorgplan)</a:t>
            </a:r>
          </a:p>
          <a:p>
            <a:pPr marL="241200" marR="0" lvl="0" indent="-241200" algn="l" defTabSz="914400" rtl="0" eaLnBrk="1" fontAlgn="auto" latinLnBrk="0" hangingPunct="1">
              <a:lnSpc>
                <a:spcPct val="100000"/>
              </a:lnSpc>
              <a:spcBef>
                <a:spcPts val="1200"/>
              </a:spcBef>
              <a:spcAft>
                <a:spcPts val="0"/>
              </a:spcAft>
              <a:buClrTx/>
              <a:buSzTx/>
              <a:buFont typeface="+mj-lt"/>
              <a:buAutoNum type="arabicPeriod" startAt="2"/>
              <a:tabLst/>
              <a:defRPr/>
            </a:pPr>
            <a:r>
              <a:rPr kumimoji="0" lang="nl-NL"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Tijdslijn (WANNEER)</a:t>
            </a:r>
            <a:endParaRPr kumimoji="0" lang="nl-NL"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67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83C62737-6224-4684-8386-B585A6E4E98F}"/>
              </a:ext>
            </a:extLst>
          </p:cNvPr>
          <p:cNvSpPr/>
          <p:nvPr/>
        </p:nvSpPr>
        <p:spPr>
          <a:xfrm>
            <a:off x="234104" y="1364783"/>
            <a:ext cx="1644392" cy="27514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b="1" dirty="0">
                <a:solidFill>
                  <a:schemeClr val="bg1"/>
                </a:solidFill>
                <a:latin typeface="Calibri" panose="020F0502020204030204" pitchFamily="34" charset="0"/>
                <a:cs typeface="Calibri" panose="020F0502020204030204" pitchFamily="34" charset="0"/>
              </a:rPr>
              <a:t>Hoofdfasen </a:t>
            </a:r>
            <a:r>
              <a:rPr lang="nl-NL" sz="1400" b="1" dirty="0" err="1">
                <a:solidFill>
                  <a:schemeClr val="bg1"/>
                </a:solidFill>
                <a:latin typeface="Calibri" panose="020F0502020204030204" pitchFamily="34" charset="0"/>
                <a:cs typeface="Calibri" panose="020F0502020204030204" pitchFamily="34" charset="0"/>
              </a:rPr>
              <a:t>TrEat</a:t>
            </a:r>
            <a:endParaRPr lang="nl-NL" sz="1400" b="1" dirty="0">
              <a:solidFill>
                <a:schemeClr val="bg1"/>
              </a:solidFill>
              <a:latin typeface="Calibri" panose="020F0502020204030204" pitchFamily="34" charset="0"/>
              <a:cs typeface="Calibri" panose="020F0502020204030204" pitchFamily="34" charset="0"/>
            </a:endParaRPr>
          </a:p>
        </p:txBody>
      </p:sp>
      <p:sp>
        <p:nvSpPr>
          <p:cNvPr id="3" name="Rechthoek 2">
            <a:extLst>
              <a:ext uri="{FF2B5EF4-FFF2-40B4-BE49-F238E27FC236}">
                <a16:creationId xmlns:a16="http://schemas.microsoft.com/office/drawing/2014/main" xmlns="" id="{0CB4A881-A9E7-4B2E-837D-745FA7138227}"/>
              </a:ext>
            </a:extLst>
          </p:cNvPr>
          <p:cNvSpPr/>
          <p:nvPr/>
        </p:nvSpPr>
        <p:spPr>
          <a:xfrm>
            <a:off x="255769" y="1831660"/>
            <a:ext cx="1622727" cy="11185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rgbClr val="002060"/>
                </a:solidFill>
                <a:latin typeface="Calibri" panose="020F0502020204030204" pitchFamily="34" charset="0"/>
                <a:cs typeface="Calibri" panose="020F0502020204030204" pitchFamily="34" charset="0"/>
              </a:rPr>
              <a:t>Signaleren</a:t>
            </a:r>
          </a:p>
          <a:p>
            <a:pPr algn="ctr"/>
            <a:r>
              <a:rPr lang="nl-NL" sz="1400" dirty="0">
                <a:solidFill>
                  <a:srgbClr val="002060"/>
                </a:solidFill>
                <a:latin typeface="Calibri" panose="020F0502020204030204" pitchFamily="34" charset="0"/>
                <a:cs typeface="Calibri" panose="020F0502020204030204" pitchFamily="34" charset="0"/>
              </a:rPr>
              <a:t>voedingsproblemen bij persoon met dementie en </a:t>
            </a:r>
            <a:r>
              <a:rPr lang="nl-NL" sz="1400" b="1" dirty="0">
                <a:solidFill>
                  <a:srgbClr val="002060"/>
                </a:solidFill>
                <a:latin typeface="Calibri" panose="020F0502020204030204" pitchFamily="34" charset="0"/>
                <a:cs typeface="Calibri" panose="020F0502020204030204" pitchFamily="34" charset="0"/>
              </a:rPr>
              <a:t>mantelzorger</a:t>
            </a:r>
          </a:p>
        </p:txBody>
      </p:sp>
      <p:sp>
        <p:nvSpPr>
          <p:cNvPr id="4" name="Rechthoek 3">
            <a:extLst>
              <a:ext uri="{FF2B5EF4-FFF2-40B4-BE49-F238E27FC236}">
                <a16:creationId xmlns:a16="http://schemas.microsoft.com/office/drawing/2014/main" xmlns="" id="{522BCB0E-45B4-4D9D-94D0-7889FA240EFB}"/>
              </a:ext>
            </a:extLst>
          </p:cNvPr>
          <p:cNvSpPr/>
          <p:nvPr/>
        </p:nvSpPr>
        <p:spPr>
          <a:xfrm>
            <a:off x="290869" y="4338624"/>
            <a:ext cx="1470305" cy="68543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rgbClr val="002060"/>
                </a:solidFill>
                <a:latin typeface="Calibri" panose="020F0502020204030204" pitchFamily="34" charset="0"/>
                <a:cs typeface="Calibri" panose="020F0502020204030204" pitchFamily="34" charset="0"/>
              </a:rPr>
              <a:t>Onderzoek / diagnostiek</a:t>
            </a:r>
          </a:p>
        </p:txBody>
      </p:sp>
      <p:sp>
        <p:nvSpPr>
          <p:cNvPr id="5" name="Rechthoek 4">
            <a:extLst>
              <a:ext uri="{FF2B5EF4-FFF2-40B4-BE49-F238E27FC236}">
                <a16:creationId xmlns:a16="http://schemas.microsoft.com/office/drawing/2014/main" xmlns="" id="{E5FB429B-1CF6-43FA-A47C-9FB43EA6539A}"/>
              </a:ext>
            </a:extLst>
          </p:cNvPr>
          <p:cNvSpPr/>
          <p:nvPr/>
        </p:nvSpPr>
        <p:spPr>
          <a:xfrm>
            <a:off x="328161" y="5300550"/>
            <a:ext cx="1452926" cy="33138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chemeClr val="bg1"/>
                </a:solidFill>
                <a:latin typeface="Calibri" panose="020F0502020204030204" pitchFamily="34" charset="0"/>
                <a:cs typeface="Calibri" panose="020F0502020204030204" pitchFamily="34" charset="0"/>
              </a:rPr>
              <a:t>Behandeling</a:t>
            </a:r>
            <a:r>
              <a:rPr lang="nl-NL" sz="1200" dirty="0">
                <a:solidFill>
                  <a:schemeClr val="bg1"/>
                </a:solidFill>
              </a:rPr>
              <a:t> </a:t>
            </a:r>
          </a:p>
        </p:txBody>
      </p:sp>
      <p:sp>
        <p:nvSpPr>
          <p:cNvPr id="6" name="Rechthoek 5">
            <a:extLst>
              <a:ext uri="{FF2B5EF4-FFF2-40B4-BE49-F238E27FC236}">
                <a16:creationId xmlns:a16="http://schemas.microsoft.com/office/drawing/2014/main" xmlns="" id="{B9C89B18-340D-45EE-9464-6C1E36437B9A}"/>
              </a:ext>
            </a:extLst>
          </p:cNvPr>
          <p:cNvSpPr/>
          <p:nvPr/>
        </p:nvSpPr>
        <p:spPr>
          <a:xfrm>
            <a:off x="290869" y="3128091"/>
            <a:ext cx="1490223" cy="9695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rgbClr val="002060"/>
                </a:solidFill>
                <a:latin typeface="Calibri" panose="020F0502020204030204" pitchFamily="34" charset="0"/>
                <a:cs typeface="Calibri" panose="020F0502020204030204" pitchFamily="34" charset="0"/>
              </a:rPr>
              <a:t>Verwijzen naar diëtist en/of ergotherapeut</a:t>
            </a:r>
          </a:p>
        </p:txBody>
      </p:sp>
      <p:sp>
        <p:nvSpPr>
          <p:cNvPr id="7" name="Rechthoek 6">
            <a:extLst>
              <a:ext uri="{FF2B5EF4-FFF2-40B4-BE49-F238E27FC236}">
                <a16:creationId xmlns:a16="http://schemas.microsoft.com/office/drawing/2014/main" xmlns="" id="{54C74597-8AD5-4451-9B2C-B7F511F581DB}"/>
              </a:ext>
            </a:extLst>
          </p:cNvPr>
          <p:cNvSpPr/>
          <p:nvPr/>
        </p:nvSpPr>
        <p:spPr>
          <a:xfrm>
            <a:off x="328161" y="5893881"/>
            <a:ext cx="1452926" cy="3313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chemeClr val="tx1"/>
                </a:solidFill>
                <a:latin typeface="Calibri" panose="020F0502020204030204" pitchFamily="34" charset="0"/>
                <a:cs typeface="Calibri" panose="020F0502020204030204" pitchFamily="34" charset="0"/>
              </a:rPr>
              <a:t>Evaluatie</a:t>
            </a:r>
          </a:p>
        </p:txBody>
      </p:sp>
      <p:cxnSp>
        <p:nvCxnSpPr>
          <p:cNvPr id="8" name="Rechte verbindingslijn met pijl 7">
            <a:extLst>
              <a:ext uri="{FF2B5EF4-FFF2-40B4-BE49-F238E27FC236}">
                <a16:creationId xmlns:a16="http://schemas.microsoft.com/office/drawing/2014/main" xmlns="" id="{B4A2487B-0C48-4FDA-A23C-37CB7ACCAA5B}"/>
              </a:ext>
            </a:extLst>
          </p:cNvPr>
          <p:cNvCxnSpPr>
            <a:cxnSpLocks/>
          </p:cNvCxnSpPr>
          <p:nvPr/>
        </p:nvCxnSpPr>
        <p:spPr>
          <a:xfrm>
            <a:off x="3701992" y="1938784"/>
            <a:ext cx="0" cy="20715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Rechthoek 8">
            <a:extLst>
              <a:ext uri="{FF2B5EF4-FFF2-40B4-BE49-F238E27FC236}">
                <a16:creationId xmlns:a16="http://schemas.microsoft.com/office/drawing/2014/main" xmlns="" id="{1E31E6F2-2EAE-42F0-9B5E-C4D08260C1A1}"/>
              </a:ext>
            </a:extLst>
          </p:cNvPr>
          <p:cNvSpPr/>
          <p:nvPr/>
        </p:nvSpPr>
        <p:spPr>
          <a:xfrm>
            <a:off x="2830925" y="1319984"/>
            <a:ext cx="1800700" cy="8526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r>
              <a:rPr lang="nl-NL" sz="1400" b="1" dirty="0" err="1">
                <a:solidFill>
                  <a:srgbClr val="002060"/>
                </a:solidFill>
                <a:latin typeface="Calibri" panose="020F0502020204030204" pitchFamily="34" charset="0"/>
                <a:cs typeface="Calibri" panose="020F0502020204030204" pitchFamily="34" charset="0"/>
              </a:rPr>
              <a:t>Wijkvpk</a:t>
            </a:r>
            <a:r>
              <a:rPr lang="nl-NL" sz="1400" b="1" dirty="0">
                <a:solidFill>
                  <a:srgbClr val="002060"/>
                </a:solidFill>
                <a:latin typeface="Calibri" panose="020F0502020204030204" pitchFamily="34" charset="0"/>
                <a:cs typeface="Calibri" panose="020F0502020204030204" pitchFamily="34" charset="0"/>
              </a:rPr>
              <a:t> signaleert</a:t>
            </a:r>
            <a:r>
              <a:rPr lang="nl-NL" sz="1400" dirty="0">
                <a:solidFill>
                  <a:srgbClr val="002060"/>
                </a:solidFill>
                <a:latin typeface="Calibri" panose="020F0502020204030204" pitchFamily="34" charset="0"/>
                <a:cs typeface="Calibri" panose="020F0502020204030204" pitchFamily="34" charset="0"/>
              </a:rPr>
              <a:t>:  </a:t>
            </a:r>
          </a:p>
          <a:p>
            <a:r>
              <a:rPr lang="nl-NL" sz="1400" dirty="0">
                <a:solidFill>
                  <a:srgbClr val="002060"/>
                </a:solidFill>
                <a:latin typeface="Calibri" panose="020F0502020204030204" pitchFamily="34" charset="0"/>
                <a:cs typeface="Calibri" panose="020F0502020204030204" pitchFamily="34" charset="0"/>
              </a:rPr>
              <a:t>- Overslaan maaltijden</a:t>
            </a:r>
          </a:p>
          <a:p>
            <a:r>
              <a:rPr lang="nl-NL" sz="1400" dirty="0">
                <a:solidFill>
                  <a:srgbClr val="002060"/>
                </a:solidFill>
                <a:latin typeface="Calibri" panose="020F0502020204030204" pitchFamily="34" charset="0"/>
                <a:cs typeface="Calibri" panose="020F0502020204030204" pitchFamily="34" charset="0"/>
              </a:rPr>
              <a:t>- 2kg afgevallen</a:t>
            </a:r>
          </a:p>
        </p:txBody>
      </p:sp>
      <p:sp>
        <p:nvSpPr>
          <p:cNvPr id="10" name="Rechthoek 9">
            <a:extLst>
              <a:ext uri="{FF2B5EF4-FFF2-40B4-BE49-F238E27FC236}">
                <a16:creationId xmlns:a16="http://schemas.microsoft.com/office/drawing/2014/main" xmlns="" id="{05BF4319-1C77-42F9-94A3-FF098F018DE5}"/>
              </a:ext>
            </a:extLst>
          </p:cNvPr>
          <p:cNvSpPr/>
          <p:nvPr/>
        </p:nvSpPr>
        <p:spPr>
          <a:xfrm>
            <a:off x="2881344" y="2718577"/>
            <a:ext cx="1750289" cy="9462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b="1" dirty="0">
                <a:solidFill>
                  <a:srgbClr val="002060"/>
                </a:solidFill>
                <a:latin typeface="Calibri" panose="020F0502020204030204" pitchFamily="34" charset="0"/>
                <a:cs typeface="Calibri" panose="020F0502020204030204" pitchFamily="34" charset="0"/>
              </a:rPr>
              <a:t>Verwijzing</a:t>
            </a:r>
            <a:r>
              <a:rPr lang="nl-NL" sz="1400" dirty="0">
                <a:solidFill>
                  <a:srgbClr val="002060"/>
                </a:solidFill>
                <a:latin typeface="Calibri" panose="020F0502020204030204" pitchFamily="34" charset="0"/>
                <a:cs typeface="Calibri" panose="020F0502020204030204" pitchFamily="34" charset="0"/>
              </a:rPr>
              <a:t> naar </a:t>
            </a:r>
          </a:p>
          <a:p>
            <a:pPr algn="ctr"/>
            <a:r>
              <a:rPr lang="nl-NL" sz="1400" dirty="0">
                <a:solidFill>
                  <a:srgbClr val="002060"/>
                </a:solidFill>
                <a:latin typeface="Calibri" panose="020F0502020204030204" pitchFamily="34" charset="0"/>
                <a:cs typeface="Calibri" panose="020F0502020204030204" pitchFamily="34" charset="0"/>
              </a:rPr>
              <a:t>diëtist en ergo </a:t>
            </a:r>
            <a:r>
              <a:rPr lang="nl-NL" sz="1400" b="1" dirty="0">
                <a:solidFill>
                  <a:srgbClr val="002060"/>
                </a:solidFill>
                <a:latin typeface="Calibri" panose="020F0502020204030204" pitchFamily="34" charset="0"/>
                <a:cs typeface="Calibri" panose="020F0502020204030204" pitchFamily="34" charset="0"/>
              </a:rPr>
              <a:t>geweigerd</a:t>
            </a:r>
            <a:r>
              <a:rPr lang="nl-NL" sz="1400" dirty="0">
                <a:solidFill>
                  <a:srgbClr val="002060"/>
                </a:solidFill>
                <a:latin typeface="Calibri" panose="020F0502020204030204" pitchFamily="34" charset="0"/>
                <a:cs typeface="Calibri" panose="020F0502020204030204" pitchFamily="34" charset="0"/>
              </a:rPr>
              <a:t> door cliënt en mantelzorger</a:t>
            </a:r>
          </a:p>
        </p:txBody>
      </p:sp>
      <p:cxnSp>
        <p:nvCxnSpPr>
          <p:cNvPr id="11" name="Rechte verbindingslijn 10">
            <a:extLst>
              <a:ext uri="{FF2B5EF4-FFF2-40B4-BE49-F238E27FC236}">
                <a16:creationId xmlns:a16="http://schemas.microsoft.com/office/drawing/2014/main" xmlns="" id="{B1CC7BDF-1EED-415C-8FEA-83793EB71BF3}"/>
              </a:ext>
            </a:extLst>
          </p:cNvPr>
          <p:cNvCxnSpPr/>
          <p:nvPr/>
        </p:nvCxnSpPr>
        <p:spPr>
          <a:xfrm>
            <a:off x="3476360" y="2270694"/>
            <a:ext cx="451263" cy="3681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xmlns="" id="{213A5AEF-359F-43FF-8FB1-F8C7C451EB4B}"/>
              </a:ext>
            </a:extLst>
          </p:cNvPr>
          <p:cNvSpPr/>
          <p:nvPr/>
        </p:nvSpPr>
        <p:spPr>
          <a:xfrm>
            <a:off x="2881336" y="4010285"/>
            <a:ext cx="1750289" cy="68543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rgbClr val="002060"/>
                </a:solidFill>
                <a:latin typeface="Calibri" panose="020F0502020204030204" pitchFamily="34" charset="0"/>
                <a:cs typeface="Calibri" panose="020F0502020204030204" pitchFamily="34" charset="0"/>
              </a:rPr>
              <a:t>Onderzoek / diagnostiek door </a:t>
            </a:r>
            <a:r>
              <a:rPr lang="nl-NL" sz="1400" dirty="0" err="1">
                <a:solidFill>
                  <a:srgbClr val="002060"/>
                </a:solidFill>
                <a:latin typeface="Calibri" panose="020F0502020204030204" pitchFamily="34" charset="0"/>
                <a:cs typeface="Calibri" panose="020F0502020204030204" pitchFamily="34" charset="0"/>
              </a:rPr>
              <a:t>wijkvpk</a:t>
            </a:r>
            <a:r>
              <a:rPr lang="nl-NL" sz="1400" dirty="0">
                <a:solidFill>
                  <a:srgbClr val="002060"/>
                </a:solidFill>
                <a:latin typeface="Calibri" panose="020F0502020204030204" pitchFamily="34" charset="0"/>
                <a:cs typeface="Calibri" panose="020F0502020204030204" pitchFamily="34" charset="0"/>
              </a:rPr>
              <a:t> </a:t>
            </a:r>
          </a:p>
        </p:txBody>
      </p:sp>
      <p:sp>
        <p:nvSpPr>
          <p:cNvPr id="13" name="Rechthoek 12">
            <a:extLst>
              <a:ext uri="{FF2B5EF4-FFF2-40B4-BE49-F238E27FC236}">
                <a16:creationId xmlns:a16="http://schemas.microsoft.com/office/drawing/2014/main" xmlns="" id="{364C7569-F171-48B9-82CF-679833FF1870}"/>
              </a:ext>
            </a:extLst>
          </p:cNvPr>
          <p:cNvSpPr/>
          <p:nvPr/>
        </p:nvSpPr>
        <p:spPr>
          <a:xfrm>
            <a:off x="2066777" y="5112723"/>
            <a:ext cx="4383711" cy="156231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r>
              <a:rPr lang="nl-NL" sz="1400" dirty="0">
                <a:solidFill>
                  <a:schemeClr val="bg1"/>
                </a:solidFill>
                <a:latin typeface="Calibri" panose="020F0502020204030204" pitchFamily="34" charset="0"/>
                <a:cs typeface="Calibri" panose="020F0502020204030204" pitchFamily="34" charset="0"/>
              </a:rPr>
              <a:t>Behandeling </a:t>
            </a:r>
            <a:r>
              <a:rPr lang="nl-NL" sz="1400" dirty="0" err="1">
                <a:solidFill>
                  <a:schemeClr val="bg1"/>
                </a:solidFill>
                <a:latin typeface="Calibri" panose="020F0502020204030204" pitchFamily="34" charset="0"/>
                <a:cs typeface="Calibri" panose="020F0502020204030204" pitchFamily="34" charset="0"/>
              </a:rPr>
              <a:t>Wijkvpk</a:t>
            </a:r>
            <a:r>
              <a:rPr lang="nl-NL" sz="1400" dirty="0">
                <a:solidFill>
                  <a:schemeClr val="bg1"/>
                </a:solidFill>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nl-NL" sz="1400" dirty="0">
                <a:solidFill>
                  <a:schemeClr val="bg1"/>
                </a:solidFill>
                <a:latin typeface="Calibri" panose="020F0502020204030204" pitchFamily="34" charset="0"/>
                <a:cs typeface="Calibri" panose="020F0502020204030204" pitchFamily="34" charset="0"/>
              </a:rPr>
              <a:t>voedingsadviezen aan mantelzorger / naasten</a:t>
            </a:r>
          </a:p>
          <a:p>
            <a:pPr marL="171450" indent="-171450">
              <a:buFont typeface="Arial" panose="020B0604020202020204" pitchFamily="34" charset="0"/>
              <a:buChar char="•"/>
            </a:pPr>
            <a:r>
              <a:rPr lang="nl-NL" sz="1400" dirty="0">
                <a:solidFill>
                  <a:schemeClr val="bg1"/>
                </a:solidFill>
                <a:latin typeface="Calibri" panose="020F0502020204030204" pitchFamily="34" charset="0"/>
                <a:cs typeface="Calibri" panose="020F0502020204030204" pitchFamily="34" charset="0"/>
              </a:rPr>
              <a:t>Gewicht monitoren, bij verder gewichtsverlies opnieuw aankaarten bij familie/client</a:t>
            </a:r>
          </a:p>
          <a:p>
            <a:pPr marL="171450" indent="-171450">
              <a:buFont typeface="Arial" panose="020B0604020202020204" pitchFamily="34" charset="0"/>
              <a:buChar char="•"/>
            </a:pPr>
            <a:r>
              <a:rPr lang="nl-NL" sz="1400" dirty="0">
                <a:solidFill>
                  <a:schemeClr val="bg1"/>
                </a:solidFill>
                <a:latin typeface="Calibri" panose="020F0502020204030204" pitchFamily="34" charset="0"/>
                <a:cs typeface="Calibri" panose="020F0502020204030204" pitchFamily="34" charset="0"/>
              </a:rPr>
              <a:t>Wachten op calamiteit (</a:t>
            </a:r>
            <a:r>
              <a:rPr lang="nl-NL" sz="1400" dirty="0" err="1">
                <a:solidFill>
                  <a:schemeClr val="bg1"/>
                </a:solidFill>
                <a:latin typeface="Calibri" panose="020F0502020204030204" pitchFamily="34" charset="0"/>
                <a:cs typeface="Calibri" panose="020F0502020204030204" pitchFamily="34" charset="0"/>
              </a:rPr>
              <a:t>bijv</a:t>
            </a:r>
            <a:r>
              <a:rPr lang="nl-NL" sz="1400" dirty="0">
                <a:solidFill>
                  <a:schemeClr val="bg1"/>
                </a:solidFill>
                <a:latin typeface="Calibri" panose="020F0502020204030204" pitchFamily="34" charset="0"/>
                <a:cs typeface="Calibri" panose="020F0502020204030204" pitchFamily="34" charset="0"/>
              </a:rPr>
              <a:t> val), dan opnieuw aankaarten en link leggen met verminderde voedingstoestand </a:t>
            </a:r>
          </a:p>
        </p:txBody>
      </p:sp>
      <p:cxnSp>
        <p:nvCxnSpPr>
          <p:cNvPr id="14" name="Rechte verbindingslijn met pijl 13">
            <a:extLst>
              <a:ext uri="{FF2B5EF4-FFF2-40B4-BE49-F238E27FC236}">
                <a16:creationId xmlns:a16="http://schemas.microsoft.com/office/drawing/2014/main" xmlns="" id="{7C7E5B18-C88B-4CAE-A70C-7B7B7A3367D1}"/>
              </a:ext>
            </a:extLst>
          </p:cNvPr>
          <p:cNvCxnSpPr>
            <a:cxnSpLocks/>
          </p:cNvCxnSpPr>
          <p:nvPr/>
        </p:nvCxnSpPr>
        <p:spPr>
          <a:xfrm>
            <a:off x="3701993" y="4709110"/>
            <a:ext cx="0" cy="390221"/>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Rechthoek 14">
            <a:extLst>
              <a:ext uri="{FF2B5EF4-FFF2-40B4-BE49-F238E27FC236}">
                <a16:creationId xmlns:a16="http://schemas.microsoft.com/office/drawing/2014/main" xmlns="" id="{6844CBDF-909C-4A2E-A9B0-8EC1FAE84FB0}"/>
              </a:ext>
            </a:extLst>
          </p:cNvPr>
          <p:cNvSpPr/>
          <p:nvPr/>
        </p:nvSpPr>
        <p:spPr>
          <a:xfrm>
            <a:off x="6961968" y="1372232"/>
            <a:ext cx="2277377" cy="5353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r>
              <a:rPr lang="nl-NL" sz="1400" dirty="0">
                <a:solidFill>
                  <a:srgbClr val="002060"/>
                </a:solidFill>
                <a:latin typeface="Calibri" panose="020F0502020204030204" pitchFamily="34" charset="0"/>
                <a:cs typeface="Calibri" panose="020F0502020204030204" pitchFamily="34" charset="0"/>
              </a:rPr>
              <a:t>Signaleren tijdens opname </a:t>
            </a:r>
            <a:r>
              <a:rPr lang="nl-NL" sz="1400" b="1" dirty="0">
                <a:solidFill>
                  <a:srgbClr val="002060"/>
                </a:solidFill>
                <a:latin typeface="Calibri" panose="020F0502020204030204" pitchFamily="34" charset="0"/>
                <a:cs typeface="Calibri" panose="020F0502020204030204" pitchFamily="34" charset="0"/>
              </a:rPr>
              <a:t>ziekenhuis via screening</a:t>
            </a:r>
          </a:p>
        </p:txBody>
      </p:sp>
      <p:sp>
        <p:nvSpPr>
          <p:cNvPr id="16" name="Rechthoek 15">
            <a:extLst>
              <a:ext uri="{FF2B5EF4-FFF2-40B4-BE49-F238E27FC236}">
                <a16:creationId xmlns:a16="http://schemas.microsoft.com/office/drawing/2014/main" xmlns="" id="{38790B10-D170-491E-A507-5DECEE9D9407}"/>
              </a:ext>
            </a:extLst>
          </p:cNvPr>
          <p:cNvSpPr/>
          <p:nvPr/>
        </p:nvSpPr>
        <p:spPr>
          <a:xfrm>
            <a:off x="6962428" y="2588680"/>
            <a:ext cx="2005077" cy="7717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b="1" dirty="0">
                <a:solidFill>
                  <a:srgbClr val="002060"/>
                </a:solidFill>
                <a:latin typeface="Calibri" panose="020F0502020204030204" pitchFamily="34" charset="0"/>
                <a:cs typeface="Calibri" panose="020F0502020204030204" pitchFamily="34" charset="0"/>
              </a:rPr>
              <a:t>Monodisciplinaire overdracht </a:t>
            </a:r>
            <a:r>
              <a:rPr lang="nl-NL" sz="1400" dirty="0">
                <a:solidFill>
                  <a:srgbClr val="002060"/>
                </a:solidFill>
                <a:latin typeface="Calibri" panose="020F0502020204030204" pitchFamily="34" charset="0"/>
                <a:cs typeface="Calibri" panose="020F0502020204030204" pitchFamily="34" charset="0"/>
              </a:rPr>
              <a:t>naar diëtist en  ergotherapeut</a:t>
            </a:r>
          </a:p>
        </p:txBody>
      </p:sp>
      <p:cxnSp>
        <p:nvCxnSpPr>
          <p:cNvPr id="17" name="Rechte verbindingslijn met pijl 16">
            <a:extLst>
              <a:ext uri="{FF2B5EF4-FFF2-40B4-BE49-F238E27FC236}">
                <a16:creationId xmlns:a16="http://schemas.microsoft.com/office/drawing/2014/main" xmlns="" id="{A1A95455-A4DD-4995-92ED-77D22431B8F0}"/>
              </a:ext>
            </a:extLst>
          </p:cNvPr>
          <p:cNvCxnSpPr>
            <a:cxnSpLocks/>
          </p:cNvCxnSpPr>
          <p:nvPr/>
        </p:nvCxnSpPr>
        <p:spPr>
          <a:xfrm>
            <a:off x="7964967" y="1906814"/>
            <a:ext cx="1" cy="64530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Rechthoek 17">
            <a:extLst>
              <a:ext uri="{FF2B5EF4-FFF2-40B4-BE49-F238E27FC236}">
                <a16:creationId xmlns:a16="http://schemas.microsoft.com/office/drawing/2014/main" xmlns="" id="{01BB296A-F67B-4746-81EC-37CDF5848C6E}"/>
              </a:ext>
            </a:extLst>
          </p:cNvPr>
          <p:cNvSpPr/>
          <p:nvPr/>
        </p:nvSpPr>
        <p:spPr>
          <a:xfrm>
            <a:off x="6961972" y="3780258"/>
            <a:ext cx="2277373" cy="95847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rgbClr val="002060"/>
                </a:solidFill>
                <a:latin typeface="Calibri" panose="020F0502020204030204" pitchFamily="34" charset="0"/>
                <a:cs typeface="Calibri" panose="020F0502020204030204" pitchFamily="34" charset="0"/>
              </a:rPr>
              <a:t>Onderzoek / diagnostiek: </a:t>
            </a:r>
          </a:p>
          <a:p>
            <a:pPr algn="ctr"/>
            <a:r>
              <a:rPr lang="nl-NL" sz="1400" dirty="0">
                <a:solidFill>
                  <a:srgbClr val="002060"/>
                </a:solidFill>
                <a:latin typeface="Calibri" panose="020F0502020204030204" pitchFamily="34" charset="0"/>
                <a:cs typeface="Calibri" panose="020F0502020204030204" pitchFamily="34" charset="0"/>
              </a:rPr>
              <a:t>diëtist en ergotherapeut elk apart van elkaar</a:t>
            </a:r>
          </a:p>
        </p:txBody>
      </p:sp>
      <p:cxnSp>
        <p:nvCxnSpPr>
          <p:cNvPr id="19" name="Rechte verbindingslijn met pijl 18">
            <a:extLst>
              <a:ext uri="{FF2B5EF4-FFF2-40B4-BE49-F238E27FC236}">
                <a16:creationId xmlns:a16="http://schemas.microsoft.com/office/drawing/2014/main" xmlns="" id="{228122F3-49A5-4FE6-A3B5-F9F5E8D263DB}"/>
              </a:ext>
            </a:extLst>
          </p:cNvPr>
          <p:cNvCxnSpPr>
            <a:cxnSpLocks/>
          </p:cNvCxnSpPr>
          <p:nvPr/>
        </p:nvCxnSpPr>
        <p:spPr>
          <a:xfrm>
            <a:off x="7966260" y="3360388"/>
            <a:ext cx="0" cy="40717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xmlns="" id="{5769CB78-908F-44A1-AC97-CA72B78B3ECA}"/>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Samenwerking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Praktijk</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cxnSp>
        <p:nvCxnSpPr>
          <p:cNvPr id="21" name="Rechte verbindingslijn 20">
            <a:extLst>
              <a:ext uri="{FF2B5EF4-FFF2-40B4-BE49-F238E27FC236}">
                <a16:creationId xmlns:a16="http://schemas.microsoft.com/office/drawing/2014/main" xmlns="" id="{15A0AD9B-F056-445E-8094-DF75C1BD8D73}"/>
              </a:ext>
            </a:extLst>
          </p:cNvPr>
          <p:cNvCxnSpPr>
            <a:cxnSpLocks/>
          </p:cNvCxnSpPr>
          <p:nvPr/>
        </p:nvCxnSpPr>
        <p:spPr>
          <a:xfrm flipH="1">
            <a:off x="3469420" y="2336619"/>
            <a:ext cx="465144" cy="2224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hthoek 23">
            <a:extLst>
              <a:ext uri="{FF2B5EF4-FFF2-40B4-BE49-F238E27FC236}">
                <a16:creationId xmlns:a16="http://schemas.microsoft.com/office/drawing/2014/main" xmlns="" id="{F1BB6AC7-4A95-4B3E-BCF7-C18538C8BAE9}"/>
              </a:ext>
            </a:extLst>
          </p:cNvPr>
          <p:cNvSpPr/>
          <p:nvPr/>
        </p:nvSpPr>
        <p:spPr>
          <a:xfrm>
            <a:off x="7095318" y="5158604"/>
            <a:ext cx="2144027" cy="9457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chemeClr val="bg1"/>
                </a:solidFill>
                <a:latin typeface="Calibri" panose="020F0502020204030204" pitchFamily="34" charset="0"/>
                <a:cs typeface="Calibri" panose="020F0502020204030204" pitchFamily="34" charset="0"/>
              </a:rPr>
              <a:t>Uitwisseling (diagnostische) gegevens tijdens behandeling</a:t>
            </a:r>
            <a:endParaRPr lang="nl-NL" sz="1200" dirty="0">
              <a:solidFill>
                <a:schemeClr val="bg1"/>
              </a:solidFill>
            </a:endParaRPr>
          </a:p>
        </p:txBody>
      </p:sp>
      <p:cxnSp>
        <p:nvCxnSpPr>
          <p:cNvPr id="26" name="Rechte verbindingslijn met pijl 25">
            <a:extLst>
              <a:ext uri="{FF2B5EF4-FFF2-40B4-BE49-F238E27FC236}">
                <a16:creationId xmlns:a16="http://schemas.microsoft.com/office/drawing/2014/main" xmlns="" id="{98FD656C-B4E1-4956-8C38-C1EA8100A3F3}"/>
              </a:ext>
            </a:extLst>
          </p:cNvPr>
          <p:cNvCxnSpPr>
            <a:cxnSpLocks/>
          </p:cNvCxnSpPr>
          <p:nvPr/>
        </p:nvCxnSpPr>
        <p:spPr>
          <a:xfrm>
            <a:off x="7964966" y="4738734"/>
            <a:ext cx="0" cy="40717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3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5" grpId="0" animBg="1"/>
      <p:bldP spid="16" grpId="0" animBg="1"/>
      <p:bldP spid="18"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xmlns="" id="{699AB554-783A-4D09-AFA3-83E67EAC831C}"/>
              </a:ext>
            </a:extLst>
          </p:cNvPr>
          <p:cNvSpPr/>
          <p:nvPr/>
        </p:nvSpPr>
        <p:spPr>
          <a:xfrm>
            <a:off x="2915397" y="1404142"/>
            <a:ext cx="3405887" cy="8451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r>
              <a:rPr lang="nl-NL" sz="1400" b="1" dirty="0">
                <a:solidFill>
                  <a:srgbClr val="002060"/>
                </a:solidFill>
                <a:latin typeface="Calibri" panose="020F0502020204030204" pitchFamily="34" charset="0"/>
                <a:cs typeface="Calibri" panose="020F0502020204030204" pitchFamily="34" charset="0"/>
              </a:rPr>
              <a:t>Ergo (al betrokken) signaleert:</a:t>
            </a:r>
          </a:p>
          <a:p>
            <a:pPr>
              <a:buFontTx/>
              <a:buChar char="-"/>
            </a:pPr>
            <a:r>
              <a:rPr lang="nl-NL" sz="1400" dirty="0">
                <a:solidFill>
                  <a:srgbClr val="002060"/>
                </a:solidFill>
                <a:latin typeface="Calibri" panose="020F0502020204030204" pitchFamily="34" charset="0"/>
                <a:cs typeface="Calibri" panose="020F0502020204030204" pitchFamily="34" charset="0"/>
              </a:rPr>
              <a:t> afgevallen door ziekte</a:t>
            </a:r>
          </a:p>
          <a:p>
            <a:pPr>
              <a:buFontTx/>
              <a:buChar char="-"/>
            </a:pPr>
            <a:r>
              <a:rPr lang="nl-NL" sz="1400" dirty="0">
                <a:solidFill>
                  <a:srgbClr val="002060"/>
                </a:solidFill>
                <a:latin typeface="Calibri" panose="020F0502020204030204" pitchFamily="34" charset="0"/>
                <a:cs typeface="Calibri" panose="020F0502020204030204" pitchFamily="34" charset="0"/>
              </a:rPr>
              <a:t> achteruitgang voedingsinname en initiatief</a:t>
            </a:r>
          </a:p>
        </p:txBody>
      </p:sp>
      <p:sp>
        <p:nvSpPr>
          <p:cNvPr id="27" name="Rechthoek 26">
            <a:extLst>
              <a:ext uri="{FF2B5EF4-FFF2-40B4-BE49-F238E27FC236}">
                <a16:creationId xmlns:a16="http://schemas.microsoft.com/office/drawing/2014/main" xmlns="" id="{A4BC5BA2-7687-4B48-B30D-B333659F1CBC}"/>
              </a:ext>
            </a:extLst>
          </p:cNvPr>
          <p:cNvSpPr/>
          <p:nvPr/>
        </p:nvSpPr>
        <p:spPr>
          <a:xfrm>
            <a:off x="2915397" y="2724796"/>
            <a:ext cx="3405887" cy="90718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spcBef>
                <a:spcPts val="300"/>
              </a:spcBef>
            </a:pPr>
            <a:r>
              <a:rPr lang="nl-NL" sz="1200" b="1" dirty="0">
                <a:solidFill>
                  <a:srgbClr val="002060"/>
                </a:solidFill>
              </a:rPr>
              <a:t>Diëtist is ook al betrokken bij cliënt </a:t>
            </a:r>
            <a:r>
              <a:rPr lang="nl-NL" sz="1200" dirty="0">
                <a:solidFill>
                  <a:srgbClr val="002060"/>
                </a:solidFill>
              </a:rPr>
              <a:t>vanwege slechte voedingsinname waarvoor </a:t>
            </a:r>
            <a:r>
              <a:rPr lang="nl-NL" sz="1200" b="1" dirty="0">
                <a:solidFill>
                  <a:srgbClr val="002060"/>
                </a:solidFill>
              </a:rPr>
              <a:t>gebruik drinkvoeding</a:t>
            </a:r>
            <a:r>
              <a:rPr lang="nl-NL" sz="1200" dirty="0">
                <a:solidFill>
                  <a:srgbClr val="002060"/>
                </a:solidFill>
              </a:rPr>
              <a:t>.</a:t>
            </a:r>
          </a:p>
          <a:p>
            <a:pPr>
              <a:spcBef>
                <a:spcPts val="300"/>
              </a:spcBef>
            </a:pPr>
            <a:r>
              <a:rPr lang="nl-NL" sz="1200" dirty="0">
                <a:solidFill>
                  <a:srgbClr val="002060"/>
                </a:solidFill>
              </a:rPr>
              <a:t>Diëtist en ergo </a:t>
            </a:r>
            <a:r>
              <a:rPr lang="nl-NL" sz="1200" b="1" dirty="0">
                <a:solidFill>
                  <a:srgbClr val="002060"/>
                </a:solidFill>
              </a:rPr>
              <a:t>nooit contact gehad</a:t>
            </a:r>
            <a:r>
              <a:rPr lang="nl-NL" sz="1200" dirty="0">
                <a:solidFill>
                  <a:srgbClr val="002060"/>
                </a:solidFill>
              </a:rPr>
              <a:t>.</a:t>
            </a:r>
          </a:p>
        </p:txBody>
      </p:sp>
      <p:cxnSp>
        <p:nvCxnSpPr>
          <p:cNvPr id="28" name="Rechte verbindingslijn met pijl 27">
            <a:extLst>
              <a:ext uri="{FF2B5EF4-FFF2-40B4-BE49-F238E27FC236}">
                <a16:creationId xmlns:a16="http://schemas.microsoft.com/office/drawing/2014/main" xmlns="" id="{4A001656-CAF2-435A-A9E9-2EB7C547C3FF}"/>
              </a:ext>
            </a:extLst>
          </p:cNvPr>
          <p:cNvCxnSpPr>
            <a:cxnSpLocks/>
          </p:cNvCxnSpPr>
          <p:nvPr/>
        </p:nvCxnSpPr>
        <p:spPr>
          <a:xfrm>
            <a:off x="4450015" y="2249269"/>
            <a:ext cx="0" cy="45643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Rechthoek 28">
            <a:extLst>
              <a:ext uri="{FF2B5EF4-FFF2-40B4-BE49-F238E27FC236}">
                <a16:creationId xmlns:a16="http://schemas.microsoft.com/office/drawing/2014/main" xmlns="" id="{04FE5D5E-7D97-48AC-86EC-8BB590AADE02}"/>
              </a:ext>
            </a:extLst>
          </p:cNvPr>
          <p:cNvSpPr/>
          <p:nvPr/>
        </p:nvSpPr>
        <p:spPr>
          <a:xfrm>
            <a:off x="2915397" y="4065617"/>
            <a:ext cx="3405887" cy="110273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spcBef>
                <a:spcPts val="300"/>
              </a:spcBef>
            </a:pPr>
            <a:r>
              <a:rPr lang="nl-NL" sz="1400" dirty="0">
                <a:solidFill>
                  <a:srgbClr val="002060"/>
                </a:solidFill>
                <a:latin typeface="Calibri" panose="020F0502020204030204" pitchFamily="34" charset="0"/>
                <a:cs typeface="Calibri" panose="020F0502020204030204" pitchFamily="34" charset="0"/>
              </a:rPr>
              <a:t>Onderzoek / diagnostiek: </a:t>
            </a:r>
          </a:p>
          <a:p>
            <a:pPr algn="ctr">
              <a:spcBef>
                <a:spcPts val="300"/>
              </a:spcBef>
            </a:pPr>
            <a:r>
              <a:rPr lang="nl-NL" sz="1400" dirty="0">
                <a:solidFill>
                  <a:srgbClr val="002060"/>
                </a:solidFill>
                <a:latin typeface="Calibri" panose="020F0502020204030204" pitchFamily="34" charset="0"/>
                <a:cs typeface="Calibri" panose="020F0502020204030204" pitchFamily="34" charset="0"/>
              </a:rPr>
              <a:t>diëtist en ergotherapeut elk apart van elkaar</a:t>
            </a:r>
          </a:p>
          <a:p>
            <a:pPr algn="ctr">
              <a:spcBef>
                <a:spcPts val="300"/>
              </a:spcBef>
            </a:pPr>
            <a:r>
              <a:rPr lang="nl-NL" sz="1400" b="1" dirty="0">
                <a:solidFill>
                  <a:srgbClr val="002060"/>
                </a:solidFill>
                <a:latin typeface="Calibri" panose="020F0502020204030204" pitchFamily="34" charset="0"/>
                <a:cs typeface="Calibri" panose="020F0502020204030204" pitchFamily="34" charset="0"/>
              </a:rPr>
              <a:t>Ergo doet eetobservatie </a:t>
            </a:r>
            <a:r>
              <a:rPr lang="nl-NL" sz="1400" dirty="0">
                <a:solidFill>
                  <a:srgbClr val="002060"/>
                </a:solidFill>
                <a:latin typeface="Calibri" panose="020F0502020204030204" pitchFamily="34" charset="0"/>
                <a:cs typeface="Calibri" panose="020F0502020204030204" pitchFamily="34" charset="0"/>
              </a:rPr>
              <a:t>n.a.v. signalen en gesprek met mantelzorger</a:t>
            </a:r>
          </a:p>
        </p:txBody>
      </p:sp>
      <p:sp>
        <p:nvSpPr>
          <p:cNvPr id="30" name="Rechthoek 29">
            <a:extLst>
              <a:ext uri="{FF2B5EF4-FFF2-40B4-BE49-F238E27FC236}">
                <a16:creationId xmlns:a16="http://schemas.microsoft.com/office/drawing/2014/main" xmlns="" id="{9E20F24B-F84C-47FE-BE47-5BA4505D262E}"/>
              </a:ext>
            </a:extLst>
          </p:cNvPr>
          <p:cNvSpPr/>
          <p:nvPr/>
        </p:nvSpPr>
        <p:spPr>
          <a:xfrm>
            <a:off x="2617973" y="5739367"/>
            <a:ext cx="4000733" cy="84512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r>
              <a:rPr lang="nl-NL" sz="1400" dirty="0">
                <a:solidFill>
                  <a:schemeClr val="bg1"/>
                </a:solidFill>
                <a:latin typeface="Calibri" panose="020F0502020204030204" pitchFamily="34" charset="0"/>
                <a:cs typeface="Calibri" panose="020F0502020204030204" pitchFamily="34" charset="0"/>
              </a:rPr>
              <a:t>Behandeling:  </a:t>
            </a:r>
            <a:r>
              <a:rPr lang="nl-NL" sz="1400" b="1" dirty="0">
                <a:solidFill>
                  <a:schemeClr val="bg1"/>
                </a:solidFill>
                <a:latin typeface="Calibri" panose="020F0502020204030204" pitchFamily="34" charset="0"/>
                <a:cs typeface="Calibri" panose="020F0502020204030204" pitchFamily="34" charset="0"/>
              </a:rPr>
              <a:t>ergo bemerkt veel onrust bij maaltijd</a:t>
            </a:r>
            <a:r>
              <a:rPr lang="nl-NL" sz="1400" dirty="0">
                <a:solidFill>
                  <a:schemeClr val="bg1"/>
                </a:solidFill>
                <a:latin typeface="Calibri" panose="020F0502020204030204" pitchFamily="34" charset="0"/>
                <a:cs typeface="Calibri" panose="020F0502020204030204" pitchFamily="34" charset="0"/>
              </a:rPr>
              <a:t>, geeft advies aan mantelzorger voor meer rust.</a:t>
            </a:r>
          </a:p>
          <a:p>
            <a:r>
              <a:rPr lang="nl-NL" sz="1400" dirty="0">
                <a:solidFill>
                  <a:schemeClr val="bg1"/>
                </a:solidFill>
                <a:latin typeface="Calibri" panose="020F0502020204030204" pitchFamily="34" charset="0"/>
                <a:cs typeface="Calibri" panose="020F0502020204030204" pitchFamily="34" charset="0"/>
              </a:rPr>
              <a:t>Contact met diëtist over advies.</a:t>
            </a:r>
          </a:p>
        </p:txBody>
      </p:sp>
      <p:cxnSp>
        <p:nvCxnSpPr>
          <p:cNvPr id="31" name="Rechte verbindingslijn met pijl 30">
            <a:extLst>
              <a:ext uri="{FF2B5EF4-FFF2-40B4-BE49-F238E27FC236}">
                <a16:creationId xmlns:a16="http://schemas.microsoft.com/office/drawing/2014/main" xmlns="" id="{8320747C-F38C-46CB-A389-85E841A4EC47}"/>
              </a:ext>
            </a:extLst>
          </p:cNvPr>
          <p:cNvCxnSpPr/>
          <p:nvPr/>
        </p:nvCxnSpPr>
        <p:spPr>
          <a:xfrm flipH="1">
            <a:off x="4474402" y="5191399"/>
            <a:ext cx="5398" cy="52491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2" name="Tekstvak 31">
            <a:extLst>
              <a:ext uri="{FF2B5EF4-FFF2-40B4-BE49-F238E27FC236}">
                <a16:creationId xmlns:a16="http://schemas.microsoft.com/office/drawing/2014/main" xmlns="" id="{D316616B-14BF-4A0A-9D60-6386A73813AC}"/>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Samenwerking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Praktijk</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21" name="Rechthoek 20">
            <a:extLst>
              <a:ext uri="{FF2B5EF4-FFF2-40B4-BE49-F238E27FC236}">
                <a16:creationId xmlns:a16="http://schemas.microsoft.com/office/drawing/2014/main" xmlns="" id="{42154B57-D6F7-45D8-8F0C-753A94A43DEE}"/>
              </a:ext>
            </a:extLst>
          </p:cNvPr>
          <p:cNvSpPr/>
          <p:nvPr/>
        </p:nvSpPr>
        <p:spPr>
          <a:xfrm>
            <a:off x="234104" y="1364783"/>
            <a:ext cx="1644392" cy="27514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b="1" dirty="0">
                <a:solidFill>
                  <a:schemeClr val="bg1"/>
                </a:solidFill>
                <a:latin typeface="Calibri" panose="020F0502020204030204" pitchFamily="34" charset="0"/>
                <a:cs typeface="Calibri" panose="020F0502020204030204" pitchFamily="34" charset="0"/>
              </a:rPr>
              <a:t>Hoofdfasen </a:t>
            </a:r>
            <a:r>
              <a:rPr lang="nl-NL" sz="1400" b="1" dirty="0" err="1">
                <a:solidFill>
                  <a:schemeClr val="bg1"/>
                </a:solidFill>
                <a:latin typeface="Calibri" panose="020F0502020204030204" pitchFamily="34" charset="0"/>
                <a:cs typeface="Calibri" panose="020F0502020204030204" pitchFamily="34" charset="0"/>
              </a:rPr>
              <a:t>TrEat</a:t>
            </a:r>
            <a:endParaRPr lang="nl-NL" sz="1400" b="1" dirty="0">
              <a:solidFill>
                <a:schemeClr val="bg1"/>
              </a:solidFill>
              <a:latin typeface="Calibri" panose="020F0502020204030204" pitchFamily="34" charset="0"/>
              <a:cs typeface="Calibri" panose="020F0502020204030204" pitchFamily="34" charset="0"/>
            </a:endParaRPr>
          </a:p>
        </p:txBody>
      </p:sp>
      <p:sp>
        <p:nvSpPr>
          <p:cNvPr id="22" name="Rechthoek 21">
            <a:extLst>
              <a:ext uri="{FF2B5EF4-FFF2-40B4-BE49-F238E27FC236}">
                <a16:creationId xmlns:a16="http://schemas.microsoft.com/office/drawing/2014/main" xmlns="" id="{A7088CD0-3743-4B56-8A80-05E99435030B}"/>
              </a:ext>
            </a:extLst>
          </p:cNvPr>
          <p:cNvSpPr/>
          <p:nvPr/>
        </p:nvSpPr>
        <p:spPr>
          <a:xfrm>
            <a:off x="255769" y="1831660"/>
            <a:ext cx="1602848" cy="11185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rgbClr val="002060"/>
                </a:solidFill>
                <a:latin typeface="Calibri" panose="020F0502020204030204" pitchFamily="34" charset="0"/>
                <a:cs typeface="Calibri" panose="020F0502020204030204" pitchFamily="34" charset="0"/>
              </a:rPr>
              <a:t>Signaleren</a:t>
            </a:r>
          </a:p>
          <a:p>
            <a:pPr algn="ctr"/>
            <a:r>
              <a:rPr lang="nl-NL" sz="1400" dirty="0">
                <a:solidFill>
                  <a:srgbClr val="002060"/>
                </a:solidFill>
                <a:latin typeface="Calibri" panose="020F0502020204030204" pitchFamily="34" charset="0"/>
                <a:cs typeface="Calibri" panose="020F0502020204030204" pitchFamily="34" charset="0"/>
              </a:rPr>
              <a:t>voedingsproblemen bij persoon met dementie en </a:t>
            </a:r>
            <a:r>
              <a:rPr lang="nl-NL" sz="1400" b="1" dirty="0">
                <a:solidFill>
                  <a:srgbClr val="002060"/>
                </a:solidFill>
                <a:latin typeface="Calibri" panose="020F0502020204030204" pitchFamily="34" charset="0"/>
                <a:cs typeface="Calibri" panose="020F0502020204030204" pitchFamily="34" charset="0"/>
              </a:rPr>
              <a:t>mantelzorger</a:t>
            </a:r>
          </a:p>
        </p:txBody>
      </p:sp>
      <p:sp>
        <p:nvSpPr>
          <p:cNvPr id="23" name="Rechthoek 22">
            <a:extLst>
              <a:ext uri="{FF2B5EF4-FFF2-40B4-BE49-F238E27FC236}">
                <a16:creationId xmlns:a16="http://schemas.microsoft.com/office/drawing/2014/main" xmlns="" id="{0F611DD0-EA19-4911-8972-3D0CE6C2A1CC}"/>
              </a:ext>
            </a:extLst>
          </p:cNvPr>
          <p:cNvSpPr/>
          <p:nvPr/>
        </p:nvSpPr>
        <p:spPr>
          <a:xfrm>
            <a:off x="290869" y="4338624"/>
            <a:ext cx="1470305" cy="68543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rgbClr val="002060"/>
                </a:solidFill>
                <a:latin typeface="Calibri" panose="020F0502020204030204" pitchFamily="34" charset="0"/>
                <a:cs typeface="Calibri" panose="020F0502020204030204" pitchFamily="34" charset="0"/>
              </a:rPr>
              <a:t>Onderzoek / diagnostiek</a:t>
            </a:r>
          </a:p>
        </p:txBody>
      </p:sp>
      <p:sp>
        <p:nvSpPr>
          <p:cNvPr id="24" name="Rechthoek 23">
            <a:extLst>
              <a:ext uri="{FF2B5EF4-FFF2-40B4-BE49-F238E27FC236}">
                <a16:creationId xmlns:a16="http://schemas.microsoft.com/office/drawing/2014/main" xmlns="" id="{B964BA1E-916C-4818-9020-758B11C8BA94}"/>
              </a:ext>
            </a:extLst>
          </p:cNvPr>
          <p:cNvSpPr/>
          <p:nvPr/>
        </p:nvSpPr>
        <p:spPr>
          <a:xfrm>
            <a:off x="328161" y="5300550"/>
            <a:ext cx="1452926" cy="33138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chemeClr val="bg1"/>
                </a:solidFill>
                <a:latin typeface="Calibri" panose="020F0502020204030204" pitchFamily="34" charset="0"/>
                <a:cs typeface="Calibri" panose="020F0502020204030204" pitchFamily="34" charset="0"/>
              </a:rPr>
              <a:t>Behandeling</a:t>
            </a:r>
            <a:r>
              <a:rPr lang="nl-NL" sz="1200" dirty="0">
                <a:solidFill>
                  <a:schemeClr val="bg1"/>
                </a:solidFill>
              </a:rPr>
              <a:t> </a:t>
            </a:r>
          </a:p>
        </p:txBody>
      </p:sp>
      <p:sp>
        <p:nvSpPr>
          <p:cNvPr id="25" name="Rechthoek 24">
            <a:extLst>
              <a:ext uri="{FF2B5EF4-FFF2-40B4-BE49-F238E27FC236}">
                <a16:creationId xmlns:a16="http://schemas.microsoft.com/office/drawing/2014/main" xmlns="" id="{F0EB9804-2010-438C-ADC9-3EBAF01E8B11}"/>
              </a:ext>
            </a:extLst>
          </p:cNvPr>
          <p:cNvSpPr/>
          <p:nvPr/>
        </p:nvSpPr>
        <p:spPr>
          <a:xfrm>
            <a:off x="290869" y="3128091"/>
            <a:ext cx="1490223" cy="9695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rgbClr val="002060"/>
                </a:solidFill>
                <a:latin typeface="Calibri" panose="020F0502020204030204" pitchFamily="34" charset="0"/>
                <a:cs typeface="Calibri" panose="020F0502020204030204" pitchFamily="34" charset="0"/>
              </a:rPr>
              <a:t>Verwijzen naar diëtist en/of ergotherapeut</a:t>
            </a:r>
          </a:p>
        </p:txBody>
      </p:sp>
      <p:sp>
        <p:nvSpPr>
          <p:cNvPr id="33" name="Rechthoek 32">
            <a:extLst>
              <a:ext uri="{FF2B5EF4-FFF2-40B4-BE49-F238E27FC236}">
                <a16:creationId xmlns:a16="http://schemas.microsoft.com/office/drawing/2014/main" xmlns="" id="{D4AD1BB0-A012-4A3B-AB8E-85F90C05CF8E}"/>
              </a:ext>
            </a:extLst>
          </p:cNvPr>
          <p:cNvSpPr/>
          <p:nvPr/>
        </p:nvSpPr>
        <p:spPr>
          <a:xfrm>
            <a:off x="328161" y="5893881"/>
            <a:ext cx="1452926" cy="3313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chemeClr val="tx1">
                    <a:lumMod val="75000"/>
                  </a:schemeClr>
                </a:solidFill>
                <a:latin typeface="Calibri" panose="020F0502020204030204" pitchFamily="34" charset="0"/>
                <a:cs typeface="Calibri" panose="020F0502020204030204" pitchFamily="34" charset="0"/>
              </a:rPr>
              <a:t>Evaluatie</a:t>
            </a:r>
          </a:p>
        </p:txBody>
      </p:sp>
      <p:cxnSp>
        <p:nvCxnSpPr>
          <p:cNvPr id="34" name="Rechte verbindingslijn met pijl 33">
            <a:extLst>
              <a:ext uri="{FF2B5EF4-FFF2-40B4-BE49-F238E27FC236}">
                <a16:creationId xmlns:a16="http://schemas.microsoft.com/office/drawing/2014/main" xmlns="" id="{A8FE1123-4136-4F59-91D9-DEC7F8122792}"/>
              </a:ext>
            </a:extLst>
          </p:cNvPr>
          <p:cNvCxnSpPr>
            <a:cxnSpLocks/>
          </p:cNvCxnSpPr>
          <p:nvPr/>
        </p:nvCxnSpPr>
        <p:spPr>
          <a:xfrm>
            <a:off x="4467178" y="3631978"/>
            <a:ext cx="7224" cy="43363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65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BE9BD89A-00B5-4A17-BD2F-CB73A546E8C4}"/>
              </a:ext>
            </a:extLst>
          </p:cNvPr>
          <p:cNvSpPr txBox="1"/>
          <p:nvPr/>
        </p:nvSpPr>
        <p:spPr>
          <a:xfrm>
            <a:off x="745434" y="194883"/>
            <a:ext cx="8120270"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Tijdens deze sessie</a:t>
            </a:r>
          </a:p>
        </p:txBody>
      </p:sp>
      <p:sp>
        <p:nvSpPr>
          <p:cNvPr id="4" name="Tekstvak 3">
            <a:extLst>
              <a:ext uri="{FF2B5EF4-FFF2-40B4-BE49-F238E27FC236}">
                <a16:creationId xmlns:a16="http://schemas.microsoft.com/office/drawing/2014/main" xmlns="" id="{C859FF61-7422-4BEA-9A8C-3C6E77F5C624}"/>
              </a:ext>
            </a:extLst>
          </p:cNvPr>
          <p:cNvSpPr txBox="1"/>
          <p:nvPr/>
        </p:nvSpPr>
        <p:spPr>
          <a:xfrm>
            <a:off x="834886" y="1440001"/>
            <a:ext cx="8848391" cy="3026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584200" rtl="0" fontAlgn="auto" latinLnBrk="1" hangingPunct="0">
              <a:lnSpc>
                <a:spcPct val="100000"/>
              </a:lnSpc>
              <a:spcBef>
                <a:spcPts val="1200"/>
              </a:spcBef>
              <a:buClrTx/>
              <a:buSzPct val="70000"/>
              <a:buFont typeface="Wingdings" panose="05000000000000000000" pitchFamily="2" charset="2"/>
              <a:buChar char="v"/>
              <a:tabLst/>
            </a:pPr>
            <a:r>
              <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rPr>
              <a:t>Toelichting </a:t>
            </a:r>
            <a:r>
              <a:rPr kumimoji="0" lang="nl-NL" sz="2800" b="0" i="0" u="none" strike="noStrike" cap="none" spc="0" normalizeH="0" baseline="0" dirty="0" err="1">
                <a:ln>
                  <a:noFill/>
                </a:ln>
                <a:solidFill>
                  <a:schemeClr val="bg2"/>
                </a:solidFill>
                <a:effectLst/>
                <a:uFillTx/>
                <a:latin typeface="Calibri" panose="020F0502020204030204" pitchFamily="34" charset="0"/>
                <a:cs typeface="Calibri" panose="020F0502020204030204" pitchFamily="34" charset="0"/>
                <a:sym typeface="Helvetica Light"/>
              </a:rPr>
              <a:t>TrEat</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a:p>
            <a:pPr marL="457200" indent="-457200" defTabSz="584200" latinLnBrk="1" hangingPunct="0">
              <a:spcBef>
                <a:spcPts val="1200"/>
              </a:spcBef>
              <a:buSzPct val="70000"/>
              <a:buFont typeface="Wingdings" panose="05000000000000000000" pitchFamily="2" charset="2"/>
              <a:buChar char="v"/>
            </a:pPr>
            <a:r>
              <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rPr>
              <a:t>Voedingsproblemen bij dementie: </a:t>
            </a:r>
            <a:r>
              <a:rPr lang="nl-NL" sz="2800" dirty="0">
                <a:solidFill>
                  <a:schemeClr val="bg2"/>
                </a:solidFill>
                <a:latin typeface="Calibri" panose="020F0502020204030204" pitchFamily="34" charset="0"/>
                <a:cs typeface="Calibri" panose="020F0502020204030204" pitchFamily="34" charset="0"/>
                <a:sym typeface="Helvetica Light"/>
              </a:rPr>
              <a:t>literatuur/praktijk</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a:p>
            <a:pPr marL="457200" marR="0" indent="-457200" defTabSz="584200" rtl="0" fontAlgn="auto" latinLnBrk="1" hangingPunct="0">
              <a:lnSpc>
                <a:spcPct val="100000"/>
              </a:lnSpc>
              <a:spcBef>
                <a:spcPts val="1200"/>
              </a:spcBef>
              <a:buClrTx/>
              <a:buSzPct val="70000"/>
              <a:buFont typeface="Wingdings" panose="05000000000000000000" pitchFamily="2" charset="2"/>
              <a:buChar char="v"/>
              <a:tabLst/>
            </a:pPr>
            <a:r>
              <a:rPr lang="nl-NL" sz="2800" dirty="0">
                <a:solidFill>
                  <a:schemeClr val="bg2"/>
                </a:solidFill>
                <a:latin typeface="Calibri" panose="020F0502020204030204" pitchFamily="34" charset="0"/>
                <a:cs typeface="Calibri" panose="020F0502020204030204" pitchFamily="34" charset="0"/>
                <a:sym typeface="Helvetica Light"/>
              </a:rPr>
              <a:t>Samenwerking </a:t>
            </a:r>
            <a:r>
              <a:rPr lang="nl-NL" sz="2800" dirty="0" err="1">
                <a:solidFill>
                  <a:schemeClr val="bg2"/>
                </a:solidFill>
                <a:latin typeface="Calibri" panose="020F0502020204030204" pitchFamily="34" charset="0"/>
                <a:cs typeface="Calibri" panose="020F0502020204030204" pitchFamily="34" charset="0"/>
                <a:sym typeface="Helvetica Light"/>
              </a:rPr>
              <a:t>eerstelijn</a:t>
            </a:r>
            <a:r>
              <a:rPr lang="nl-NL" sz="2800" dirty="0">
                <a:solidFill>
                  <a:schemeClr val="bg2"/>
                </a:solidFill>
                <a:latin typeface="Calibri" panose="020F0502020204030204" pitchFamily="34" charset="0"/>
                <a:cs typeface="Calibri" panose="020F0502020204030204" pitchFamily="34" charset="0"/>
                <a:sym typeface="Helvetica Light"/>
              </a:rPr>
              <a:t>: literatuur/praktijk</a:t>
            </a:r>
          </a:p>
          <a:p>
            <a:pPr marL="457200" marR="0" indent="-457200" defTabSz="584200" rtl="0" fontAlgn="auto" latinLnBrk="1" hangingPunct="0">
              <a:lnSpc>
                <a:spcPct val="100000"/>
              </a:lnSpc>
              <a:spcBef>
                <a:spcPts val="1200"/>
              </a:spcBef>
              <a:buClrTx/>
              <a:buSzPct val="70000"/>
              <a:buFont typeface="Wingdings" panose="05000000000000000000" pitchFamily="2" charset="2"/>
              <a:buChar char="v"/>
              <a:tabLst/>
            </a:pPr>
            <a:r>
              <a:rPr lang="nl-NL" sz="2800" dirty="0">
                <a:solidFill>
                  <a:schemeClr val="bg2"/>
                </a:solidFill>
                <a:latin typeface="Calibri" panose="020F0502020204030204" pitchFamily="34" charset="0"/>
                <a:cs typeface="Calibri" panose="020F0502020204030204" pitchFamily="34" charset="0"/>
                <a:sym typeface="Helvetica Light"/>
              </a:rPr>
              <a:t>Samenwerking: ervaring ergotherapeut</a:t>
            </a:r>
          </a:p>
          <a:p>
            <a:pPr marL="457200" marR="0" indent="-457200" defTabSz="584200" rtl="0" fontAlgn="auto" latinLnBrk="1" hangingPunct="0">
              <a:lnSpc>
                <a:spcPct val="100000"/>
              </a:lnSpc>
              <a:spcBef>
                <a:spcPts val="1200"/>
              </a:spcBef>
              <a:buClrTx/>
              <a:buSzPct val="70000"/>
              <a:buFont typeface="Wingdings" panose="05000000000000000000" pitchFamily="2" charset="2"/>
              <a:buChar char="v"/>
              <a:tabLst/>
            </a:pPr>
            <a:r>
              <a:rPr lang="nl-NL" sz="2800" dirty="0">
                <a:solidFill>
                  <a:schemeClr val="bg2"/>
                </a:solidFill>
                <a:latin typeface="Calibri" panose="020F0502020204030204" pitchFamily="34" charset="0"/>
                <a:cs typeface="Calibri" panose="020F0502020204030204" pitchFamily="34" charset="0"/>
                <a:sym typeface="Helvetica Light"/>
              </a:rPr>
              <a:t>Discussie / vragen</a:t>
            </a:r>
            <a:endParaRPr kumimoji="0" lang="nl-NL"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Light"/>
            </a:endParaRPr>
          </a:p>
        </p:txBody>
      </p:sp>
      <p:pic>
        <p:nvPicPr>
          <p:cNvPr id="8" name="Afbeelding 7">
            <a:extLst>
              <a:ext uri="{FF2B5EF4-FFF2-40B4-BE49-F238E27FC236}">
                <a16:creationId xmlns:a16="http://schemas.microsoft.com/office/drawing/2014/main" xmlns="" id="{13BF970A-BB1F-44F9-9EB2-03DA34D7909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1493" y="5395551"/>
            <a:ext cx="3351306" cy="428315"/>
          </a:xfrm>
          <a:prstGeom prst="rect">
            <a:avLst/>
          </a:prstGeom>
        </p:spPr>
      </p:pic>
      <p:pic>
        <p:nvPicPr>
          <p:cNvPr id="9" name="Afbeelding 8">
            <a:extLst>
              <a:ext uri="{FF2B5EF4-FFF2-40B4-BE49-F238E27FC236}">
                <a16:creationId xmlns:a16="http://schemas.microsoft.com/office/drawing/2014/main" xmlns="" id="{120DD501-309D-425E-B275-7F01D2004904}"/>
              </a:ext>
            </a:extLst>
          </p:cNvPr>
          <p:cNvPicPr>
            <a:picLocks noChangeAspect="1"/>
          </p:cNvPicPr>
          <p:nvPr/>
        </p:nvPicPr>
        <p:blipFill>
          <a:blip r:embed="rId3"/>
          <a:stretch>
            <a:fillRect/>
          </a:stretch>
        </p:blipFill>
        <p:spPr>
          <a:xfrm>
            <a:off x="125895" y="4725329"/>
            <a:ext cx="3558209" cy="2132671"/>
          </a:xfrm>
          <a:prstGeom prst="rect">
            <a:avLst/>
          </a:prstGeom>
        </p:spPr>
      </p:pic>
    </p:spTree>
    <p:extLst>
      <p:ext uri="{BB962C8B-B14F-4D97-AF65-F5344CB8AC3E}">
        <p14:creationId xmlns:p14="http://schemas.microsoft.com/office/powerpoint/2010/main" val="3197814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xmlns="" id="{B9A77BC2-37C5-433E-9C82-3C354D0EC9B1}"/>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Samenwerking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Ervaringen ergotherapeut Jeannet Scheffer</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3" name="Tijdelijke aanduiding voor tekst 2">
            <a:extLst>
              <a:ext uri="{FF2B5EF4-FFF2-40B4-BE49-F238E27FC236}">
                <a16:creationId xmlns:a16="http://schemas.microsoft.com/office/drawing/2014/main" xmlns="" id="{B7D3F7FC-7820-4093-B25C-1C07E4EAD946}"/>
              </a:ext>
            </a:extLst>
          </p:cNvPr>
          <p:cNvSpPr>
            <a:spLocks noGrp="1"/>
          </p:cNvSpPr>
          <p:nvPr>
            <p:ph type="body" idx="1"/>
          </p:nvPr>
        </p:nvSpPr>
        <p:spPr>
          <a:xfrm>
            <a:off x="629439" y="1604076"/>
            <a:ext cx="8454926" cy="4888562"/>
          </a:xfrm>
        </p:spPr>
        <p:txBody>
          <a:bodyPr/>
          <a:lstStyle/>
          <a:p>
            <a:pPr>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Van </a:t>
            </a:r>
            <a:r>
              <a:rPr lang="nl-NL" sz="2000" b="1" dirty="0">
                <a:solidFill>
                  <a:schemeClr val="bg2"/>
                </a:solidFill>
                <a:latin typeface="Calibri" panose="020F0502020204030204" pitchFamily="34" charset="0"/>
                <a:cs typeface="Calibri" panose="020F0502020204030204" pitchFamily="34" charset="0"/>
              </a:rPr>
              <a:t>naast</a:t>
            </a:r>
            <a:r>
              <a:rPr lang="nl-NL" sz="2000" dirty="0">
                <a:solidFill>
                  <a:schemeClr val="bg2"/>
                </a:solidFill>
                <a:latin typeface="Calibri" panose="020F0502020204030204" pitchFamily="34" charset="0"/>
                <a:cs typeface="Calibri" panose="020F0502020204030204" pitchFamily="34" charset="0"/>
              </a:rPr>
              <a:t> elkaar werken tot </a:t>
            </a:r>
            <a:r>
              <a:rPr lang="nl-NL" sz="2000" b="1" dirty="0">
                <a:solidFill>
                  <a:schemeClr val="bg2"/>
                </a:solidFill>
                <a:latin typeface="Calibri" panose="020F0502020204030204" pitchFamily="34" charset="0"/>
                <a:cs typeface="Calibri" panose="020F0502020204030204" pitchFamily="34" charset="0"/>
              </a:rPr>
              <a:t>samen</a:t>
            </a:r>
            <a:r>
              <a:rPr lang="nl-NL" sz="2000" dirty="0">
                <a:solidFill>
                  <a:schemeClr val="bg2"/>
                </a:solidFill>
                <a:latin typeface="Calibri" panose="020F0502020204030204" pitchFamily="34" charset="0"/>
                <a:cs typeface="Calibri" panose="020F0502020204030204" pitchFamily="34" charset="0"/>
              </a:rPr>
              <a:t>werken met regelmatig overleg en eerste gezamenlijke cliënten</a:t>
            </a:r>
          </a:p>
          <a:p>
            <a:pPr>
              <a:buFont typeface="Wingdings" panose="05000000000000000000" pitchFamily="2" charset="2"/>
              <a:buChar char="v"/>
            </a:pPr>
            <a:r>
              <a:rPr lang="nl-NL" sz="2000" b="1" dirty="0">
                <a:solidFill>
                  <a:schemeClr val="bg2"/>
                </a:solidFill>
                <a:latin typeface="Calibri" panose="020F0502020204030204" pitchFamily="34" charset="0"/>
                <a:cs typeface="Calibri" panose="020F0502020204030204" pitchFamily="34" charset="0"/>
              </a:rPr>
              <a:t>Leren v</a:t>
            </a:r>
            <a:r>
              <a:rPr lang="nl-NL" sz="2000" dirty="0">
                <a:solidFill>
                  <a:schemeClr val="bg2"/>
                </a:solidFill>
                <a:latin typeface="Calibri" panose="020F0502020204030204" pitchFamily="34" charset="0"/>
                <a:cs typeface="Calibri" panose="020F0502020204030204" pitchFamily="34" charset="0"/>
              </a:rPr>
              <a:t>an elkaar, ik bijv. meer inzicht in diabetes. Diëtist leert breder kijken en meer systemisch werken/denken en mantelzorgers beter betrekken en mogelijk ook wat meer observeren/kijken dan alleen uitvragen/advies geven</a:t>
            </a:r>
          </a:p>
          <a:p>
            <a:pPr>
              <a:buFont typeface="Wingdings" panose="05000000000000000000" pitchFamily="2" charset="2"/>
              <a:buChar char="v"/>
            </a:pPr>
            <a:r>
              <a:rPr lang="nl-NL" sz="2000" b="1" dirty="0">
                <a:solidFill>
                  <a:schemeClr val="bg2"/>
                </a:solidFill>
                <a:latin typeface="Calibri" panose="020F0502020204030204" pitchFamily="34" charset="0"/>
                <a:cs typeface="Calibri" panose="020F0502020204030204" pitchFamily="34" charset="0"/>
              </a:rPr>
              <a:t>Informatie </a:t>
            </a:r>
            <a:r>
              <a:rPr lang="nl-NL" sz="2000" dirty="0">
                <a:solidFill>
                  <a:schemeClr val="bg2"/>
                </a:solidFill>
                <a:latin typeface="Calibri" panose="020F0502020204030204" pitchFamily="34" charset="0"/>
                <a:cs typeface="Calibri" panose="020F0502020204030204" pitchFamily="34" charset="0"/>
              </a:rPr>
              <a:t>met elkaar </a:t>
            </a:r>
            <a:r>
              <a:rPr lang="nl-NL" sz="2000" b="1" dirty="0">
                <a:solidFill>
                  <a:schemeClr val="bg2"/>
                </a:solidFill>
                <a:latin typeface="Calibri" panose="020F0502020204030204" pitchFamily="34" charset="0"/>
                <a:cs typeface="Calibri" panose="020F0502020204030204" pitchFamily="34" charset="0"/>
              </a:rPr>
              <a:t>delen:</a:t>
            </a:r>
            <a:r>
              <a:rPr lang="nl-NL" sz="2000" dirty="0">
                <a:solidFill>
                  <a:schemeClr val="bg2"/>
                </a:solidFill>
                <a:latin typeface="Calibri" panose="020F0502020204030204" pitchFamily="34" charset="0"/>
                <a:cs typeface="Calibri" panose="020F0502020204030204" pitchFamily="34" charset="0"/>
              </a:rPr>
              <a:t> voordeel </a:t>
            </a:r>
            <a:r>
              <a:rPr lang="nl-NL" sz="2000" dirty="0" err="1">
                <a:solidFill>
                  <a:schemeClr val="bg2"/>
                </a:solidFill>
                <a:latin typeface="Calibri" panose="020F0502020204030204" pitchFamily="34" charset="0"/>
                <a:cs typeface="Calibri" panose="020F0502020204030204" pitchFamily="34" charset="0"/>
              </a:rPr>
              <a:t>Edomah</a:t>
            </a:r>
            <a:r>
              <a:rPr lang="nl-NL" sz="2000" dirty="0">
                <a:solidFill>
                  <a:schemeClr val="bg2"/>
                </a:solidFill>
                <a:latin typeface="Calibri" panose="020F0502020204030204" pitchFamily="34" charset="0"/>
                <a:cs typeface="Calibri" panose="020F0502020204030204" pitchFamily="34" charset="0"/>
              </a:rPr>
              <a:t> ergotherapeut zeer uitgebreide kennismaking met cliënt met dementie en mantelzorger en daardoor veel bruikbare info over cliënt/cliëntsysteem. Dit kan insteek/advies diëtist ondersteunen.</a:t>
            </a:r>
          </a:p>
          <a:p>
            <a:pPr>
              <a:buFont typeface="Wingdings" panose="05000000000000000000" pitchFamily="2" charset="2"/>
              <a:buChar char="v"/>
            </a:pPr>
            <a:r>
              <a:rPr lang="nl-NL" sz="2000" dirty="0">
                <a:solidFill>
                  <a:schemeClr val="bg2"/>
                </a:solidFill>
                <a:latin typeface="Calibri" panose="020F0502020204030204" pitchFamily="34" charset="0"/>
                <a:cs typeface="Calibri" panose="020F0502020204030204" pitchFamily="34" charset="0"/>
              </a:rPr>
              <a:t>Meer alertheid qua </a:t>
            </a:r>
            <a:r>
              <a:rPr lang="nl-NL" sz="2000" b="1" dirty="0">
                <a:solidFill>
                  <a:schemeClr val="bg2"/>
                </a:solidFill>
                <a:latin typeface="Calibri" panose="020F0502020204030204" pitchFamily="34" charset="0"/>
                <a:cs typeface="Calibri" panose="020F0502020204030204" pitchFamily="34" charset="0"/>
              </a:rPr>
              <a:t>doorverwijzing</a:t>
            </a:r>
          </a:p>
          <a:p>
            <a:pPr>
              <a:buFont typeface="Wingdings" panose="05000000000000000000" pitchFamily="2" charset="2"/>
              <a:buChar char="v"/>
            </a:pPr>
            <a:r>
              <a:rPr lang="nl-NL" sz="2000" b="1" dirty="0">
                <a:solidFill>
                  <a:schemeClr val="bg2"/>
                </a:solidFill>
                <a:latin typeface="Calibri" panose="020F0502020204030204" pitchFamily="34" charset="0"/>
                <a:cs typeface="Calibri" panose="020F0502020204030204" pitchFamily="34" charset="0"/>
              </a:rPr>
              <a:t>PR </a:t>
            </a:r>
            <a:r>
              <a:rPr lang="nl-NL" sz="2000" dirty="0">
                <a:solidFill>
                  <a:schemeClr val="bg2"/>
                </a:solidFill>
                <a:latin typeface="Calibri" panose="020F0502020204030204" pitchFamily="34" charset="0"/>
                <a:cs typeface="Calibri" panose="020F0502020204030204" pitchFamily="34" charset="0"/>
              </a:rPr>
              <a:t>voor elkaar binnen eigen netwerken</a:t>
            </a:r>
          </a:p>
        </p:txBody>
      </p:sp>
      <p:pic>
        <p:nvPicPr>
          <p:cNvPr id="4" name="Afbeelding 3">
            <a:extLst>
              <a:ext uri="{FF2B5EF4-FFF2-40B4-BE49-F238E27FC236}">
                <a16:creationId xmlns:a16="http://schemas.microsoft.com/office/drawing/2014/main" xmlns="" id="{4E07E057-F217-4DB1-9513-F4DA12CD6950}"/>
              </a:ext>
            </a:extLst>
          </p:cNvPr>
          <p:cNvPicPr>
            <a:picLocks noChangeAspect="1"/>
          </p:cNvPicPr>
          <p:nvPr/>
        </p:nvPicPr>
        <p:blipFill>
          <a:blip r:embed="rId2"/>
          <a:stretch>
            <a:fillRect/>
          </a:stretch>
        </p:blipFill>
        <p:spPr>
          <a:xfrm>
            <a:off x="6301408" y="5863337"/>
            <a:ext cx="3604591" cy="994663"/>
          </a:xfrm>
          <a:prstGeom prst="rect">
            <a:avLst/>
          </a:prstGeom>
        </p:spPr>
      </p:pic>
    </p:spTree>
    <p:extLst>
      <p:ext uri="{BB962C8B-B14F-4D97-AF65-F5344CB8AC3E}">
        <p14:creationId xmlns:p14="http://schemas.microsoft.com/office/powerpoint/2010/main" val="916405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xmlns="" id="{B9A77BC2-37C5-433E-9C82-3C354D0EC9B1}"/>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Samenwerking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Ervaringen ergotherapeut Jeannet Scheffer</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3" name="Tijdelijke aanduiding voor tekst 2">
            <a:extLst>
              <a:ext uri="{FF2B5EF4-FFF2-40B4-BE49-F238E27FC236}">
                <a16:creationId xmlns:a16="http://schemas.microsoft.com/office/drawing/2014/main" xmlns="" id="{B7D3F7FC-7820-4093-B25C-1C07E4EAD946}"/>
              </a:ext>
            </a:extLst>
          </p:cNvPr>
          <p:cNvSpPr>
            <a:spLocks noGrp="1"/>
          </p:cNvSpPr>
          <p:nvPr>
            <p:ph type="body" idx="1"/>
          </p:nvPr>
        </p:nvSpPr>
        <p:spPr/>
        <p:txBody>
          <a:bodyPr/>
          <a:lstStyle/>
          <a:p>
            <a:pPr marL="0" indent="0">
              <a:buNone/>
            </a:pPr>
            <a:endParaRPr lang="nl-NL" sz="2000" dirty="0">
              <a:solidFill>
                <a:schemeClr val="bg2"/>
              </a:solidFill>
              <a:latin typeface="Calibri" panose="020F0502020204030204" pitchFamily="34" charset="0"/>
              <a:cs typeface="Calibri" panose="020F0502020204030204" pitchFamily="34" charset="0"/>
            </a:endParaRPr>
          </a:p>
          <a:p>
            <a:pPr marL="0" indent="0">
              <a:buNone/>
            </a:pPr>
            <a:r>
              <a:rPr lang="nl-NL" sz="2400" dirty="0">
                <a:solidFill>
                  <a:schemeClr val="bg2"/>
                </a:solidFill>
                <a:latin typeface="Calibri" panose="020F0502020204030204" pitchFamily="34" charset="0"/>
                <a:cs typeface="Calibri" panose="020F0502020204030204" pitchFamily="34" charset="0"/>
              </a:rPr>
              <a:t>Wij zitten zo in elkaars verlengde bij ouderen met dementie en de kwetsbare ouderen dat samenwerken niet meer dan logisch is! </a:t>
            </a:r>
          </a:p>
        </p:txBody>
      </p:sp>
      <p:pic>
        <p:nvPicPr>
          <p:cNvPr id="1026" name="Picture 2" descr="Afbeeldingsresultaat voor samenwerken">
            <a:extLst>
              <a:ext uri="{FF2B5EF4-FFF2-40B4-BE49-F238E27FC236}">
                <a16:creationId xmlns:a16="http://schemas.microsoft.com/office/drawing/2014/main" xmlns="" id="{C63AAC88-62B3-4F75-BAE4-C0E1706D6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822712"/>
            <a:ext cx="8953500" cy="332205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xmlns="" id="{163B246A-42A3-49DD-BED4-4374216C5AE8}"/>
              </a:ext>
            </a:extLst>
          </p:cNvPr>
          <p:cNvPicPr>
            <a:picLocks noChangeAspect="1"/>
          </p:cNvPicPr>
          <p:nvPr/>
        </p:nvPicPr>
        <p:blipFill>
          <a:blip r:embed="rId3"/>
          <a:stretch>
            <a:fillRect/>
          </a:stretch>
        </p:blipFill>
        <p:spPr>
          <a:xfrm>
            <a:off x="6301408" y="5863337"/>
            <a:ext cx="3604591" cy="994663"/>
          </a:xfrm>
          <a:prstGeom prst="rect">
            <a:avLst/>
          </a:prstGeom>
        </p:spPr>
      </p:pic>
    </p:spTree>
    <p:extLst>
      <p:ext uri="{BB962C8B-B14F-4D97-AF65-F5344CB8AC3E}">
        <p14:creationId xmlns:p14="http://schemas.microsoft.com/office/powerpoint/2010/main" val="189407149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kstvak 31">
            <a:extLst>
              <a:ext uri="{FF2B5EF4-FFF2-40B4-BE49-F238E27FC236}">
                <a16:creationId xmlns:a16="http://schemas.microsoft.com/office/drawing/2014/main" xmlns="" id="{D316616B-14BF-4A0A-9D60-6386A73813AC}"/>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nl-NL" sz="4000" dirty="0">
                <a:solidFill>
                  <a:schemeClr val="tx2"/>
                </a:solidFill>
                <a:latin typeface="Calibri" panose="020F0502020204030204" pitchFamily="34" charset="0"/>
                <a:cs typeface="Calibri" panose="020F0502020204030204" pitchFamily="34" charset="0"/>
                <a:sym typeface="Helvetica Light"/>
              </a:rPr>
              <a:t>Samenwerking </a:t>
            </a:r>
            <a:r>
              <a:rPr lang="nl-NL" sz="4000" dirty="0" err="1">
                <a:solidFill>
                  <a:schemeClr val="tx2"/>
                </a:solidFill>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Vervolgstappen </a:t>
            </a:r>
            <a:r>
              <a:rPr lang="nl-NL" sz="2800" dirty="0" err="1">
                <a:solidFill>
                  <a:schemeClr val="bg2"/>
                </a:solidFill>
                <a:latin typeface="Calibri" panose="020F0502020204030204" pitchFamily="34" charset="0"/>
                <a:cs typeface="Calibri" panose="020F0502020204030204" pitchFamily="34" charset="0"/>
                <a:sym typeface="Helvetica Light"/>
              </a:rPr>
              <a:t>TrEat</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21" name="Rechthoek 20">
            <a:extLst>
              <a:ext uri="{FF2B5EF4-FFF2-40B4-BE49-F238E27FC236}">
                <a16:creationId xmlns:a16="http://schemas.microsoft.com/office/drawing/2014/main" xmlns="" id="{42154B57-D6F7-45D8-8F0C-753A94A43DEE}"/>
              </a:ext>
            </a:extLst>
          </p:cNvPr>
          <p:cNvSpPr/>
          <p:nvPr/>
        </p:nvSpPr>
        <p:spPr>
          <a:xfrm>
            <a:off x="234104" y="1364783"/>
            <a:ext cx="1644392" cy="27514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b="1" dirty="0">
                <a:solidFill>
                  <a:schemeClr val="bg1"/>
                </a:solidFill>
                <a:latin typeface="Calibri" panose="020F0502020204030204" pitchFamily="34" charset="0"/>
                <a:cs typeface="Calibri" panose="020F0502020204030204" pitchFamily="34" charset="0"/>
              </a:rPr>
              <a:t>Hoofdfasen </a:t>
            </a:r>
            <a:r>
              <a:rPr lang="nl-NL" sz="1400" b="1" dirty="0" err="1">
                <a:solidFill>
                  <a:schemeClr val="bg1"/>
                </a:solidFill>
                <a:latin typeface="Calibri" panose="020F0502020204030204" pitchFamily="34" charset="0"/>
                <a:cs typeface="Calibri" panose="020F0502020204030204" pitchFamily="34" charset="0"/>
              </a:rPr>
              <a:t>TrEat</a:t>
            </a:r>
            <a:endParaRPr lang="nl-NL" sz="1400" b="1" dirty="0">
              <a:solidFill>
                <a:schemeClr val="bg1"/>
              </a:solidFill>
              <a:latin typeface="Calibri" panose="020F0502020204030204" pitchFamily="34" charset="0"/>
              <a:cs typeface="Calibri" panose="020F0502020204030204" pitchFamily="34" charset="0"/>
            </a:endParaRPr>
          </a:p>
        </p:txBody>
      </p:sp>
      <p:sp>
        <p:nvSpPr>
          <p:cNvPr id="22" name="Rechthoek 21">
            <a:extLst>
              <a:ext uri="{FF2B5EF4-FFF2-40B4-BE49-F238E27FC236}">
                <a16:creationId xmlns:a16="http://schemas.microsoft.com/office/drawing/2014/main" xmlns="" id="{A7088CD0-3743-4B56-8A80-05E99435030B}"/>
              </a:ext>
            </a:extLst>
          </p:cNvPr>
          <p:cNvSpPr/>
          <p:nvPr/>
        </p:nvSpPr>
        <p:spPr>
          <a:xfrm>
            <a:off x="255769" y="1831660"/>
            <a:ext cx="1621346" cy="11185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rgbClr val="002060"/>
                </a:solidFill>
                <a:latin typeface="Calibri" panose="020F0502020204030204" pitchFamily="34" charset="0"/>
                <a:cs typeface="Calibri" panose="020F0502020204030204" pitchFamily="34" charset="0"/>
              </a:rPr>
              <a:t>Signaleren</a:t>
            </a:r>
          </a:p>
          <a:p>
            <a:pPr algn="ctr"/>
            <a:r>
              <a:rPr lang="nl-NL" sz="1400" dirty="0">
                <a:solidFill>
                  <a:srgbClr val="002060"/>
                </a:solidFill>
                <a:latin typeface="Calibri" panose="020F0502020204030204" pitchFamily="34" charset="0"/>
                <a:cs typeface="Calibri" panose="020F0502020204030204" pitchFamily="34" charset="0"/>
              </a:rPr>
              <a:t>voedingsproblemen bij persoon met dementie en </a:t>
            </a:r>
            <a:r>
              <a:rPr lang="nl-NL" sz="1400" b="1" dirty="0">
                <a:solidFill>
                  <a:srgbClr val="002060"/>
                </a:solidFill>
                <a:latin typeface="Calibri" panose="020F0502020204030204" pitchFamily="34" charset="0"/>
                <a:cs typeface="Calibri" panose="020F0502020204030204" pitchFamily="34" charset="0"/>
              </a:rPr>
              <a:t>mantelzorger</a:t>
            </a:r>
          </a:p>
        </p:txBody>
      </p:sp>
      <p:sp>
        <p:nvSpPr>
          <p:cNvPr id="23" name="Rechthoek 22">
            <a:extLst>
              <a:ext uri="{FF2B5EF4-FFF2-40B4-BE49-F238E27FC236}">
                <a16:creationId xmlns:a16="http://schemas.microsoft.com/office/drawing/2014/main" xmlns="" id="{0F611DD0-EA19-4911-8972-3D0CE6C2A1CC}"/>
              </a:ext>
            </a:extLst>
          </p:cNvPr>
          <p:cNvSpPr/>
          <p:nvPr/>
        </p:nvSpPr>
        <p:spPr>
          <a:xfrm>
            <a:off x="290869" y="4338624"/>
            <a:ext cx="1470305" cy="68543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rgbClr val="002060"/>
                </a:solidFill>
                <a:latin typeface="Calibri" panose="020F0502020204030204" pitchFamily="34" charset="0"/>
                <a:cs typeface="Calibri" panose="020F0502020204030204" pitchFamily="34" charset="0"/>
              </a:rPr>
              <a:t>Onderzoek / diagnostiek</a:t>
            </a:r>
          </a:p>
        </p:txBody>
      </p:sp>
      <p:sp>
        <p:nvSpPr>
          <p:cNvPr id="24" name="Rechthoek 23">
            <a:extLst>
              <a:ext uri="{FF2B5EF4-FFF2-40B4-BE49-F238E27FC236}">
                <a16:creationId xmlns:a16="http://schemas.microsoft.com/office/drawing/2014/main" xmlns="" id="{B964BA1E-916C-4818-9020-758B11C8BA94}"/>
              </a:ext>
            </a:extLst>
          </p:cNvPr>
          <p:cNvSpPr/>
          <p:nvPr/>
        </p:nvSpPr>
        <p:spPr>
          <a:xfrm>
            <a:off x="328161" y="5300550"/>
            <a:ext cx="1452926" cy="33138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chemeClr val="bg1"/>
                </a:solidFill>
                <a:latin typeface="Calibri" panose="020F0502020204030204" pitchFamily="34" charset="0"/>
                <a:cs typeface="Calibri" panose="020F0502020204030204" pitchFamily="34" charset="0"/>
              </a:rPr>
              <a:t>Behandeling</a:t>
            </a:r>
            <a:r>
              <a:rPr lang="nl-NL" sz="1200" dirty="0">
                <a:solidFill>
                  <a:schemeClr val="bg1"/>
                </a:solidFill>
              </a:rPr>
              <a:t> </a:t>
            </a:r>
          </a:p>
        </p:txBody>
      </p:sp>
      <p:sp>
        <p:nvSpPr>
          <p:cNvPr id="25" name="Rechthoek 24">
            <a:extLst>
              <a:ext uri="{FF2B5EF4-FFF2-40B4-BE49-F238E27FC236}">
                <a16:creationId xmlns:a16="http://schemas.microsoft.com/office/drawing/2014/main" xmlns="" id="{F0EB9804-2010-438C-ADC9-3EBAF01E8B11}"/>
              </a:ext>
            </a:extLst>
          </p:cNvPr>
          <p:cNvSpPr/>
          <p:nvPr/>
        </p:nvSpPr>
        <p:spPr>
          <a:xfrm>
            <a:off x="290869" y="3128091"/>
            <a:ext cx="1490223" cy="9695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rgbClr val="002060"/>
                </a:solidFill>
                <a:latin typeface="Calibri" panose="020F0502020204030204" pitchFamily="34" charset="0"/>
                <a:cs typeface="Calibri" panose="020F0502020204030204" pitchFamily="34" charset="0"/>
              </a:rPr>
              <a:t>Verwijzen naar diëtist en/of ergotherapeut</a:t>
            </a:r>
          </a:p>
        </p:txBody>
      </p:sp>
      <p:sp>
        <p:nvSpPr>
          <p:cNvPr id="33" name="Rechthoek 32">
            <a:extLst>
              <a:ext uri="{FF2B5EF4-FFF2-40B4-BE49-F238E27FC236}">
                <a16:creationId xmlns:a16="http://schemas.microsoft.com/office/drawing/2014/main" xmlns="" id="{D4AD1BB0-A012-4A3B-AB8E-85F90C05CF8E}"/>
              </a:ext>
            </a:extLst>
          </p:cNvPr>
          <p:cNvSpPr/>
          <p:nvPr/>
        </p:nvSpPr>
        <p:spPr>
          <a:xfrm>
            <a:off x="328161" y="5893881"/>
            <a:ext cx="1452926" cy="3313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dirty="0">
                <a:solidFill>
                  <a:schemeClr val="tx1">
                    <a:lumMod val="75000"/>
                  </a:schemeClr>
                </a:solidFill>
                <a:latin typeface="Calibri" panose="020F0502020204030204" pitchFamily="34" charset="0"/>
                <a:cs typeface="Calibri" panose="020F0502020204030204" pitchFamily="34" charset="0"/>
              </a:rPr>
              <a:t>Evaluatie</a:t>
            </a:r>
          </a:p>
        </p:txBody>
      </p:sp>
      <p:sp>
        <p:nvSpPr>
          <p:cNvPr id="17" name="Rechthoek 16">
            <a:extLst>
              <a:ext uri="{FF2B5EF4-FFF2-40B4-BE49-F238E27FC236}">
                <a16:creationId xmlns:a16="http://schemas.microsoft.com/office/drawing/2014/main" xmlns="" id="{B6943267-5399-4808-84DD-3FB8D9FA906F}"/>
              </a:ext>
            </a:extLst>
          </p:cNvPr>
          <p:cNvSpPr/>
          <p:nvPr/>
        </p:nvSpPr>
        <p:spPr>
          <a:xfrm>
            <a:off x="2206487" y="1768228"/>
            <a:ext cx="1898487" cy="12532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200" b="1" dirty="0">
                <a:solidFill>
                  <a:srgbClr val="002060"/>
                </a:solidFill>
              </a:rPr>
              <a:t>Wie signaleert en hoe? </a:t>
            </a:r>
          </a:p>
          <a:p>
            <a:pPr algn="ctr"/>
            <a:r>
              <a:rPr lang="nl-NL" sz="1200" dirty="0">
                <a:solidFill>
                  <a:srgbClr val="002060"/>
                </a:solidFill>
              </a:rPr>
              <a:t>Mantelzorg, huishoudelijke hulp, casemanager, huisarts/</a:t>
            </a:r>
            <a:r>
              <a:rPr lang="nl-NL" sz="1200" dirty="0" err="1">
                <a:solidFill>
                  <a:srgbClr val="002060"/>
                </a:solidFill>
              </a:rPr>
              <a:t>poh</a:t>
            </a:r>
            <a:r>
              <a:rPr lang="nl-NL" sz="1200" dirty="0">
                <a:solidFill>
                  <a:srgbClr val="002060"/>
                </a:solidFill>
              </a:rPr>
              <a:t>, thuiszorg, </a:t>
            </a:r>
            <a:r>
              <a:rPr lang="nl-NL" sz="1200" dirty="0" err="1">
                <a:solidFill>
                  <a:srgbClr val="002060"/>
                </a:solidFill>
              </a:rPr>
              <a:t>wijkvpk</a:t>
            </a:r>
            <a:r>
              <a:rPr lang="nl-NL" sz="1200" dirty="0">
                <a:solidFill>
                  <a:srgbClr val="002060"/>
                </a:solidFill>
              </a:rPr>
              <a:t>, ziekenhuis</a:t>
            </a:r>
          </a:p>
        </p:txBody>
      </p:sp>
      <p:sp>
        <p:nvSpPr>
          <p:cNvPr id="18" name="Rechthoek 17">
            <a:extLst>
              <a:ext uri="{FF2B5EF4-FFF2-40B4-BE49-F238E27FC236}">
                <a16:creationId xmlns:a16="http://schemas.microsoft.com/office/drawing/2014/main" xmlns="" id="{B646ED2A-5005-4E79-86E3-44523353207B}"/>
              </a:ext>
            </a:extLst>
          </p:cNvPr>
          <p:cNvSpPr/>
          <p:nvPr/>
        </p:nvSpPr>
        <p:spPr>
          <a:xfrm>
            <a:off x="2206487" y="3182343"/>
            <a:ext cx="1898486" cy="8203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nl-NL" sz="1400" b="1" dirty="0">
                <a:solidFill>
                  <a:srgbClr val="002060"/>
                </a:solidFill>
                <a:latin typeface="Calibri" panose="020F0502020204030204" pitchFamily="34" charset="0"/>
                <a:cs typeface="Calibri" panose="020F0502020204030204" pitchFamily="34" charset="0"/>
              </a:rPr>
              <a:t>Wie verwijst en wanneer? </a:t>
            </a:r>
          </a:p>
          <a:p>
            <a:pPr algn="ctr"/>
            <a:r>
              <a:rPr lang="nl-NL" sz="1400" dirty="0">
                <a:solidFill>
                  <a:srgbClr val="002060"/>
                </a:solidFill>
                <a:latin typeface="Calibri" panose="020F0502020204030204" pitchFamily="34" charset="0"/>
                <a:cs typeface="Calibri" panose="020F0502020204030204" pitchFamily="34" charset="0"/>
              </a:rPr>
              <a:t>Huisarts, specialist</a:t>
            </a:r>
          </a:p>
        </p:txBody>
      </p:sp>
      <p:sp>
        <p:nvSpPr>
          <p:cNvPr id="19" name="Rechteraccolade 18">
            <a:extLst>
              <a:ext uri="{FF2B5EF4-FFF2-40B4-BE49-F238E27FC236}">
                <a16:creationId xmlns:a16="http://schemas.microsoft.com/office/drawing/2014/main" xmlns="" id="{F82E2C3B-0CDE-473E-83D7-714F40C02C82}"/>
              </a:ext>
            </a:extLst>
          </p:cNvPr>
          <p:cNvSpPr/>
          <p:nvPr/>
        </p:nvSpPr>
        <p:spPr>
          <a:xfrm>
            <a:off x="4189317" y="2112756"/>
            <a:ext cx="432379" cy="1598834"/>
          </a:xfrm>
          <a:prstGeom prst="rightBrace">
            <a:avLst>
              <a:gd name="adj1" fmla="val 19204"/>
              <a:gd name="adj2" fmla="val 49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0" name="Tekstvak 19">
            <a:extLst>
              <a:ext uri="{FF2B5EF4-FFF2-40B4-BE49-F238E27FC236}">
                <a16:creationId xmlns:a16="http://schemas.microsoft.com/office/drawing/2014/main" xmlns="" id="{61B64695-C8A0-4586-9116-E225718BB119}"/>
              </a:ext>
            </a:extLst>
          </p:cNvPr>
          <p:cNvSpPr txBox="1"/>
          <p:nvPr/>
        </p:nvSpPr>
        <p:spPr>
          <a:xfrm>
            <a:off x="4706039" y="1975455"/>
            <a:ext cx="5074065" cy="907941"/>
          </a:xfrm>
          <a:prstGeom prst="rect">
            <a:avLst/>
          </a:prstGeom>
          <a:noFill/>
          <a:ln>
            <a:solidFill>
              <a:schemeClr val="accent1"/>
            </a:solidFill>
          </a:ln>
        </p:spPr>
        <p:txBody>
          <a:bodyPr wrap="square" rtlCol="0">
            <a:spAutoFit/>
          </a:bodyPr>
          <a:lstStyle/>
          <a:p>
            <a:pPr>
              <a:spcBef>
                <a:spcPts val="300"/>
              </a:spcBef>
            </a:pPr>
            <a:r>
              <a:rPr lang="nl-NL" sz="1600" b="1" dirty="0">
                <a:solidFill>
                  <a:schemeClr val="bg2"/>
                </a:solidFill>
                <a:latin typeface="Calibri" panose="020F0502020204030204" pitchFamily="34" charset="0"/>
                <a:cs typeface="Calibri" panose="020F0502020204030204" pitchFamily="34" charset="0"/>
              </a:rPr>
              <a:t>Ontwikkelen signaleer- en verwijskaart:</a:t>
            </a:r>
          </a:p>
          <a:p>
            <a:pPr>
              <a:spcBef>
                <a:spcPts val="300"/>
              </a:spcBef>
            </a:pPr>
            <a:r>
              <a:rPr lang="nl-NL" sz="1600" dirty="0">
                <a:solidFill>
                  <a:schemeClr val="bg2"/>
                </a:solidFill>
                <a:latin typeface="Calibri" panose="020F0502020204030204" pitchFamily="34" charset="0"/>
                <a:cs typeface="Calibri" panose="020F0502020204030204" pitchFamily="34" charset="0"/>
              </a:rPr>
              <a:t>Bij welke signalen is verwijzing naar diëtist zinvol? </a:t>
            </a:r>
          </a:p>
          <a:p>
            <a:pPr>
              <a:spcBef>
                <a:spcPts val="300"/>
              </a:spcBef>
            </a:pPr>
            <a:r>
              <a:rPr lang="nl-NL" sz="1600" dirty="0">
                <a:solidFill>
                  <a:schemeClr val="bg2"/>
                </a:solidFill>
                <a:latin typeface="Calibri" panose="020F0502020204030204" pitchFamily="34" charset="0"/>
                <a:cs typeface="Calibri" panose="020F0502020204030204" pitchFamily="34" charset="0"/>
              </a:rPr>
              <a:t>Bij welke signalen is verwijzing naar ergotherapeut zinvol? </a:t>
            </a:r>
          </a:p>
        </p:txBody>
      </p:sp>
      <p:sp>
        <p:nvSpPr>
          <p:cNvPr id="35" name="Tekstvak 34">
            <a:extLst>
              <a:ext uri="{FF2B5EF4-FFF2-40B4-BE49-F238E27FC236}">
                <a16:creationId xmlns:a16="http://schemas.microsoft.com/office/drawing/2014/main" xmlns="" id="{CFBB371E-9575-4DA1-B707-EA17D596E447}"/>
              </a:ext>
            </a:extLst>
          </p:cNvPr>
          <p:cNvSpPr txBox="1"/>
          <p:nvPr/>
        </p:nvSpPr>
        <p:spPr>
          <a:xfrm>
            <a:off x="4706039" y="3011557"/>
            <a:ext cx="4799038" cy="907941"/>
          </a:xfrm>
          <a:prstGeom prst="rect">
            <a:avLst/>
          </a:prstGeom>
          <a:noFill/>
          <a:ln>
            <a:solidFill>
              <a:schemeClr val="accent1"/>
            </a:solidFill>
          </a:ln>
        </p:spPr>
        <p:txBody>
          <a:bodyPr wrap="square" rtlCol="0">
            <a:spAutoFit/>
          </a:bodyPr>
          <a:lstStyle/>
          <a:p>
            <a:pPr>
              <a:spcBef>
                <a:spcPts val="300"/>
              </a:spcBef>
            </a:pPr>
            <a:r>
              <a:rPr lang="nl-NL" sz="1600" b="1" dirty="0">
                <a:solidFill>
                  <a:schemeClr val="bg2"/>
                </a:solidFill>
                <a:latin typeface="Calibri" panose="020F0502020204030204" pitchFamily="34" charset="0"/>
                <a:cs typeface="Calibri" panose="020F0502020204030204" pitchFamily="34" charset="0"/>
              </a:rPr>
              <a:t>Inventarisatie:</a:t>
            </a:r>
          </a:p>
          <a:p>
            <a:pPr>
              <a:spcBef>
                <a:spcPts val="300"/>
              </a:spcBef>
            </a:pPr>
            <a:r>
              <a:rPr lang="nl-NL" sz="1600" dirty="0">
                <a:solidFill>
                  <a:schemeClr val="bg2"/>
                </a:solidFill>
                <a:latin typeface="Calibri" panose="020F0502020204030204" pitchFamily="34" charset="0"/>
                <a:cs typeface="Calibri" panose="020F0502020204030204" pitchFamily="34" charset="0"/>
              </a:rPr>
              <a:t>Wat gebeurt er op de poli Geriatrie n.a.v. screening?</a:t>
            </a:r>
          </a:p>
          <a:p>
            <a:pPr>
              <a:spcBef>
                <a:spcPts val="300"/>
              </a:spcBef>
            </a:pPr>
            <a:r>
              <a:rPr lang="nl-NL" sz="1600" dirty="0">
                <a:solidFill>
                  <a:schemeClr val="bg2"/>
                </a:solidFill>
                <a:latin typeface="Calibri" panose="020F0502020204030204" pitchFamily="34" charset="0"/>
                <a:cs typeface="Calibri" panose="020F0502020204030204" pitchFamily="34" charset="0"/>
              </a:rPr>
              <a:t>Wat gebeurt er in de thuiszorg, wordt er gescreend? </a:t>
            </a:r>
          </a:p>
        </p:txBody>
      </p:sp>
    </p:spTree>
    <p:extLst>
      <p:ext uri="{BB962C8B-B14F-4D97-AF65-F5344CB8AC3E}">
        <p14:creationId xmlns:p14="http://schemas.microsoft.com/office/powerpoint/2010/main" val="2149453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xmlns="" id="{B9A77BC2-37C5-433E-9C82-3C354D0EC9B1}"/>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Samenwerking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Discussie</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3" name="Tekstvak 2">
            <a:extLst>
              <a:ext uri="{FF2B5EF4-FFF2-40B4-BE49-F238E27FC236}">
                <a16:creationId xmlns:a16="http://schemas.microsoft.com/office/drawing/2014/main" xmlns="" id="{561647BD-4562-4590-897E-202B4722A9CE}"/>
              </a:ext>
            </a:extLst>
          </p:cNvPr>
          <p:cNvSpPr txBox="1"/>
          <p:nvPr/>
        </p:nvSpPr>
        <p:spPr>
          <a:xfrm>
            <a:off x="397806" y="1738487"/>
            <a:ext cx="9418742" cy="1200329"/>
          </a:xfrm>
          <a:prstGeom prst="rect">
            <a:avLst/>
          </a:prstGeom>
          <a:noFill/>
        </p:spPr>
        <p:txBody>
          <a:bodyPr wrap="square" rtlCol="0">
            <a:spAutoFit/>
          </a:bodyPr>
          <a:lstStyle/>
          <a:p>
            <a:r>
              <a:rPr lang="nl-NL" sz="2400" dirty="0">
                <a:solidFill>
                  <a:schemeClr val="bg2"/>
                </a:solidFill>
                <a:latin typeface="Calibri" panose="020F0502020204030204" pitchFamily="34" charset="0"/>
                <a:cs typeface="Calibri" panose="020F0502020204030204" pitchFamily="34" charset="0"/>
              </a:rPr>
              <a:t>Bij welke voedingsproblemen bij mensen met dementie in </a:t>
            </a:r>
            <a:r>
              <a:rPr lang="nl-NL" sz="2400" dirty="0" err="1">
                <a:solidFill>
                  <a:schemeClr val="bg2"/>
                </a:solidFill>
                <a:latin typeface="Calibri" panose="020F0502020204030204" pitchFamily="34" charset="0"/>
                <a:cs typeface="Calibri" panose="020F0502020204030204" pitchFamily="34" charset="0"/>
              </a:rPr>
              <a:t>eerstelijn</a:t>
            </a:r>
            <a:r>
              <a:rPr lang="nl-NL" sz="2400" dirty="0">
                <a:solidFill>
                  <a:schemeClr val="bg2"/>
                </a:solidFill>
                <a:latin typeface="Calibri" panose="020F0502020204030204" pitchFamily="34" charset="0"/>
                <a:cs typeface="Calibri" panose="020F0502020204030204" pitchFamily="34" charset="0"/>
              </a:rPr>
              <a:t> is verwijzen naar een diëtist zinvol? </a:t>
            </a:r>
            <a:r>
              <a:rPr lang="nl-NL" sz="2400" dirty="0">
                <a:solidFill>
                  <a:schemeClr val="tx2"/>
                </a:solidFill>
                <a:latin typeface="Calibri" panose="020F0502020204030204" pitchFamily="34" charset="0"/>
                <a:cs typeface="Calibri" panose="020F0502020204030204" pitchFamily="34" charset="0"/>
              </a:rPr>
              <a:t>Wanneer niet?</a:t>
            </a:r>
          </a:p>
          <a:p>
            <a:endParaRPr lang="nl-NL" sz="2400" dirty="0">
              <a:solidFill>
                <a:schemeClr val="bg2"/>
              </a:solidFill>
              <a:latin typeface="Calibri" panose="020F0502020204030204" pitchFamily="34" charset="0"/>
              <a:cs typeface="Calibri" panose="020F0502020204030204" pitchFamily="34" charset="0"/>
            </a:endParaRPr>
          </a:p>
        </p:txBody>
      </p:sp>
      <p:pic>
        <p:nvPicPr>
          <p:cNvPr id="2" name="Afbeelding 1">
            <a:extLst>
              <a:ext uri="{FF2B5EF4-FFF2-40B4-BE49-F238E27FC236}">
                <a16:creationId xmlns:a16="http://schemas.microsoft.com/office/drawing/2014/main" xmlns="" id="{B82B1E68-8CB1-4A2A-959E-23AD8677FFEE}"/>
              </a:ext>
            </a:extLst>
          </p:cNvPr>
          <p:cNvPicPr>
            <a:picLocks noChangeAspect="1"/>
          </p:cNvPicPr>
          <p:nvPr/>
        </p:nvPicPr>
        <p:blipFill>
          <a:blip r:embed="rId2"/>
          <a:stretch>
            <a:fillRect/>
          </a:stretch>
        </p:blipFill>
        <p:spPr>
          <a:xfrm>
            <a:off x="2127862" y="3429000"/>
            <a:ext cx="4730138" cy="3274711"/>
          </a:xfrm>
          <a:prstGeom prst="rect">
            <a:avLst/>
          </a:prstGeom>
          <a:ln>
            <a:solidFill>
              <a:schemeClr val="bg2"/>
            </a:solidFill>
          </a:ln>
        </p:spPr>
      </p:pic>
    </p:spTree>
    <p:extLst>
      <p:ext uri="{BB962C8B-B14F-4D97-AF65-F5344CB8AC3E}">
        <p14:creationId xmlns:p14="http://schemas.microsoft.com/office/powerpoint/2010/main" val="397630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xmlns="" id="{B9A77BC2-37C5-433E-9C82-3C354D0EC9B1}"/>
              </a:ext>
            </a:extLst>
          </p:cNvPr>
          <p:cNvSpPr txBox="1"/>
          <p:nvPr/>
        </p:nvSpPr>
        <p:spPr>
          <a:xfrm>
            <a:off x="1272209" y="1953"/>
            <a:ext cx="7812156"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Samenwerking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eerstelijn</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Discussie</a:t>
            </a:r>
            <a:endParaRPr kumimoji="0" lang="nl-NL" sz="28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3" name="Tekstvak 2">
            <a:extLst>
              <a:ext uri="{FF2B5EF4-FFF2-40B4-BE49-F238E27FC236}">
                <a16:creationId xmlns:a16="http://schemas.microsoft.com/office/drawing/2014/main" xmlns="" id="{561647BD-4562-4590-897E-202B4722A9CE}"/>
              </a:ext>
            </a:extLst>
          </p:cNvPr>
          <p:cNvSpPr txBox="1"/>
          <p:nvPr/>
        </p:nvSpPr>
        <p:spPr>
          <a:xfrm>
            <a:off x="323143" y="1584987"/>
            <a:ext cx="9418742" cy="1200329"/>
          </a:xfrm>
          <a:prstGeom prst="rect">
            <a:avLst/>
          </a:prstGeom>
          <a:noFill/>
        </p:spPr>
        <p:txBody>
          <a:bodyPr wrap="square" rtlCol="0">
            <a:spAutoFit/>
          </a:bodyPr>
          <a:lstStyle/>
          <a:p>
            <a:r>
              <a:rPr lang="nl-NL" sz="2400" dirty="0">
                <a:solidFill>
                  <a:schemeClr val="bg2"/>
                </a:solidFill>
                <a:latin typeface="Calibri" panose="020F0502020204030204" pitchFamily="34" charset="0"/>
                <a:cs typeface="Calibri" panose="020F0502020204030204" pitchFamily="34" charset="0"/>
              </a:rPr>
              <a:t>Zou het in bepaalde gevallen zinvol zijn om bij voedingsproblemen of verhoogd risico op ondervoeding eerst een ergotherapeut (EDOMAH-geschoold) in te schakelen in plaats van een diëtist?</a:t>
            </a:r>
          </a:p>
        </p:txBody>
      </p:sp>
      <p:pic>
        <p:nvPicPr>
          <p:cNvPr id="5" name="Afbeelding 4">
            <a:extLst>
              <a:ext uri="{FF2B5EF4-FFF2-40B4-BE49-F238E27FC236}">
                <a16:creationId xmlns:a16="http://schemas.microsoft.com/office/drawing/2014/main" xmlns="" id="{7B380C37-C25B-4296-AE2A-7B70CE65B632}"/>
              </a:ext>
            </a:extLst>
          </p:cNvPr>
          <p:cNvPicPr>
            <a:picLocks noChangeAspect="1"/>
          </p:cNvPicPr>
          <p:nvPr/>
        </p:nvPicPr>
        <p:blipFill>
          <a:blip r:embed="rId2"/>
          <a:stretch>
            <a:fillRect/>
          </a:stretch>
        </p:blipFill>
        <p:spPr>
          <a:xfrm>
            <a:off x="2127862" y="3429000"/>
            <a:ext cx="4730138" cy="3274711"/>
          </a:xfrm>
          <a:prstGeom prst="rect">
            <a:avLst/>
          </a:prstGeom>
          <a:ln>
            <a:solidFill>
              <a:schemeClr val="bg2"/>
            </a:solidFill>
          </a:ln>
        </p:spPr>
      </p:pic>
    </p:spTree>
    <p:extLst>
      <p:ext uri="{BB962C8B-B14F-4D97-AF65-F5344CB8AC3E}">
        <p14:creationId xmlns:p14="http://schemas.microsoft.com/office/powerpoint/2010/main" val="21629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BE9BD89A-00B5-4A17-BD2F-CB73A546E8C4}"/>
              </a:ext>
            </a:extLst>
          </p:cNvPr>
          <p:cNvSpPr txBox="1"/>
          <p:nvPr/>
        </p:nvSpPr>
        <p:spPr>
          <a:xfrm>
            <a:off x="682894" y="-27698"/>
            <a:ext cx="8120270" cy="11798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Toelichting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TrEat</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3000" dirty="0">
                <a:solidFill>
                  <a:schemeClr val="bg2"/>
                </a:solidFill>
                <a:latin typeface="Calibri" panose="020F0502020204030204" pitchFamily="34" charset="0"/>
                <a:cs typeface="Calibri" panose="020F0502020204030204" pitchFamily="34" charset="0"/>
                <a:sym typeface="Helvetica Light"/>
              </a:rPr>
              <a:t>Aanleiding</a:t>
            </a:r>
            <a:endParaRPr kumimoji="0" lang="nl-NL" sz="30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pic>
        <p:nvPicPr>
          <p:cNvPr id="9" name="Afbeelding 8">
            <a:extLst>
              <a:ext uri="{FF2B5EF4-FFF2-40B4-BE49-F238E27FC236}">
                <a16:creationId xmlns:a16="http://schemas.microsoft.com/office/drawing/2014/main" xmlns="" id="{C7AF72DC-0EDB-46FB-804D-9A617C921BC8}"/>
              </a:ext>
            </a:extLst>
          </p:cNvPr>
          <p:cNvPicPr>
            <a:picLocks noChangeAspect="1"/>
          </p:cNvPicPr>
          <p:nvPr/>
        </p:nvPicPr>
        <p:blipFill>
          <a:blip r:embed="rId2"/>
          <a:stretch>
            <a:fillRect/>
          </a:stretch>
        </p:blipFill>
        <p:spPr>
          <a:xfrm>
            <a:off x="291486" y="1593102"/>
            <a:ext cx="4661514" cy="2002649"/>
          </a:xfrm>
          <a:prstGeom prst="rect">
            <a:avLst/>
          </a:prstGeom>
          <a:ln>
            <a:solidFill>
              <a:schemeClr val="bg2"/>
            </a:solidFill>
          </a:ln>
        </p:spPr>
      </p:pic>
      <p:sp>
        <p:nvSpPr>
          <p:cNvPr id="10" name="Tekstvak 9">
            <a:extLst>
              <a:ext uri="{FF2B5EF4-FFF2-40B4-BE49-F238E27FC236}">
                <a16:creationId xmlns:a16="http://schemas.microsoft.com/office/drawing/2014/main" xmlns="" id="{4E54F2C7-E048-4172-B660-399C3C3DA9B5}"/>
              </a:ext>
            </a:extLst>
          </p:cNvPr>
          <p:cNvSpPr txBox="1"/>
          <p:nvPr/>
        </p:nvSpPr>
        <p:spPr>
          <a:xfrm>
            <a:off x="245850" y="3550237"/>
            <a:ext cx="1748130" cy="369332"/>
          </a:xfrm>
          <a:prstGeom prst="rect">
            <a:avLst/>
          </a:prstGeom>
          <a:noFill/>
        </p:spPr>
        <p:txBody>
          <a:bodyPr wrap="square" rtlCol="0">
            <a:spAutoFit/>
          </a:bodyPr>
          <a:lstStyle/>
          <a:p>
            <a:pPr defTabSz="410751" fontAlgn="base">
              <a:spcBef>
                <a:spcPct val="0"/>
              </a:spcBef>
              <a:spcAft>
                <a:spcPct val="0"/>
              </a:spcAft>
            </a:pPr>
            <a:r>
              <a:rPr lang="nl-NL" i="1" dirty="0">
                <a:solidFill>
                  <a:srgbClr val="4FAF47"/>
                </a:solidFill>
                <a:latin typeface="Calibri" panose="020F0502020204030204" pitchFamily="34" charset="0"/>
                <a:cs typeface="Calibri" panose="020F0502020204030204" pitchFamily="34" charset="0"/>
                <a:sym typeface="Helvetica Light" charset="0"/>
              </a:rPr>
              <a:t>ESPEN, 2015</a:t>
            </a:r>
          </a:p>
        </p:txBody>
      </p:sp>
      <p:pic>
        <p:nvPicPr>
          <p:cNvPr id="11" name="Afbeelding 10">
            <a:extLst>
              <a:ext uri="{FF2B5EF4-FFF2-40B4-BE49-F238E27FC236}">
                <a16:creationId xmlns:a16="http://schemas.microsoft.com/office/drawing/2014/main" xmlns="" id="{756458EB-3CFD-47CF-A79F-C55A9410C926}"/>
              </a:ext>
            </a:extLst>
          </p:cNvPr>
          <p:cNvPicPr>
            <a:picLocks noChangeAspect="1"/>
          </p:cNvPicPr>
          <p:nvPr/>
        </p:nvPicPr>
        <p:blipFill>
          <a:blip r:embed="rId3"/>
          <a:stretch>
            <a:fillRect/>
          </a:stretch>
        </p:blipFill>
        <p:spPr>
          <a:xfrm>
            <a:off x="5640066" y="1349792"/>
            <a:ext cx="2297436" cy="3226432"/>
          </a:xfrm>
          <a:prstGeom prst="rect">
            <a:avLst/>
          </a:prstGeom>
          <a:ln>
            <a:solidFill>
              <a:schemeClr val="accent1"/>
            </a:solidFill>
          </a:ln>
        </p:spPr>
      </p:pic>
      <p:sp>
        <p:nvSpPr>
          <p:cNvPr id="12" name="Tekstvak 11">
            <a:extLst>
              <a:ext uri="{FF2B5EF4-FFF2-40B4-BE49-F238E27FC236}">
                <a16:creationId xmlns:a16="http://schemas.microsoft.com/office/drawing/2014/main" xmlns="" id="{9AC40C21-4CC7-4D6F-8B07-6DEE27CFBECB}"/>
              </a:ext>
            </a:extLst>
          </p:cNvPr>
          <p:cNvSpPr txBox="1"/>
          <p:nvPr/>
        </p:nvSpPr>
        <p:spPr>
          <a:xfrm>
            <a:off x="7969690" y="1413847"/>
            <a:ext cx="1936310" cy="1200329"/>
          </a:xfrm>
          <a:prstGeom prst="rect">
            <a:avLst/>
          </a:prstGeom>
          <a:noFill/>
        </p:spPr>
        <p:txBody>
          <a:bodyPr wrap="square" rtlCol="0">
            <a:spAutoFit/>
          </a:bodyPr>
          <a:lstStyle/>
          <a:p>
            <a:pPr defTabSz="410751" fontAlgn="base">
              <a:spcBef>
                <a:spcPct val="0"/>
              </a:spcBef>
              <a:spcAft>
                <a:spcPct val="0"/>
              </a:spcAft>
            </a:pPr>
            <a:r>
              <a:rPr lang="nl-NL" i="1" dirty="0" err="1">
                <a:solidFill>
                  <a:srgbClr val="4FAF47"/>
                </a:solidFill>
                <a:latin typeface="Calibri" panose="020F0502020204030204" pitchFamily="34" charset="0"/>
                <a:cs typeface="Calibri" panose="020F0502020204030204" pitchFamily="34" charset="0"/>
                <a:sym typeface="Helvetica Light" charset="0"/>
              </a:rPr>
              <a:t>Alzheimer’s</a:t>
            </a:r>
            <a:r>
              <a:rPr lang="nl-NL" i="1" dirty="0">
                <a:solidFill>
                  <a:srgbClr val="4FAF47"/>
                </a:solidFill>
                <a:latin typeface="Calibri" panose="020F0502020204030204" pitchFamily="34" charset="0"/>
                <a:cs typeface="Calibri" panose="020F0502020204030204" pitchFamily="34" charset="0"/>
                <a:sym typeface="Helvetica Light" charset="0"/>
              </a:rPr>
              <a:t> </a:t>
            </a:r>
          </a:p>
          <a:p>
            <a:pPr defTabSz="410751" fontAlgn="base">
              <a:spcBef>
                <a:spcPct val="0"/>
              </a:spcBef>
              <a:spcAft>
                <a:spcPct val="0"/>
              </a:spcAft>
            </a:pPr>
            <a:r>
              <a:rPr lang="nl-NL" i="1" dirty="0" err="1">
                <a:solidFill>
                  <a:srgbClr val="4FAF47"/>
                </a:solidFill>
                <a:latin typeface="Calibri" panose="020F0502020204030204" pitchFamily="34" charset="0"/>
                <a:cs typeface="Calibri" panose="020F0502020204030204" pitchFamily="34" charset="0"/>
                <a:sym typeface="Helvetica Light" charset="0"/>
              </a:rPr>
              <a:t>Disease</a:t>
            </a:r>
            <a:r>
              <a:rPr lang="nl-NL" i="1" dirty="0">
                <a:solidFill>
                  <a:srgbClr val="4FAF47"/>
                </a:solidFill>
                <a:latin typeface="Calibri" panose="020F0502020204030204" pitchFamily="34" charset="0"/>
                <a:cs typeface="Calibri" panose="020F0502020204030204" pitchFamily="34" charset="0"/>
                <a:sym typeface="Helvetica Light" charset="0"/>
              </a:rPr>
              <a:t> </a:t>
            </a:r>
          </a:p>
          <a:p>
            <a:pPr defTabSz="410751" fontAlgn="base">
              <a:spcBef>
                <a:spcPct val="0"/>
              </a:spcBef>
              <a:spcAft>
                <a:spcPct val="0"/>
              </a:spcAft>
            </a:pPr>
            <a:r>
              <a:rPr lang="nl-NL" i="1" dirty="0">
                <a:solidFill>
                  <a:srgbClr val="4FAF47"/>
                </a:solidFill>
                <a:latin typeface="Calibri" panose="020F0502020204030204" pitchFamily="34" charset="0"/>
                <a:cs typeface="Calibri" panose="020F0502020204030204" pitchFamily="34" charset="0"/>
                <a:sym typeface="Helvetica Light" charset="0"/>
              </a:rPr>
              <a:t>International, 2014</a:t>
            </a:r>
          </a:p>
        </p:txBody>
      </p:sp>
      <p:sp>
        <p:nvSpPr>
          <p:cNvPr id="13" name="Ondertitel 2">
            <a:extLst>
              <a:ext uri="{FF2B5EF4-FFF2-40B4-BE49-F238E27FC236}">
                <a16:creationId xmlns:a16="http://schemas.microsoft.com/office/drawing/2014/main" xmlns="" id="{9B90E762-8483-4B70-996E-471610B05C20}"/>
              </a:ext>
            </a:extLst>
          </p:cNvPr>
          <p:cNvSpPr txBox="1">
            <a:spLocks/>
          </p:cNvSpPr>
          <p:nvPr/>
        </p:nvSpPr>
        <p:spPr>
          <a:xfrm>
            <a:off x="100392" y="4159842"/>
            <a:ext cx="5035276" cy="2002648"/>
          </a:xfrm>
          <a:prstGeom prst="rect">
            <a:avLst/>
          </a:prstGeom>
          <a:ln>
            <a:solidFill>
              <a:schemeClr val="accent1"/>
            </a:solidFill>
          </a:ln>
        </p:spPr>
        <p:txBody>
          <a:bodyPr/>
          <a:lstStyle>
            <a:lvl1pPr marL="234384" indent="-234384" algn="l" defTabSz="308047" rtl="0" eaLnBrk="1" fontAlgn="base" hangingPunct="1">
              <a:spcBef>
                <a:spcPts val="2215"/>
              </a:spcBef>
              <a:spcAft>
                <a:spcPct val="0"/>
              </a:spcAft>
              <a:buSzPct val="75000"/>
              <a:buChar char="•"/>
              <a:defRPr sz="1898">
                <a:solidFill>
                  <a:srgbClr val="575756"/>
                </a:solidFill>
                <a:latin typeface="Open Sans"/>
                <a:ea typeface="ＭＳ Ｐゴシック" charset="0"/>
                <a:cs typeface="Open Sans"/>
                <a:sym typeface="Helvetica Light" charset="0"/>
              </a:defRPr>
            </a:lvl1pPr>
            <a:lvl2pPr marL="468768" indent="-234384" algn="l" defTabSz="308047" rtl="0" eaLnBrk="1" fontAlgn="base" hangingPunct="1">
              <a:spcBef>
                <a:spcPts val="2215"/>
              </a:spcBef>
              <a:spcAft>
                <a:spcPct val="0"/>
              </a:spcAft>
              <a:buSzPct val="75000"/>
              <a:buChar char="•"/>
              <a:defRPr sz="1898">
                <a:solidFill>
                  <a:schemeClr val="tx2"/>
                </a:solidFill>
                <a:latin typeface="Open Sans"/>
                <a:ea typeface="+mn-ea"/>
                <a:cs typeface="Open Sans"/>
                <a:sym typeface="Helvetica Light" charset="0"/>
              </a:defRPr>
            </a:lvl2pPr>
            <a:lvl3pPr marL="703152" indent="-234384" algn="l" defTabSz="308047" rtl="0" eaLnBrk="1" fontAlgn="base" hangingPunct="1">
              <a:spcBef>
                <a:spcPts val="2215"/>
              </a:spcBef>
              <a:spcAft>
                <a:spcPct val="0"/>
              </a:spcAft>
              <a:buSzPct val="75000"/>
              <a:buChar char="•"/>
              <a:defRPr sz="1898">
                <a:solidFill>
                  <a:schemeClr val="bg2"/>
                </a:solidFill>
                <a:latin typeface="Open Sans"/>
                <a:ea typeface="+mn-ea"/>
                <a:cs typeface="Open Sans"/>
                <a:sym typeface="Helvetica Light" charset="0"/>
              </a:defRPr>
            </a:lvl3pPr>
            <a:lvl4pPr marL="937536" indent="-234384" algn="l" defTabSz="308047" rtl="0" eaLnBrk="1" fontAlgn="base" hangingPunct="1">
              <a:spcBef>
                <a:spcPts val="2215"/>
              </a:spcBef>
              <a:spcAft>
                <a:spcPct val="0"/>
              </a:spcAft>
              <a:buSzPct val="75000"/>
              <a:buChar char="•"/>
              <a:defRPr sz="1898">
                <a:solidFill>
                  <a:schemeClr val="tx1"/>
                </a:solidFill>
                <a:latin typeface="Open Sans"/>
                <a:ea typeface="+mn-ea"/>
                <a:cs typeface="Open Sans"/>
                <a:sym typeface="Helvetica Light" charset="0"/>
              </a:defRPr>
            </a:lvl4pPr>
            <a:lvl5pPr marL="1171920" indent="-234384" algn="l" defTabSz="308047" rtl="0" eaLnBrk="1" fontAlgn="base" hangingPunct="1">
              <a:spcBef>
                <a:spcPts val="2215"/>
              </a:spcBef>
              <a:spcAft>
                <a:spcPct val="0"/>
              </a:spcAft>
              <a:buSzPct val="75000"/>
              <a:buChar char="•"/>
              <a:defRPr sz="1898">
                <a:solidFill>
                  <a:schemeClr val="tx1"/>
                </a:solidFill>
                <a:latin typeface="Open Sans"/>
                <a:ea typeface="+mn-ea"/>
                <a:cs typeface="Open Sans"/>
                <a:sym typeface="Helvetica Light" charset="0"/>
              </a:defRPr>
            </a:lvl5pPr>
            <a:lvl6pPr marL="1406304" indent="-234384" defTabSz="308047" eaLnBrk="1" hangingPunct="1">
              <a:spcBef>
                <a:spcPts val="2215"/>
              </a:spcBef>
              <a:buSzPct val="75000"/>
              <a:buChar char="•"/>
              <a:defRPr sz="1898">
                <a:latin typeface="+mn-lt"/>
                <a:ea typeface="+mn-ea"/>
                <a:cs typeface="+mn-cs"/>
                <a:sym typeface="Helvetica Light"/>
              </a:defRPr>
            </a:lvl6pPr>
            <a:lvl7pPr marL="1640688" indent="-234384" defTabSz="308047" eaLnBrk="1" hangingPunct="1">
              <a:spcBef>
                <a:spcPts val="2215"/>
              </a:spcBef>
              <a:buSzPct val="75000"/>
              <a:buChar char="•"/>
              <a:defRPr sz="1898">
                <a:latin typeface="+mn-lt"/>
                <a:ea typeface="+mn-ea"/>
                <a:cs typeface="+mn-cs"/>
                <a:sym typeface="Helvetica Light"/>
              </a:defRPr>
            </a:lvl7pPr>
            <a:lvl8pPr marL="1875072" indent="-234384" defTabSz="308047" eaLnBrk="1" hangingPunct="1">
              <a:spcBef>
                <a:spcPts val="2215"/>
              </a:spcBef>
              <a:buSzPct val="75000"/>
              <a:buChar char="•"/>
              <a:defRPr sz="1898">
                <a:latin typeface="+mn-lt"/>
                <a:ea typeface="+mn-ea"/>
                <a:cs typeface="+mn-cs"/>
                <a:sym typeface="Helvetica Light"/>
              </a:defRPr>
            </a:lvl8pPr>
            <a:lvl9pPr marL="2109456" indent="-234384" defTabSz="308047" eaLnBrk="1" hangingPunct="1">
              <a:spcBef>
                <a:spcPts val="2215"/>
              </a:spcBef>
              <a:buSzPct val="75000"/>
              <a:buChar char="•"/>
              <a:defRPr sz="1898">
                <a:latin typeface="+mn-lt"/>
                <a:ea typeface="+mn-ea"/>
                <a:cs typeface="+mn-cs"/>
                <a:sym typeface="Helvetica Light"/>
              </a:defRPr>
            </a:lvl9pPr>
          </a:lstStyle>
          <a:p>
            <a:pPr marL="0" indent="0" algn="ctr">
              <a:lnSpc>
                <a:spcPts val="2400"/>
              </a:lnSpc>
              <a:spcBef>
                <a:spcPts val="600"/>
              </a:spcBef>
              <a:spcAft>
                <a:spcPts val="0"/>
              </a:spcAft>
              <a:buNone/>
            </a:pPr>
            <a:r>
              <a:rPr lang="en-US" sz="1800" i="1" kern="0" dirty="0">
                <a:solidFill>
                  <a:schemeClr val="bg2"/>
                </a:solidFill>
                <a:latin typeface="Calibri" panose="020F0502020204030204" pitchFamily="34" charset="0"/>
                <a:cs typeface="Calibri" panose="020F0502020204030204" pitchFamily="34" charset="0"/>
              </a:rPr>
              <a:t>“Despite very low scientific evidence in total, provision of adequate food according to the individual needs and meeting personal preferences is a basic prerequisite for adequate dietary intake in all stages of the disease, and thus clearly recommended.”</a:t>
            </a:r>
            <a:endParaRPr lang="nl-NL" sz="1800" i="1" kern="0" dirty="0">
              <a:solidFill>
                <a:schemeClr val="bg2"/>
              </a:solidFill>
              <a:latin typeface="Calibri" panose="020F0502020204030204" pitchFamily="34" charset="0"/>
              <a:cs typeface="Calibri" panose="020F0502020204030204" pitchFamily="34" charset="0"/>
            </a:endParaRPr>
          </a:p>
        </p:txBody>
      </p:sp>
      <p:sp>
        <p:nvSpPr>
          <p:cNvPr id="14" name="Tekstvak 13">
            <a:extLst>
              <a:ext uri="{FF2B5EF4-FFF2-40B4-BE49-F238E27FC236}">
                <a16:creationId xmlns:a16="http://schemas.microsoft.com/office/drawing/2014/main" xmlns="" id="{8212EB09-7CD9-493D-B87D-EEA82DF0A2A2}"/>
              </a:ext>
            </a:extLst>
          </p:cNvPr>
          <p:cNvSpPr txBox="1"/>
          <p:nvPr/>
        </p:nvSpPr>
        <p:spPr>
          <a:xfrm>
            <a:off x="5398253" y="4798014"/>
            <a:ext cx="4407355" cy="1364476"/>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lnSpc>
                <a:spcPts val="2400"/>
              </a:lnSpc>
            </a:pPr>
            <a:r>
              <a:rPr lang="en-US" i="1" dirty="0">
                <a:solidFill>
                  <a:schemeClr val="bg2"/>
                </a:solidFill>
                <a:latin typeface="Calibri" panose="020F0502020204030204" pitchFamily="34" charset="0"/>
                <a:cs typeface="Calibri" panose="020F0502020204030204" pitchFamily="34" charset="0"/>
              </a:rPr>
              <a:t>“Undernutrition is a serious health concern </a:t>
            </a:r>
          </a:p>
          <a:p>
            <a:pPr algn="ctr" defTabSz="584200" latinLnBrk="1" hangingPunct="0">
              <a:lnSpc>
                <a:spcPts val="2400"/>
              </a:lnSpc>
            </a:pPr>
            <a:r>
              <a:rPr lang="en-US" i="1" dirty="0">
                <a:solidFill>
                  <a:schemeClr val="bg2"/>
                </a:solidFill>
                <a:latin typeface="Calibri" panose="020F0502020204030204" pitchFamily="34" charset="0"/>
                <a:cs typeface="Calibri" panose="020F0502020204030204" pitchFamily="34" charset="0"/>
              </a:rPr>
              <a:t>requiring medical attention and input from a </a:t>
            </a:r>
          </a:p>
          <a:p>
            <a:pPr algn="ctr" defTabSz="584200" latinLnBrk="1" hangingPunct="0">
              <a:lnSpc>
                <a:spcPts val="2400"/>
              </a:lnSpc>
            </a:pPr>
            <a:r>
              <a:rPr lang="en-US" b="1" i="1" dirty="0">
                <a:solidFill>
                  <a:schemeClr val="bg2"/>
                </a:solidFill>
                <a:latin typeface="Calibri" panose="020F0502020204030204" pitchFamily="34" charset="0"/>
                <a:cs typeface="Calibri" panose="020F0502020204030204" pitchFamily="34" charset="0"/>
              </a:rPr>
              <a:t>dietician and occupational therapist </a:t>
            </a:r>
          </a:p>
          <a:p>
            <a:pPr algn="ctr" defTabSz="584200" latinLnBrk="1" hangingPunct="0">
              <a:lnSpc>
                <a:spcPts val="2400"/>
              </a:lnSpc>
            </a:pPr>
            <a:r>
              <a:rPr lang="en-US" i="1" dirty="0">
                <a:solidFill>
                  <a:schemeClr val="bg2"/>
                </a:solidFill>
                <a:latin typeface="Calibri" panose="020F0502020204030204" pitchFamily="34" charset="0"/>
                <a:cs typeface="Calibri" panose="020F0502020204030204" pitchFamily="34" charset="0"/>
              </a:rPr>
              <a:t>as appropriate.”</a:t>
            </a:r>
            <a:endParaRPr kumimoji="0" lang="nl-NL"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cxnSp>
        <p:nvCxnSpPr>
          <p:cNvPr id="4" name="Rechte verbindingslijn 3">
            <a:extLst>
              <a:ext uri="{FF2B5EF4-FFF2-40B4-BE49-F238E27FC236}">
                <a16:creationId xmlns:a16="http://schemas.microsoft.com/office/drawing/2014/main" xmlns="" id="{59FBC67F-C5C5-4AE4-9D04-B5A7E4D1D9D7}"/>
              </a:ext>
            </a:extLst>
          </p:cNvPr>
          <p:cNvCxnSpPr>
            <a:cxnSpLocks/>
          </p:cNvCxnSpPr>
          <p:nvPr/>
        </p:nvCxnSpPr>
        <p:spPr>
          <a:xfrm>
            <a:off x="2902226" y="3610595"/>
            <a:ext cx="0" cy="549247"/>
          </a:xfrm>
          <a:prstGeom prst="line">
            <a:avLst/>
          </a:prstGeom>
          <a:noFill/>
          <a:ln w="9525" cap="flat">
            <a:solidFill>
              <a:schemeClr val="bg2"/>
            </a:solidFill>
            <a:prstDash val="solid"/>
            <a:miter lim="400000"/>
          </a:ln>
          <a:effectLst/>
        </p:spPr>
        <p:style>
          <a:lnRef idx="0">
            <a:scrgbClr r="0" g="0" b="0"/>
          </a:lnRef>
          <a:fillRef idx="0">
            <a:scrgbClr r="0" g="0" b="0"/>
          </a:fillRef>
          <a:effectRef idx="0">
            <a:scrgbClr r="0" g="0" b="0"/>
          </a:effectRef>
          <a:fontRef idx="none"/>
        </p:style>
      </p:cxnSp>
      <p:cxnSp>
        <p:nvCxnSpPr>
          <p:cNvPr id="15" name="Rechte verbindingslijn 14">
            <a:extLst>
              <a:ext uri="{FF2B5EF4-FFF2-40B4-BE49-F238E27FC236}">
                <a16:creationId xmlns:a16="http://schemas.microsoft.com/office/drawing/2014/main" xmlns="" id="{1C28F694-3A93-4AC5-A93D-0900E555C1E2}"/>
              </a:ext>
            </a:extLst>
          </p:cNvPr>
          <p:cNvCxnSpPr>
            <a:cxnSpLocks/>
          </p:cNvCxnSpPr>
          <p:nvPr/>
        </p:nvCxnSpPr>
        <p:spPr>
          <a:xfrm>
            <a:off x="6788784" y="4576224"/>
            <a:ext cx="0" cy="221790"/>
          </a:xfrm>
          <a:prstGeom prst="line">
            <a:avLst/>
          </a:prstGeom>
          <a:noFill/>
          <a:ln w="9525" cap="flat">
            <a:solidFill>
              <a:schemeClr val="bg2"/>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562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ndertitel 6">
            <a:extLst>
              <a:ext uri="{FF2B5EF4-FFF2-40B4-BE49-F238E27FC236}">
                <a16:creationId xmlns:a16="http://schemas.microsoft.com/office/drawing/2014/main" xmlns="" id="{EC2394A8-837D-414A-BCAA-4B3DBCA551D4}"/>
              </a:ext>
            </a:extLst>
          </p:cNvPr>
          <p:cNvSpPr txBox="1">
            <a:spLocks/>
          </p:cNvSpPr>
          <p:nvPr/>
        </p:nvSpPr>
        <p:spPr>
          <a:xfrm>
            <a:off x="375797" y="1421250"/>
            <a:ext cx="9154405" cy="1723549"/>
          </a:xfrm>
          <a:prstGeom prst="rect">
            <a:avLst/>
          </a:prstGeom>
        </p:spPr>
        <p:txBody>
          <a:bodyPr wrap="square">
            <a:spAutoFit/>
          </a:bodyPr>
          <a:lstStyle>
            <a:lvl1pPr marL="234384" indent="-234384" algn="l" defTabSz="308047" rtl="0" eaLnBrk="1" fontAlgn="base" hangingPunct="1">
              <a:spcBef>
                <a:spcPts val="2215"/>
              </a:spcBef>
              <a:spcAft>
                <a:spcPct val="0"/>
              </a:spcAft>
              <a:buSzPct val="75000"/>
              <a:buChar char="•"/>
              <a:defRPr sz="1898">
                <a:solidFill>
                  <a:srgbClr val="575756"/>
                </a:solidFill>
                <a:latin typeface="Open Sans"/>
                <a:ea typeface="ＭＳ Ｐゴシック" charset="0"/>
                <a:cs typeface="Open Sans"/>
                <a:sym typeface="Helvetica Light" charset="0"/>
              </a:defRPr>
            </a:lvl1pPr>
            <a:lvl2pPr marL="468768" indent="-234384" algn="l" defTabSz="308047" rtl="0" eaLnBrk="1" fontAlgn="base" hangingPunct="1">
              <a:spcBef>
                <a:spcPts val="2215"/>
              </a:spcBef>
              <a:spcAft>
                <a:spcPct val="0"/>
              </a:spcAft>
              <a:buSzPct val="75000"/>
              <a:buChar char="•"/>
              <a:defRPr sz="1898">
                <a:solidFill>
                  <a:schemeClr val="tx2"/>
                </a:solidFill>
                <a:latin typeface="Open Sans"/>
                <a:ea typeface="+mn-ea"/>
                <a:cs typeface="Open Sans"/>
                <a:sym typeface="Helvetica Light" charset="0"/>
              </a:defRPr>
            </a:lvl2pPr>
            <a:lvl3pPr marL="703152" indent="-234384" algn="l" defTabSz="308047" rtl="0" eaLnBrk="1" fontAlgn="base" hangingPunct="1">
              <a:spcBef>
                <a:spcPts val="2215"/>
              </a:spcBef>
              <a:spcAft>
                <a:spcPct val="0"/>
              </a:spcAft>
              <a:buSzPct val="75000"/>
              <a:buChar char="•"/>
              <a:defRPr sz="1898">
                <a:solidFill>
                  <a:schemeClr val="bg2"/>
                </a:solidFill>
                <a:latin typeface="Open Sans"/>
                <a:ea typeface="+mn-ea"/>
                <a:cs typeface="Open Sans"/>
                <a:sym typeface="Helvetica Light" charset="0"/>
              </a:defRPr>
            </a:lvl3pPr>
            <a:lvl4pPr marL="937536" indent="-234384" algn="l" defTabSz="308047" rtl="0" eaLnBrk="1" fontAlgn="base" hangingPunct="1">
              <a:spcBef>
                <a:spcPts val="2215"/>
              </a:spcBef>
              <a:spcAft>
                <a:spcPct val="0"/>
              </a:spcAft>
              <a:buSzPct val="75000"/>
              <a:buChar char="•"/>
              <a:defRPr sz="1898">
                <a:solidFill>
                  <a:schemeClr val="tx1"/>
                </a:solidFill>
                <a:latin typeface="Open Sans"/>
                <a:ea typeface="+mn-ea"/>
                <a:cs typeface="Open Sans"/>
                <a:sym typeface="Helvetica Light" charset="0"/>
              </a:defRPr>
            </a:lvl4pPr>
            <a:lvl5pPr marL="1171920" indent="-234384" algn="l" defTabSz="308047" rtl="0" eaLnBrk="1" fontAlgn="base" hangingPunct="1">
              <a:spcBef>
                <a:spcPts val="2215"/>
              </a:spcBef>
              <a:spcAft>
                <a:spcPct val="0"/>
              </a:spcAft>
              <a:buSzPct val="75000"/>
              <a:buChar char="•"/>
              <a:defRPr sz="1898">
                <a:solidFill>
                  <a:schemeClr val="tx1"/>
                </a:solidFill>
                <a:latin typeface="Open Sans"/>
                <a:ea typeface="+mn-ea"/>
                <a:cs typeface="Open Sans"/>
                <a:sym typeface="Helvetica Light" charset="0"/>
              </a:defRPr>
            </a:lvl5pPr>
            <a:lvl6pPr marL="1406304" indent="-234384" defTabSz="308047" eaLnBrk="1" hangingPunct="1">
              <a:spcBef>
                <a:spcPts val="2215"/>
              </a:spcBef>
              <a:buSzPct val="75000"/>
              <a:buChar char="•"/>
              <a:defRPr sz="1898">
                <a:latin typeface="+mn-lt"/>
                <a:ea typeface="+mn-ea"/>
                <a:cs typeface="+mn-cs"/>
                <a:sym typeface="Helvetica Light"/>
              </a:defRPr>
            </a:lvl6pPr>
            <a:lvl7pPr marL="1640688" indent="-234384" defTabSz="308047" eaLnBrk="1" hangingPunct="1">
              <a:spcBef>
                <a:spcPts val="2215"/>
              </a:spcBef>
              <a:buSzPct val="75000"/>
              <a:buChar char="•"/>
              <a:defRPr sz="1898">
                <a:latin typeface="+mn-lt"/>
                <a:ea typeface="+mn-ea"/>
                <a:cs typeface="+mn-cs"/>
                <a:sym typeface="Helvetica Light"/>
              </a:defRPr>
            </a:lvl7pPr>
            <a:lvl8pPr marL="1875072" indent="-234384" defTabSz="308047" eaLnBrk="1" hangingPunct="1">
              <a:spcBef>
                <a:spcPts val="2215"/>
              </a:spcBef>
              <a:buSzPct val="75000"/>
              <a:buChar char="•"/>
              <a:defRPr sz="1898">
                <a:latin typeface="+mn-lt"/>
                <a:ea typeface="+mn-ea"/>
                <a:cs typeface="+mn-cs"/>
                <a:sym typeface="Helvetica Light"/>
              </a:defRPr>
            </a:lvl8pPr>
            <a:lvl9pPr marL="2109456" indent="-234384" defTabSz="308047" eaLnBrk="1" hangingPunct="1">
              <a:spcBef>
                <a:spcPts val="2215"/>
              </a:spcBef>
              <a:buSzPct val="75000"/>
              <a:buChar char="•"/>
              <a:defRPr sz="1898">
                <a:latin typeface="+mn-lt"/>
                <a:ea typeface="+mn-ea"/>
                <a:cs typeface="+mn-cs"/>
                <a:sym typeface="Helvetica Light"/>
              </a:defRPr>
            </a:lvl9pPr>
          </a:lstStyle>
          <a:p>
            <a:pPr marL="0" indent="0">
              <a:spcBef>
                <a:spcPts val="1200"/>
              </a:spcBef>
              <a:buNone/>
            </a:pPr>
            <a:r>
              <a:rPr lang="en-US" sz="2400" b="1"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Probleem</a:t>
            </a:r>
            <a:r>
              <a:rPr lang="en-US" sz="2400" b="1" kern="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Geen</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richtlijn</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zorgstandaard</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/protocol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voor</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nl-NL"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diëtisten</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om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voedingsproblemen</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bij</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zelfstandig</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wonende</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mensen</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met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dementie</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te</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diagnosticeren</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behandelen</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en</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bg2"/>
                </a:solidFill>
                <a:latin typeface="Calibri" panose="020F0502020204030204" pitchFamily="34" charset="0"/>
                <a:cs typeface="Calibri" panose="020F0502020204030204" pitchFamily="34" charset="0"/>
                <a:sym typeface="Wingdings" panose="05000000000000000000" pitchFamily="2" charset="2"/>
              </a:rPr>
              <a:t>evalueren</a:t>
            </a:r>
            <a:r>
              <a:rPr lang="en-US" sz="2400" kern="0" dirty="0">
                <a:solidFill>
                  <a:schemeClr val="bg2"/>
                </a:solidFill>
                <a:latin typeface="Calibri" panose="020F0502020204030204" pitchFamily="34" charset="0"/>
                <a:cs typeface="Calibri" panose="020F0502020204030204" pitchFamily="34" charset="0"/>
                <a:sym typeface="Wingdings" panose="05000000000000000000" pitchFamily="2" charset="2"/>
              </a:rPr>
              <a:t>. </a:t>
            </a:r>
          </a:p>
          <a:p>
            <a:pPr marL="0" indent="0">
              <a:spcBef>
                <a:spcPts val="1200"/>
              </a:spcBef>
              <a:buNone/>
            </a:pPr>
            <a:r>
              <a:rPr lang="en-US" sz="2400" kern="0"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tx2"/>
                </a:solidFill>
                <a:latin typeface="Calibri" panose="020F0502020204030204" pitchFamily="34" charset="0"/>
                <a:cs typeface="Calibri" panose="020F0502020204030204" pitchFamily="34" charset="0"/>
                <a:sym typeface="Wingdings" panose="05000000000000000000" pitchFamily="2" charset="2"/>
              </a:rPr>
              <a:t>Algemene</a:t>
            </a:r>
            <a:r>
              <a:rPr lang="en-US" sz="2400" kern="0"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tx2"/>
                </a:solidFill>
                <a:latin typeface="Calibri" panose="020F0502020204030204" pitchFamily="34" charset="0"/>
                <a:cs typeface="Calibri" panose="020F0502020204030204" pitchFamily="34" charset="0"/>
                <a:sym typeface="Wingdings" panose="05000000000000000000" pitchFamily="2" charset="2"/>
              </a:rPr>
              <a:t>richtlijnen</a:t>
            </a:r>
            <a:r>
              <a:rPr lang="en-US" sz="2400" kern="0"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tx2"/>
                </a:solidFill>
                <a:latin typeface="Calibri" panose="020F0502020204030204" pitchFamily="34" charset="0"/>
                <a:cs typeface="Calibri" panose="020F0502020204030204" pitchFamily="34" charset="0"/>
                <a:sym typeface="Wingdings" panose="05000000000000000000" pitchFamily="2" charset="2"/>
              </a:rPr>
              <a:t>niet</a:t>
            </a:r>
            <a:r>
              <a:rPr lang="en-US" sz="2400" kern="0"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tx2"/>
                </a:solidFill>
                <a:latin typeface="Calibri" panose="020F0502020204030204" pitchFamily="34" charset="0"/>
                <a:cs typeface="Calibri" panose="020F0502020204030204" pitchFamily="34" charset="0"/>
                <a:sym typeface="Wingdings" panose="05000000000000000000" pitchFamily="2" charset="2"/>
              </a:rPr>
              <a:t>specifiek</a:t>
            </a:r>
            <a:r>
              <a:rPr lang="en-US" sz="2400" kern="0"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tx2"/>
                </a:solidFill>
                <a:latin typeface="Calibri" panose="020F0502020204030204" pitchFamily="34" charset="0"/>
                <a:cs typeface="Calibri" panose="020F0502020204030204" pitchFamily="34" charset="0"/>
                <a:sym typeface="Wingdings" panose="05000000000000000000" pitchFamily="2" charset="2"/>
              </a:rPr>
              <a:t>voor</a:t>
            </a:r>
            <a:r>
              <a:rPr lang="en-US" sz="2400" kern="0"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tx2"/>
                </a:solidFill>
                <a:latin typeface="Calibri" panose="020F0502020204030204" pitchFamily="34" charset="0"/>
                <a:cs typeface="Calibri" panose="020F0502020204030204" pitchFamily="34" charset="0"/>
                <a:sym typeface="Wingdings" panose="05000000000000000000" pitchFamily="2" charset="2"/>
              </a:rPr>
              <a:t>deze</a:t>
            </a:r>
            <a:r>
              <a:rPr lang="en-US" sz="2400" kern="0"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en-US" sz="2400" kern="0" dirty="0" err="1">
                <a:solidFill>
                  <a:schemeClr val="tx2"/>
                </a:solidFill>
                <a:latin typeface="Calibri" panose="020F0502020204030204" pitchFamily="34" charset="0"/>
                <a:cs typeface="Calibri" panose="020F0502020204030204" pitchFamily="34" charset="0"/>
                <a:sym typeface="Wingdings" panose="05000000000000000000" pitchFamily="2" charset="2"/>
              </a:rPr>
              <a:t>doelgroep</a:t>
            </a:r>
            <a:endParaRPr lang="en-US" sz="2400" kern="0" dirty="0">
              <a:solidFill>
                <a:schemeClr val="tx2"/>
              </a:solidFill>
              <a:latin typeface="Calibri" panose="020F0502020204030204" pitchFamily="34" charset="0"/>
              <a:cs typeface="Calibri" panose="020F0502020204030204" pitchFamily="34" charset="0"/>
            </a:endParaRPr>
          </a:p>
        </p:txBody>
      </p:sp>
      <p:pic>
        <p:nvPicPr>
          <p:cNvPr id="10" name="Afbeelding 9">
            <a:extLst>
              <a:ext uri="{FF2B5EF4-FFF2-40B4-BE49-F238E27FC236}">
                <a16:creationId xmlns:a16="http://schemas.microsoft.com/office/drawing/2014/main" xmlns="" id="{1C606835-402B-4373-B27B-C770A17E129A}"/>
              </a:ext>
            </a:extLst>
          </p:cNvPr>
          <p:cNvPicPr>
            <a:picLocks noChangeAspect="1"/>
          </p:cNvPicPr>
          <p:nvPr/>
        </p:nvPicPr>
        <p:blipFill>
          <a:blip r:embed="rId2"/>
          <a:stretch>
            <a:fillRect/>
          </a:stretch>
        </p:blipFill>
        <p:spPr>
          <a:xfrm>
            <a:off x="2796407" y="4417023"/>
            <a:ext cx="5444173" cy="675375"/>
          </a:xfrm>
          <a:prstGeom prst="rect">
            <a:avLst/>
          </a:prstGeom>
        </p:spPr>
      </p:pic>
      <p:pic>
        <p:nvPicPr>
          <p:cNvPr id="11" name="Afbeelding 10">
            <a:extLst>
              <a:ext uri="{FF2B5EF4-FFF2-40B4-BE49-F238E27FC236}">
                <a16:creationId xmlns:a16="http://schemas.microsoft.com/office/drawing/2014/main" xmlns="" id="{FF08FD17-2292-4B4F-BF18-A67BF0090DE5}"/>
              </a:ext>
            </a:extLst>
          </p:cNvPr>
          <p:cNvPicPr>
            <a:picLocks noChangeAspect="1"/>
          </p:cNvPicPr>
          <p:nvPr/>
        </p:nvPicPr>
        <p:blipFill>
          <a:blip r:embed="rId3"/>
          <a:stretch>
            <a:fillRect/>
          </a:stretch>
        </p:blipFill>
        <p:spPr>
          <a:xfrm>
            <a:off x="325085" y="4517308"/>
            <a:ext cx="2471322" cy="471991"/>
          </a:xfrm>
          <a:prstGeom prst="rect">
            <a:avLst/>
          </a:prstGeom>
        </p:spPr>
      </p:pic>
      <p:pic>
        <p:nvPicPr>
          <p:cNvPr id="13" name="Afbeelding 12">
            <a:extLst>
              <a:ext uri="{FF2B5EF4-FFF2-40B4-BE49-F238E27FC236}">
                <a16:creationId xmlns:a16="http://schemas.microsoft.com/office/drawing/2014/main" xmlns="" id="{E607F19D-8EC5-405E-93C9-A4D626FDD7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0036" y="5928734"/>
            <a:ext cx="2222963" cy="663739"/>
          </a:xfrm>
          <a:prstGeom prst="rect">
            <a:avLst/>
          </a:prstGeom>
        </p:spPr>
      </p:pic>
      <p:pic>
        <p:nvPicPr>
          <p:cNvPr id="14" name="Afbeelding 13">
            <a:extLst>
              <a:ext uri="{FF2B5EF4-FFF2-40B4-BE49-F238E27FC236}">
                <a16:creationId xmlns:a16="http://schemas.microsoft.com/office/drawing/2014/main" xmlns="" id="{852E7444-6E17-4BF9-9991-FF1AA29F39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875" y="5928734"/>
            <a:ext cx="2373964" cy="715957"/>
          </a:xfrm>
          <a:prstGeom prst="rect">
            <a:avLst/>
          </a:prstGeom>
        </p:spPr>
      </p:pic>
      <p:sp>
        <p:nvSpPr>
          <p:cNvPr id="3" name="Rechthoek 2">
            <a:extLst>
              <a:ext uri="{FF2B5EF4-FFF2-40B4-BE49-F238E27FC236}">
                <a16:creationId xmlns:a16="http://schemas.microsoft.com/office/drawing/2014/main" xmlns="" id="{D88885D6-CC6A-485F-9AFE-8C105545CFB0}"/>
              </a:ext>
            </a:extLst>
          </p:cNvPr>
          <p:cNvSpPr/>
          <p:nvPr/>
        </p:nvSpPr>
        <p:spPr>
          <a:xfrm>
            <a:off x="325085" y="3905215"/>
            <a:ext cx="6555962" cy="461665"/>
          </a:xfrm>
          <a:prstGeom prst="rect">
            <a:avLst/>
          </a:prstGeom>
        </p:spPr>
        <p:txBody>
          <a:bodyPr wrap="none">
            <a:spAutoFit/>
          </a:bodyPr>
          <a:lstStyle/>
          <a:p>
            <a:r>
              <a:rPr lang="nl-NL" sz="2400" b="1" dirty="0">
                <a:solidFill>
                  <a:schemeClr val="bg2"/>
                </a:solidFill>
                <a:latin typeface="Calibri" panose="020F0502020204030204" pitchFamily="34" charset="0"/>
                <a:cs typeface="Calibri" panose="020F0502020204030204" pitchFamily="34" charset="0"/>
              </a:rPr>
              <a:t>Proefschrift Maud Graff (hoogleraar Ergotherapie</a:t>
            </a:r>
            <a:r>
              <a:rPr lang="nl-NL" sz="2000" b="1" dirty="0">
                <a:solidFill>
                  <a:schemeClr val="bg2"/>
                </a:solidFill>
              </a:rPr>
              <a:t>)</a:t>
            </a:r>
          </a:p>
        </p:txBody>
      </p:sp>
      <p:sp>
        <p:nvSpPr>
          <p:cNvPr id="12" name="Tekstvak 11">
            <a:extLst>
              <a:ext uri="{FF2B5EF4-FFF2-40B4-BE49-F238E27FC236}">
                <a16:creationId xmlns:a16="http://schemas.microsoft.com/office/drawing/2014/main" xmlns="" id="{146CB599-316E-4352-9B6D-2C74AB52BA68}"/>
              </a:ext>
            </a:extLst>
          </p:cNvPr>
          <p:cNvSpPr txBox="1"/>
          <p:nvPr/>
        </p:nvSpPr>
        <p:spPr>
          <a:xfrm>
            <a:off x="682894" y="-27698"/>
            <a:ext cx="8120270" cy="11798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Toelichting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TrEat</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3000" dirty="0">
                <a:solidFill>
                  <a:schemeClr val="bg2"/>
                </a:solidFill>
                <a:latin typeface="Calibri" panose="020F0502020204030204" pitchFamily="34" charset="0"/>
                <a:cs typeface="Calibri" panose="020F0502020204030204" pitchFamily="34" charset="0"/>
                <a:sym typeface="Helvetica Light"/>
              </a:rPr>
              <a:t>Aanleiding</a:t>
            </a:r>
            <a:endParaRPr kumimoji="0" lang="nl-NL" sz="30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Tree>
    <p:extLst>
      <p:ext uri="{BB962C8B-B14F-4D97-AF65-F5344CB8AC3E}">
        <p14:creationId xmlns:p14="http://schemas.microsoft.com/office/powerpoint/2010/main" val="136390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xmlns="" id="{31512848-B6B2-4306-AF93-AE5EB6C0BB8D}"/>
              </a:ext>
            </a:extLst>
          </p:cNvPr>
          <p:cNvSpPr txBox="1"/>
          <p:nvPr/>
        </p:nvSpPr>
        <p:spPr>
          <a:xfrm>
            <a:off x="5858576" y="5858979"/>
            <a:ext cx="3993850" cy="953345"/>
          </a:xfrm>
          <a:prstGeom prst="rect">
            <a:avLst/>
          </a:prstGeom>
          <a:solidFill>
            <a:schemeClr val="bg1"/>
          </a:solidFill>
          <a:ln w="12700" cap="flat">
            <a:solidFill>
              <a:schemeClr val="bg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8" name="Tekstvak 7">
            <a:extLst>
              <a:ext uri="{FF2B5EF4-FFF2-40B4-BE49-F238E27FC236}">
                <a16:creationId xmlns:a16="http://schemas.microsoft.com/office/drawing/2014/main" xmlns="" id="{886605D8-67F0-498A-BE3D-D2BA3E405013}"/>
              </a:ext>
            </a:extLst>
          </p:cNvPr>
          <p:cNvSpPr txBox="1"/>
          <p:nvPr/>
        </p:nvSpPr>
        <p:spPr>
          <a:xfrm>
            <a:off x="475423" y="1483947"/>
            <a:ext cx="9377003" cy="4893647"/>
          </a:xfrm>
          <a:prstGeom prst="rect">
            <a:avLst/>
          </a:prstGeom>
          <a:noFill/>
        </p:spPr>
        <p:txBody>
          <a:bodyPr wrap="square" rtlCol="0">
            <a:spAutoFit/>
          </a:bodyPr>
          <a:lstStyle/>
          <a:p>
            <a:r>
              <a:rPr lang="nl-NL" sz="2400" b="1" dirty="0">
                <a:solidFill>
                  <a:schemeClr val="bg2"/>
                </a:solidFill>
                <a:latin typeface="Calibri" panose="020F0502020204030204" pitchFamily="34" charset="0"/>
                <a:cs typeface="Calibri" panose="020F0502020204030204" pitchFamily="34" charset="0"/>
              </a:rPr>
              <a:t>Doel</a:t>
            </a:r>
          </a:p>
          <a:p>
            <a:r>
              <a:rPr lang="nl-NL" sz="2400" dirty="0">
                <a:solidFill>
                  <a:schemeClr val="bg2"/>
                </a:solidFill>
                <a:latin typeface="Calibri" panose="020F0502020204030204" pitchFamily="34" charset="0"/>
                <a:cs typeface="Calibri" panose="020F0502020204030204" pitchFamily="34" charset="0"/>
              </a:rPr>
              <a:t>Ontwikkeling van een multidisciplinaire interventie (</a:t>
            </a:r>
            <a:r>
              <a:rPr lang="nl-NL" sz="2400" dirty="0" err="1">
                <a:solidFill>
                  <a:schemeClr val="bg2"/>
                </a:solidFill>
                <a:latin typeface="Calibri" panose="020F0502020204030204" pitchFamily="34" charset="0"/>
                <a:cs typeface="Calibri" panose="020F0502020204030204" pitchFamily="34" charset="0"/>
              </a:rPr>
              <a:t>zorgpad</a:t>
            </a:r>
            <a:r>
              <a:rPr lang="nl-NL" sz="2400" dirty="0">
                <a:solidFill>
                  <a:schemeClr val="bg2"/>
                </a:solidFill>
                <a:latin typeface="Calibri" panose="020F0502020204030204" pitchFamily="34" charset="0"/>
                <a:cs typeface="Calibri" panose="020F0502020204030204" pitchFamily="34" charset="0"/>
              </a:rPr>
              <a:t>) gericht op voedingsproblemen bij zelfstandig wonende mensen met dementie </a:t>
            </a:r>
          </a:p>
          <a:p>
            <a:r>
              <a:rPr lang="nl-NL" sz="2400" dirty="0">
                <a:solidFill>
                  <a:schemeClr val="bg2"/>
                </a:solidFill>
                <a:latin typeface="Calibri" panose="020F0502020204030204" pitchFamily="34" charset="0"/>
                <a:cs typeface="Calibri" panose="020F0502020204030204" pitchFamily="34" charset="0"/>
              </a:rPr>
              <a:t>(incl. boodschappen en maaltijdbereiding) om een </a:t>
            </a:r>
            <a:r>
              <a:rPr lang="nl-NL" sz="2400" dirty="0">
                <a:solidFill>
                  <a:schemeClr val="bg2"/>
                </a:solidFill>
                <a:latin typeface="Calibri" panose="020F0502020204030204" pitchFamily="34" charset="0"/>
                <a:ea typeface="Calibri" panose="020F0502020204030204" pitchFamily="34" charset="0"/>
                <a:cs typeface="Calibri" panose="020F0502020204030204" pitchFamily="34" charset="0"/>
              </a:rPr>
              <a:t>gezond voedingspatroon te behouden en ondervoeding te voorkomen. </a:t>
            </a:r>
            <a:endParaRPr lang="nl-NL" sz="2400" dirty="0">
              <a:solidFill>
                <a:schemeClr val="bg2"/>
              </a:solidFill>
              <a:latin typeface="Calibri" panose="020F0502020204030204" pitchFamily="34" charset="0"/>
              <a:cs typeface="Calibri" panose="020F0502020204030204" pitchFamily="34" charset="0"/>
            </a:endParaRPr>
          </a:p>
          <a:p>
            <a:endParaRPr lang="nl-NL" sz="2400" dirty="0">
              <a:solidFill>
                <a:schemeClr val="bg2"/>
              </a:solidFill>
              <a:latin typeface="Calibri" panose="020F0502020204030204" pitchFamily="34" charset="0"/>
              <a:cs typeface="Calibri" panose="020F0502020204030204" pitchFamily="34" charset="0"/>
            </a:endParaRPr>
          </a:p>
          <a:p>
            <a:endParaRPr lang="nl-NL" sz="2400" dirty="0">
              <a:solidFill>
                <a:schemeClr val="bg2"/>
              </a:solidFill>
              <a:latin typeface="Calibri" panose="020F0502020204030204" pitchFamily="34" charset="0"/>
              <a:cs typeface="Calibri" panose="020F0502020204030204" pitchFamily="34" charset="0"/>
            </a:endParaRPr>
          </a:p>
          <a:p>
            <a:r>
              <a:rPr lang="nl-NL" sz="2400" b="1" dirty="0">
                <a:solidFill>
                  <a:schemeClr val="bg2"/>
                </a:solidFill>
                <a:latin typeface="Calibri" panose="020F0502020204030204" pitchFamily="34" charset="0"/>
                <a:cs typeface="Calibri" panose="020F0502020204030204" pitchFamily="34" charset="0"/>
              </a:rPr>
              <a:t>Basis van de interventie</a:t>
            </a:r>
          </a:p>
          <a:p>
            <a:r>
              <a:rPr lang="nl-NL" sz="2400" dirty="0">
                <a:solidFill>
                  <a:schemeClr val="tx2"/>
                </a:solidFill>
                <a:latin typeface="Calibri" panose="020F0502020204030204" pitchFamily="34" charset="0"/>
                <a:cs typeface="Calibri" panose="020F0502020204030204" pitchFamily="34" charset="0"/>
              </a:rPr>
              <a:t>Best beschikbare wetenschappelijke en praktijkkennis uit de ergotherapie (EDOMAH), diëtetiek en verpleegkundige zorg. </a:t>
            </a:r>
          </a:p>
          <a:p>
            <a:endParaRPr lang="nl-NL" sz="2400" dirty="0">
              <a:solidFill>
                <a:schemeClr val="tx2"/>
              </a:solidFill>
              <a:latin typeface="Calibri" panose="020F0502020204030204" pitchFamily="34" charset="0"/>
              <a:cs typeface="Calibri" panose="020F0502020204030204" pitchFamily="34" charset="0"/>
            </a:endParaRPr>
          </a:p>
          <a:p>
            <a:endParaRPr lang="nl-NL" sz="2400" dirty="0">
              <a:solidFill>
                <a:schemeClr val="tx2"/>
              </a:solidFill>
              <a:latin typeface="Calibri" panose="020F0502020204030204" pitchFamily="34" charset="0"/>
              <a:cs typeface="Calibri" panose="020F0502020204030204" pitchFamily="34" charset="0"/>
            </a:endParaRPr>
          </a:p>
          <a:p>
            <a:r>
              <a:rPr lang="nl-NL" sz="2400" b="1" dirty="0">
                <a:solidFill>
                  <a:schemeClr val="accent1"/>
                </a:solidFill>
                <a:latin typeface="Calibri" panose="020F0502020204030204" pitchFamily="34" charset="0"/>
                <a:cs typeface="Calibri" panose="020F0502020204030204" pitchFamily="34" charset="0"/>
              </a:rPr>
              <a:t>Looptijd: </a:t>
            </a:r>
            <a:r>
              <a:rPr lang="nl-NL" sz="2400" dirty="0">
                <a:solidFill>
                  <a:schemeClr val="bg2"/>
                </a:solidFill>
                <a:latin typeface="Calibri" panose="020F0502020204030204" pitchFamily="34" charset="0"/>
                <a:cs typeface="Calibri" panose="020F0502020204030204" pitchFamily="34" charset="0"/>
              </a:rPr>
              <a:t>4 jaar (2018 – 2021)</a:t>
            </a:r>
            <a:endParaRPr lang="nl-NL" sz="2400" dirty="0">
              <a:solidFill>
                <a:schemeClr val="tx2"/>
              </a:solidFill>
              <a:latin typeface="Calibri" panose="020F0502020204030204" pitchFamily="34" charset="0"/>
              <a:cs typeface="Calibri" panose="020F0502020204030204" pitchFamily="34" charset="0"/>
            </a:endParaRPr>
          </a:p>
        </p:txBody>
      </p:sp>
      <p:pic>
        <p:nvPicPr>
          <p:cNvPr id="5" name="Picture 2" descr="https://www.zonmw.nl/fileadmin/zonmw/documenten/Corporate/Over_ZonMw/1-1_logo_ZonMw.jpg">
            <a:extLst>
              <a:ext uri="{FF2B5EF4-FFF2-40B4-BE49-F238E27FC236}">
                <a16:creationId xmlns:a16="http://schemas.microsoft.com/office/drawing/2014/main" xmlns="" id="{E15C1601-3A77-4DFE-BEE1-57A95E3AF6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255" y="6284204"/>
            <a:ext cx="1882289" cy="43920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xmlns="" id="{06D6D3A3-0881-43A3-9274-47C3284929EB}"/>
              </a:ext>
            </a:extLst>
          </p:cNvPr>
          <p:cNvSpPr/>
          <p:nvPr/>
        </p:nvSpPr>
        <p:spPr>
          <a:xfrm>
            <a:off x="5912150" y="5905982"/>
            <a:ext cx="3993850" cy="369332"/>
          </a:xfrm>
          <a:prstGeom prst="rect">
            <a:avLst/>
          </a:prstGeom>
        </p:spPr>
        <p:txBody>
          <a:bodyPr wrap="none">
            <a:spAutoFit/>
          </a:bodyPr>
          <a:lstStyle/>
          <a:p>
            <a:r>
              <a:rPr lang="nl-NL" dirty="0">
                <a:solidFill>
                  <a:srgbClr val="000000"/>
                </a:solidFill>
                <a:latin typeface="Merriweather Sans"/>
              </a:rPr>
              <a:t>Dit project wordt mogelijk gemaakt door</a:t>
            </a:r>
            <a:endParaRPr lang="nl-NL" dirty="0"/>
          </a:p>
        </p:txBody>
      </p:sp>
      <p:sp>
        <p:nvSpPr>
          <p:cNvPr id="9" name="Tekstvak 8">
            <a:extLst>
              <a:ext uri="{FF2B5EF4-FFF2-40B4-BE49-F238E27FC236}">
                <a16:creationId xmlns:a16="http://schemas.microsoft.com/office/drawing/2014/main" xmlns="" id="{68270765-C8CB-4325-8B6F-A1AA35E16EF8}"/>
              </a:ext>
            </a:extLst>
          </p:cNvPr>
          <p:cNvSpPr txBox="1"/>
          <p:nvPr/>
        </p:nvSpPr>
        <p:spPr>
          <a:xfrm>
            <a:off x="682894" y="-27698"/>
            <a:ext cx="8120270" cy="11798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Toelichting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TrEat</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3000" dirty="0">
                <a:solidFill>
                  <a:schemeClr val="bg2"/>
                </a:solidFill>
                <a:latin typeface="Calibri" panose="020F0502020204030204" pitchFamily="34" charset="0"/>
                <a:cs typeface="Calibri" panose="020F0502020204030204" pitchFamily="34" charset="0"/>
                <a:sym typeface="Helvetica Light"/>
              </a:rPr>
              <a:t>Aanleiding</a:t>
            </a:r>
            <a:endParaRPr kumimoji="0" lang="nl-NL" sz="30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Tree>
    <p:extLst>
      <p:ext uri="{BB962C8B-B14F-4D97-AF65-F5344CB8AC3E}">
        <p14:creationId xmlns:p14="http://schemas.microsoft.com/office/powerpoint/2010/main" val="41873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xmlns="" id="{7CDA4C56-1617-4AAB-B6D7-06814966C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045" y="1965691"/>
            <a:ext cx="3312368" cy="3923578"/>
          </a:xfrm>
          <a:prstGeom prst="rect">
            <a:avLst/>
          </a:prstGeom>
        </p:spPr>
      </p:pic>
      <p:sp>
        <p:nvSpPr>
          <p:cNvPr id="3" name="Ovaal 2">
            <a:extLst>
              <a:ext uri="{FF2B5EF4-FFF2-40B4-BE49-F238E27FC236}">
                <a16:creationId xmlns:a16="http://schemas.microsoft.com/office/drawing/2014/main" xmlns="" id="{B13E6610-A93A-497C-BEBC-5C5D540A9314}"/>
              </a:ext>
            </a:extLst>
          </p:cNvPr>
          <p:cNvSpPr/>
          <p:nvPr/>
        </p:nvSpPr>
        <p:spPr>
          <a:xfrm>
            <a:off x="8548397" y="4348336"/>
            <a:ext cx="144016" cy="144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xmlns="" id="{736B2E55-0C9E-4588-B253-03E1E0E58CF3}"/>
              </a:ext>
            </a:extLst>
          </p:cNvPr>
          <p:cNvSpPr/>
          <p:nvPr/>
        </p:nvSpPr>
        <p:spPr>
          <a:xfrm>
            <a:off x="8332373" y="3988296"/>
            <a:ext cx="144016" cy="144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xmlns="" id="{DF0140E5-FB88-43E4-B02C-96B5E6B059BB}"/>
              </a:ext>
            </a:extLst>
          </p:cNvPr>
          <p:cNvSpPr txBox="1"/>
          <p:nvPr/>
        </p:nvSpPr>
        <p:spPr>
          <a:xfrm>
            <a:off x="384381" y="1483547"/>
            <a:ext cx="7632848" cy="1569660"/>
          </a:xfrm>
          <a:prstGeom prst="rect">
            <a:avLst/>
          </a:prstGeom>
          <a:noFill/>
        </p:spPr>
        <p:txBody>
          <a:bodyPr wrap="square" rtlCol="0">
            <a:spAutoFit/>
          </a:bodyPr>
          <a:lstStyle/>
          <a:p>
            <a:r>
              <a:rPr lang="nl-NL" sz="2400" b="1" dirty="0">
                <a:solidFill>
                  <a:schemeClr val="accent1"/>
                </a:solidFill>
                <a:latin typeface="Calibri" panose="020F0502020204030204" pitchFamily="34" charset="0"/>
                <a:cs typeface="Calibri" panose="020F0502020204030204" pitchFamily="34" charset="0"/>
              </a:rPr>
              <a:t>Regio Nijmegen</a:t>
            </a:r>
            <a:endParaRPr lang="nl-NL" sz="2400" dirty="0">
              <a:solidFill>
                <a:schemeClr val="accent1"/>
              </a:solidFill>
              <a:latin typeface="Calibri" panose="020F0502020204030204" pitchFamily="34" charset="0"/>
              <a:cs typeface="Calibri" panose="020F0502020204030204" pitchFamily="34" charset="0"/>
            </a:endParaRPr>
          </a:p>
          <a:p>
            <a:pPr marL="342900" indent="-342900">
              <a:buSzPct val="75000"/>
              <a:buFont typeface="Wingdings" panose="05000000000000000000" pitchFamily="2" charset="2"/>
              <a:buChar char="v"/>
            </a:pPr>
            <a:r>
              <a:rPr lang="nl-NL" sz="2400" dirty="0">
                <a:solidFill>
                  <a:schemeClr val="bg2"/>
                </a:solidFill>
                <a:latin typeface="Calibri" panose="020F0502020204030204" pitchFamily="34" charset="0"/>
                <a:cs typeface="Calibri" panose="020F0502020204030204" pitchFamily="34" charset="0"/>
              </a:rPr>
              <a:t>Zorgorganisatie De Waalboog </a:t>
            </a:r>
            <a:r>
              <a:rPr lang="nl-NL" sz="2000" i="1" dirty="0">
                <a:solidFill>
                  <a:schemeClr val="bg2"/>
                </a:solidFill>
                <a:latin typeface="Calibri" panose="020F0502020204030204" pitchFamily="34" charset="0"/>
                <a:cs typeface="Calibri" panose="020F0502020204030204" pitchFamily="34" charset="0"/>
              </a:rPr>
              <a:t>(Greet Bos, diëtist)</a:t>
            </a:r>
          </a:p>
          <a:p>
            <a:pPr marL="342900" indent="-342900">
              <a:buSzPct val="75000"/>
              <a:buFont typeface="Wingdings" panose="05000000000000000000" pitchFamily="2" charset="2"/>
              <a:buChar char="v"/>
            </a:pPr>
            <a:r>
              <a:rPr lang="nl-NL" sz="2400" dirty="0" err="1">
                <a:solidFill>
                  <a:schemeClr val="bg2"/>
                </a:solidFill>
                <a:latin typeface="Calibri" panose="020F0502020204030204" pitchFamily="34" charset="0"/>
                <a:cs typeface="Calibri" panose="020F0502020204030204" pitchFamily="34" charset="0"/>
              </a:rPr>
              <a:t>Radboudumc</a:t>
            </a:r>
            <a:endParaRPr lang="nl-NL" sz="2400" dirty="0">
              <a:solidFill>
                <a:schemeClr val="bg2"/>
              </a:solidFill>
              <a:latin typeface="Calibri" panose="020F0502020204030204" pitchFamily="34" charset="0"/>
              <a:cs typeface="Calibri" panose="020F0502020204030204" pitchFamily="34" charset="0"/>
            </a:endParaRPr>
          </a:p>
          <a:p>
            <a:pPr marL="342900" indent="-342900">
              <a:buSzPct val="75000"/>
              <a:buFont typeface="Wingdings" panose="05000000000000000000" pitchFamily="2" charset="2"/>
              <a:buChar char="v"/>
            </a:pPr>
            <a:r>
              <a:rPr lang="nl-NL" sz="2400" dirty="0">
                <a:solidFill>
                  <a:schemeClr val="bg2"/>
                </a:solidFill>
                <a:latin typeface="Calibri" panose="020F0502020204030204" pitchFamily="34" charset="0"/>
                <a:cs typeface="Calibri" panose="020F0502020204030204" pitchFamily="34" charset="0"/>
              </a:rPr>
              <a:t>TVN Zorgt</a:t>
            </a:r>
          </a:p>
        </p:txBody>
      </p:sp>
      <p:sp>
        <p:nvSpPr>
          <p:cNvPr id="7" name="Ondertitel 2">
            <a:extLst>
              <a:ext uri="{FF2B5EF4-FFF2-40B4-BE49-F238E27FC236}">
                <a16:creationId xmlns:a16="http://schemas.microsoft.com/office/drawing/2014/main" xmlns="" id="{A9654BD9-01F5-4E6C-A9E8-45B5B951A978}"/>
              </a:ext>
            </a:extLst>
          </p:cNvPr>
          <p:cNvSpPr txBox="1">
            <a:spLocks/>
          </p:cNvSpPr>
          <p:nvPr/>
        </p:nvSpPr>
        <p:spPr>
          <a:xfrm>
            <a:off x="384381" y="3232767"/>
            <a:ext cx="8474644" cy="1997155"/>
          </a:xfrm>
          <a:prstGeom prst="rect">
            <a:avLst/>
          </a:prstGeom>
        </p:spPr>
        <p:txBody>
          <a:bodyPr/>
          <a:lstStyle>
            <a:lvl1pPr marL="234384" indent="-234384" algn="l" defTabSz="308047" rtl="0" eaLnBrk="1" fontAlgn="base" hangingPunct="1">
              <a:spcBef>
                <a:spcPts val="2215"/>
              </a:spcBef>
              <a:spcAft>
                <a:spcPct val="0"/>
              </a:spcAft>
              <a:buSzPct val="75000"/>
              <a:buChar char="•"/>
              <a:defRPr sz="1898">
                <a:solidFill>
                  <a:srgbClr val="575756"/>
                </a:solidFill>
                <a:latin typeface="Open Sans"/>
                <a:ea typeface="ＭＳ Ｐゴシック" charset="0"/>
                <a:cs typeface="Open Sans"/>
                <a:sym typeface="Helvetica Light" charset="0"/>
              </a:defRPr>
            </a:lvl1pPr>
            <a:lvl2pPr marL="468768" indent="-234384" algn="l" defTabSz="308047" rtl="0" eaLnBrk="1" fontAlgn="base" hangingPunct="1">
              <a:spcBef>
                <a:spcPts val="2215"/>
              </a:spcBef>
              <a:spcAft>
                <a:spcPct val="0"/>
              </a:spcAft>
              <a:buSzPct val="75000"/>
              <a:buChar char="•"/>
              <a:defRPr sz="1898">
                <a:solidFill>
                  <a:schemeClr val="tx2"/>
                </a:solidFill>
                <a:latin typeface="Open Sans"/>
                <a:ea typeface="+mn-ea"/>
                <a:cs typeface="Open Sans"/>
                <a:sym typeface="Helvetica Light" charset="0"/>
              </a:defRPr>
            </a:lvl2pPr>
            <a:lvl3pPr marL="703152" indent="-234384" algn="l" defTabSz="308047" rtl="0" eaLnBrk="1" fontAlgn="base" hangingPunct="1">
              <a:spcBef>
                <a:spcPts val="2215"/>
              </a:spcBef>
              <a:spcAft>
                <a:spcPct val="0"/>
              </a:spcAft>
              <a:buSzPct val="75000"/>
              <a:buChar char="•"/>
              <a:defRPr sz="1898">
                <a:solidFill>
                  <a:schemeClr val="bg2"/>
                </a:solidFill>
                <a:latin typeface="Open Sans"/>
                <a:ea typeface="+mn-ea"/>
                <a:cs typeface="Open Sans"/>
                <a:sym typeface="Helvetica Light" charset="0"/>
              </a:defRPr>
            </a:lvl3pPr>
            <a:lvl4pPr marL="937536" indent="-234384" algn="l" defTabSz="308047" rtl="0" eaLnBrk="1" fontAlgn="base" hangingPunct="1">
              <a:spcBef>
                <a:spcPts val="2215"/>
              </a:spcBef>
              <a:spcAft>
                <a:spcPct val="0"/>
              </a:spcAft>
              <a:buSzPct val="75000"/>
              <a:buChar char="•"/>
              <a:defRPr sz="1898">
                <a:solidFill>
                  <a:schemeClr val="tx1"/>
                </a:solidFill>
                <a:latin typeface="Open Sans"/>
                <a:ea typeface="+mn-ea"/>
                <a:cs typeface="Open Sans"/>
                <a:sym typeface="Helvetica Light" charset="0"/>
              </a:defRPr>
            </a:lvl4pPr>
            <a:lvl5pPr marL="1171920" indent="-234384" algn="l" defTabSz="308047" rtl="0" eaLnBrk="1" fontAlgn="base" hangingPunct="1">
              <a:spcBef>
                <a:spcPts val="2215"/>
              </a:spcBef>
              <a:spcAft>
                <a:spcPct val="0"/>
              </a:spcAft>
              <a:buSzPct val="75000"/>
              <a:buChar char="•"/>
              <a:defRPr sz="1898">
                <a:solidFill>
                  <a:schemeClr val="tx1"/>
                </a:solidFill>
                <a:latin typeface="Open Sans"/>
                <a:ea typeface="+mn-ea"/>
                <a:cs typeface="Open Sans"/>
                <a:sym typeface="Helvetica Light" charset="0"/>
              </a:defRPr>
            </a:lvl5pPr>
            <a:lvl6pPr marL="1406304" indent="-234384" defTabSz="308047" eaLnBrk="1" hangingPunct="1">
              <a:spcBef>
                <a:spcPts val="2215"/>
              </a:spcBef>
              <a:buSzPct val="75000"/>
              <a:buChar char="•"/>
              <a:defRPr sz="1898">
                <a:latin typeface="+mn-lt"/>
                <a:ea typeface="+mn-ea"/>
                <a:cs typeface="+mn-cs"/>
                <a:sym typeface="Helvetica Light"/>
              </a:defRPr>
            </a:lvl6pPr>
            <a:lvl7pPr marL="1640688" indent="-234384" defTabSz="308047" eaLnBrk="1" hangingPunct="1">
              <a:spcBef>
                <a:spcPts val="2215"/>
              </a:spcBef>
              <a:buSzPct val="75000"/>
              <a:buChar char="•"/>
              <a:defRPr sz="1898">
                <a:latin typeface="+mn-lt"/>
                <a:ea typeface="+mn-ea"/>
                <a:cs typeface="+mn-cs"/>
                <a:sym typeface="Helvetica Light"/>
              </a:defRPr>
            </a:lvl7pPr>
            <a:lvl8pPr marL="1875072" indent="-234384" defTabSz="308047" eaLnBrk="1" hangingPunct="1">
              <a:spcBef>
                <a:spcPts val="2215"/>
              </a:spcBef>
              <a:buSzPct val="75000"/>
              <a:buChar char="•"/>
              <a:defRPr sz="1898">
                <a:latin typeface="+mn-lt"/>
                <a:ea typeface="+mn-ea"/>
                <a:cs typeface="+mn-cs"/>
                <a:sym typeface="Helvetica Light"/>
              </a:defRPr>
            </a:lvl8pPr>
            <a:lvl9pPr marL="2109456" indent="-234384" defTabSz="308047" eaLnBrk="1" hangingPunct="1">
              <a:spcBef>
                <a:spcPts val="2215"/>
              </a:spcBef>
              <a:buSzPct val="75000"/>
              <a:buChar char="•"/>
              <a:defRPr sz="1898">
                <a:latin typeface="+mn-lt"/>
                <a:ea typeface="+mn-ea"/>
                <a:cs typeface="+mn-cs"/>
                <a:sym typeface="Helvetica Light"/>
              </a:defRPr>
            </a:lvl9pPr>
          </a:lstStyle>
          <a:p>
            <a:pPr marL="0" indent="0">
              <a:spcBef>
                <a:spcPts val="0"/>
              </a:spcBef>
              <a:buNone/>
            </a:pPr>
            <a:r>
              <a:rPr lang="nl-NL" sz="2400" b="1" kern="0" dirty="0">
                <a:solidFill>
                  <a:schemeClr val="accent1"/>
                </a:solidFill>
                <a:latin typeface="Calibri" panose="020F0502020204030204" pitchFamily="34" charset="0"/>
                <a:cs typeface="Calibri" panose="020F0502020204030204" pitchFamily="34" charset="0"/>
              </a:rPr>
              <a:t>Regio Ede</a:t>
            </a:r>
          </a:p>
          <a:p>
            <a:pPr marL="342000" indent="-342000">
              <a:spcBef>
                <a:spcPts val="0"/>
              </a:spcBef>
              <a:buFont typeface="Wingdings" panose="05000000000000000000" pitchFamily="2" charset="2"/>
              <a:buChar char="v"/>
            </a:pPr>
            <a:r>
              <a:rPr lang="nl-NL" sz="2400" kern="0" dirty="0">
                <a:solidFill>
                  <a:schemeClr val="bg2"/>
                </a:solidFill>
                <a:latin typeface="Calibri" panose="020F0502020204030204" pitchFamily="34" charset="0"/>
                <a:cs typeface="Calibri" panose="020F0502020204030204" pitchFamily="34" charset="0"/>
              </a:rPr>
              <a:t>Voeding in de Praktijk </a:t>
            </a:r>
            <a:r>
              <a:rPr lang="nl-NL" sz="2000" i="1" kern="0" dirty="0">
                <a:solidFill>
                  <a:schemeClr val="bg2"/>
                </a:solidFill>
                <a:latin typeface="Calibri" panose="020F0502020204030204" pitchFamily="34" charset="0"/>
                <a:cs typeface="Calibri" panose="020F0502020204030204" pitchFamily="34" charset="0"/>
              </a:rPr>
              <a:t>(</a:t>
            </a:r>
            <a:r>
              <a:rPr lang="nl-NL" sz="2000" i="1" kern="0" dirty="0" err="1">
                <a:solidFill>
                  <a:schemeClr val="bg2"/>
                </a:solidFill>
                <a:latin typeface="Calibri" panose="020F0502020204030204" pitchFamily="34" charset="0"/>
                <a:cs typeface="Calibri" panose="020F0502020204030204" pitchFamily="34" charset="0"/>
              </a:rPr>
              <a:t>Shan</a:t>
            </a:r>
            <a:r>
              <a:rPr lang="nl-NL" sz="2000" i="1" kern="0" dirty="0">
                <a:solidFill>
                  <a:schemeClr val="bg2"/>
                </a:solidFill>
                <a:latin typeface="Calibri" panose="020F0502020204030204" pitchFamily="34" charset="0"/>
                <a:cs typeface="Calibri" panose="020F0502020204030204" pitchFamily="34" charset="0"/>
              </a:rPr>
              <a:t> </a:t>
            </a:r>
            <a:r>
              <a:rPr lang="nl-NL" sz="2000" i="1" kern="0" dirty="0" err="1">
                <a:solidFill>
                  <a:schemeClr val="bg2"/>
                </a:solidFill>
                <a:latin typeface="Calibri" panose="020F0502020204030204" pitchFamily="34" charset="0"/>
                <a:cs typeface="Calibri" panose="020F0502020204030204" pitchFamily="34" charset="0"/>
              </a:rPr>
              <a:t>Chu</a:t>
            </a:r>
            <a:r>
              <a:rPr lang="nl-NL" sz="2000" i="1" kern="0" dirty="0">
                <a:solidFill>
                  <a:schemeClr val="bg2"/>
                </a:solidFill>
                <a:latin typeface="Calibri" panose="020F0502020204030204" pitchFamily="34" charset="0"/>
                <a:cs typeface="Calibri" panose="020F0502020204030204" pitchFamily="34" charset="0"/>
              </a:rPr>
              <a:t>, diëtist)</a:t>
            </a:r>
          </a:p>
          <a:p>
            <a:pPr marL="342000" indent="-342000">
              <a:spcBef>
                <a:spcPts val="0"/>
              </a:spcBef>
              <a:buFont typeface="Wingdings" panose="05000000000000000000" pitchFamily="2" charset="2"/>
              <a:buChar char="v"/>
            </a:pPr>
            <a:r>
              <a:rPr lang="nl-NL" sz="2400" kern="0" dirty="0" err="1">
                <a:solidFill>
                  <a:schemeClr val="bg2"/>
                </a:solidFill>
                <a:latin typeface="Calibri" panose="020F0502020204030204" pitchFamily="34" charset="0"/>
                <a:cs typeface="Calibri" panose="020F0502020204030204" pitchFamily="34" charset="0"/>
              </a:rPr>
              <a:t>Ergodus</a:t>
            </a:r>
            <a:r>
              <a:rPr lang="nl-NL" sz="2400" kern="0" dirty="0">
                <a:solidFill>
                  <a:schemeClr val="bg2"/>
                </a:solidFill>
                <a:latin typeface="Calibri" panose="020F0502020204030204" pitchFamily="34" charset="0"/>
                <a:cs typeface="Calibri" panose="020F0502020204030204" pitchFamily="34" charset="0"/>
              </a:rPr>
              <a:t> </a:t>
            </a:r>
          </a:p>
          <a:p>
            <a:pPr marL="342000" indent="-342000">
              <a:spcBef>
                <a:spcPts val="0"/>
              </a:spcBef>
              <a:buFont typeface="Wingdings" panose="05000000000000000000" pitchFamily="2" charset="2"/>
              <a:buChar char="v"/>
            </a:pPr>
            <a:r>
              <a:rPr lang="nl-NL" sz="2400" kern="0" dirty="0">
                <a:solidFill>
                  <a:schemeClr val="bg2"/>
                </a:solidFill>
                <a:latin typeface="Calibri" panose="020F0502020204030204" pitchFamily="34" charset="0"/>
                <a:cs typeface="Calibri" panose="020F0502020204030204" pitchFamily="34" charset="0"/>
              </a:rPr>
              <a:t>Ziekenhuis Gelderse Vallei</a:t>
            </a:r>
          </a:p>
          <a:p>
            <a:pPr marL="342000" indent="-342000">
              <a:spcBef>
                <a:spcPts val="0"/>
              </a:spcBef>
              <a:buFont typeface="Wingdings" panose="05000000000000000000" pitchFamily="2" charset="2"/>
              <a:buChar char="v"/>
            </a:pPr>
            <a:r>
              <a:rPr lang="nl-NL" sz="2400" kern="0" dirty="0">
                <a:solidFill>
                  <a:schemeClr val="bg2"/>
                </a:solidFill>
                <a:latin typeface="Calibri" panose="020F0502020204030204" pitchFamily="34" charset="0"/>
                <a:cs typeface="Calibri" panose="020F0502020204030204" pitchFamily="34" charset="0"/>
              </a:rPr>
              <a:t>Zorgorganisatie Opella 	</a:t>
            </a:r>
            <a:r>
              <a:rPr lang="nl-NL" sz="2400" kern="0" dirty="0">
                <a:solidFill>
                  <a:schemeClr val="tx2">
                    <a:lumMod val="75000"/>
                  </a:schemeClr>
                </a:solidFill>
                <a:latin typeface="Calibri" panose="020F0502020204030204" pitchFamily="34" charset="0"/>
                <a:cs typeface="Calibri" panose="020F0502020204030204" pitchFamily="34" charset="0"/>
              </a:rPr>
              <a:t>	</a:t>
            </a:r>
          </a:p>
          <a:p>
            <a:pPr marL="0" indent="0">
              <a:spcBef>
                <a:spcPts val="0"/>
              </a:spcBef>
              <a:buNone/>
            </a:pPr>
            <a:endParaRPr lang="nl-NL" sz="2000" kern="0" dirty="0">
              <a:solidFill>
                <a:schemeClr val="tx2">
                  <a:lumMod val="75000"/>
                </a:schemeClr>
              </a:solidFill>
            </a:endParaRPr>
          </a:p>
          <a:p>
            <a:pPr marL="0" indent="0">
              <a:spcBef>
                <a:spcPts val="0"/>
              </a:spcBef>
              <a:buNone/>
            </a:pPr>
            <a:r>
              <a:rPr lang="nl-NL" sz="2400" kern="0" dirty="0">
                <a:solidFill>
                  <a:srgbClr val="0066FF"/>
                </a:solidFill>
                <a:latin typeface="Calibri" panose="020F0502020204030204" pitchFamily="34" charset="0"/>
                <a:cs typeface="Calibri" panose="020F0502020204030204" pitchFamily="34" charset="0"/>
              </a:rPr>
              <a:t>Mensen met dementie en mantelzorgers  </a:t>
            </a:r>
          </a:p>
        </p:txBody>
      </p:sp>
      <p:pic>
        <p:nvPicPr>
          <p:cNvPr id="8" name="Afbeelding 7">
            <a:extLst>
              <a:ext uri="{FF2B5EF4-FFF2-40B4-BE49-F238E27FC236}">
                <a16:creationId xmlns:a16="http://schemas.microsoft.com/office/drawing/2014/main" xmlns="" id="{271B2819-8C91-43BF-B749-993FD39C3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3029" y="6068829"/>
            <a:ext cx="2222963" cy="663739"/>
          </a:xfrm>
          <a:prstGeom prst="rect">
            <a:avLst/>
          </a:prstGeom>
        </p:spPr>
      </p:pic>
      <p:pic>
        <p:nvPicPr>
          <p:cNvPr id="9" name="Afbeelding 8">
            <a:extLst>
              <a:ext uri="{FF2B5EF4-FFF2-40B4-BE49-F238E27FC236}">
                <a16:creationId xmlns:a16="http://schemas.microsoft.com/office/drawing/2014/main" xmlns="" id="{856B0B4E-2F3D-4A9B-81F0-EB8A71DF9C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739" y="6142043"/>
            <a:ext cx="2373964" cy="715957"/>
          </a:xfrm>
          <a:prstGeom prst="rect">
            <a:avLst/>
          </a:prstGeom>
        </p:spPr>
      </p:pic>
      <p:sp>
        <p:nvSpPr>
          <p:cNvPr id="10" name="Tekstvak 9">
            <a:extLst>
              <a:ext uri="{FF2B5EF4-FFF2-40B4-BE49-F238E27FC236}">
                <a16:creationId xmlns:a16="http://schemas.microsoft.com/office/drawing/2014/main" xmlns="" id="{FE7E65E0-04AD-42AF-8049-154D7F5A630D}"/>
              </a:ext>
            </a:extLst>
          </p:cNvPr>
          <p:cNvSpPr txBox="1"/>
          <p:nvPr/>
        </p:nvSpPr>
        <p:spPr>
          <a:xfrm>
            <a:off x="682894" y="-27698"/>
            <a:ext cx="8120270" cy="11798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rPr>
              <a:t>Toelichting </a:t>
            </a:r>
            <a:r>
              <a:rPr kumimoji="0" lang="nl-NL" sz="4000" b="0" i="0" u="none" strike="noStrike" cap="none" spc="0" normalizeH="0" baseline="0" dirty="0" err="1">
                <a:ln>
                  <a:noFill/>
                </a:ln>
                <a:solidFill>
                  <a:schemeClr val="tx2"/>
                </a:solidFill>
                <a:effectLst/>
                <a:uFillTx/>
                <a:latin typeface="Calibri" panose="020F0502020204030204" pitchFamily="34" charset="0"/>
                <a:cs typeface="Calibri" panose="020F0502020204030204" pitchFamily="34" charset="0"/>
                <a:sym typeface="Helvetica Light"/>
              </a:rPr>
              <a:t>TrEat</a:t>
            </a:r>
            <a:endParaRPr kumimoji="0" lang="nl-NL" sz="4000" b="0" i="0" u="none" strike="noStrike" cap="none" spc="0" normalizeH="0" baseline="0" dirty="0">
              <a:ln>
                <a:noFill/>
              </a:ln>
              <a:solidFill>
                <a:schemeClr val="tx2"/>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3000" dirty="0">
                <a:solidFill>
                  <a:schemeClr val="bg2"/>
                </a:solidFill>
                <a:latin typeface="Calibri" panose="020F0502020204030204" pitchFamily="34" charset="0"/>
                <a:cs typeface="Calibri" panose="020F0502020204030204" pitchFamily="34" charset="0"/>
                <a:sym typeface="Helvetica Light"/>
              </a:rPr>
              <a:t>Aanleiding</a:t>
            </a:r>
            <a:endParaRPr kumimoji="0" lang="nl-NL" sz="30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Tree>
    <p:extLst>
      <p:ext uri="{BB962C8B-B14F-4D97-AF65-F5344CB8AC3E}">
        <p14:creationId xmlns:p14="http://schemas.microsoft.com/office/powerpoint/2010/main" val="159098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xmlns="" id="{7C75B0FB-86AD-45A1-912D-86A6914448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9421" y="5696152"/>
            <a:ext cx="1161848" cy="1161848"/>
          </a:xfrm>
          <a:prstGeom prst="rect">
            <a:avLst/>
          </a:prstGeom>
        </p:spPr>
      </p:pic>
      <p:sp>
        <p:nvSpPr>
          <p:cNvPr id="2" name="Tekstvak 1">
            <a:extLst>
              <a:ext uri="{FF2B5EF4-FFF2-40B4-BE49-F238E27FC236}">
                <a16:creationId xmlns:a16="http://schemas.microsoft.com/office/drawing/2014/main" xmlns="" id="{BE9BD89A-00B5-4A17-BD2F-CB73A546E8C4}"/>
              </a:ext>
            </a:extLst>
          </p:cNvPr>
          <p:cNvSpPr txBox="1"/>
          <p:nvPr/>
        </p:nvSpPr>
        <p:spPr>
          <a:xfrm>
            <a:off x="682894" y="-12309"/>
            <a:ext cx="8120270"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nl-NL" sz="4000" dirty="0">
                <a:solidFill>
                  <a:schemeClr val="tx2"/>
                </a:solidFill>
                <a:latin typeface="Calibri" panose="020F0502020204030204" pitchFamily="34" charset="0"/>
                <a:cs typeface="Calibri" panose="020F0502020204030204" pitchFamily="34" charset="0"/>
                <a:sym typeface="Helvetica Light"/>
              </a:rPr>
              <a:t>Voedingsproblemen bij dementie</a:t>
            </a:r>
            <a:endParaRPr lang="nl-NL" sz="3600" dirty="0">
              <a:solidFill>
                <a:schemeClr val="tx2"/>
              </a:solidFill>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Interviews mantelzorgers/mensen met dementie</a:t>
            </a:r>
            <a:endParaRPr kumimoji="0" lang="nl-NL" sz="36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3" name="Rechthoek 2">
            <a:extLst>
              <a:ext uri="{FF2B5EF4-FFF2-40B4-BE49-F238E27FC236}">
                <a16:creationId xmlns:a16="http://schemas.microsoft.com/office/drawing/2014/main" xmlns="" id="{46C37849-5AAD-4758-BA0B-A42330F6C092}"/>
              </a:ext>
            </a:extLst>
          </p:cNvPr>
          <p:cNvSpPr/>
          <p:nvPr/>
        </p:nvSpPr>
        <p:spPr>
          <a:xfrm>
            <a:off x="391649" y="1318535"/>
            <a:ext cx="9341362" cy="3677930"/>
          </a:xfrm>
          <a:prstGeom prst="rect">
            <a:avLst/>
          </a:prstGeom>
        </p:spPr>
        <p:txBody>
          <a:bodyPr wrap="square">
            <a:spAutoFit/>
          </a:bodyPr>
          <a:lstStyle/>
          <a:p>
            <a:pPr lvl="0">
              <a:spcBef>
                <a:spcPts val="600"/>
              </a:spcBef>
            </a:pPr>
            <a:r>
              <a:rPr lang="nl-NL" sz="2200" b="1" dirty="0">
                <a:solidFill>
                  <a:schemeClr val="bg2"/>
                </a:solidFill>
                <a:latin typeface="Calibri" panose="020F0502020204030204" pitchFamily="34" charset="0"/>
                <a:ea typeface="Times New Roman" panose="02020603050405020304" pitchFamily="18" charset="0"/>
                <a:cs typeface="Calibri" panose="020F0502020204030204" pitchFamily="34" charset="0"/>
              </a:rPr>
              <a:t>Boodschappen</a:t>
            </a:r>
          </a:p>
          <a:p>
            <a:pPr marL="285750" indent="-285750">
              <a:spcBef>
                <a:spcPts val="600"/>
              </a:spcBef>
              <a:buSzPct val="75000"/>
              <a:buFont typeface="Wingdings" panose="05000000000000000000" pitchFamily="2" charset="2"/>
              <a:buChar char="v"/>
            </a:pPr>
            <a:r>
              <a:rPr lang="nl-NL" sz="2200" dirty="0">
                <a:solidFill>
                  <a:schemeClr val="bg2"/>
                </a:solidFill>
                <a:latin typeface="Calibri" panose="020F0502020204030204" pitchFamily="34" charset="0"/>
                <a:cs typeface="Calibri" panose="020F0502020204030204" pitchFamily="34" charset="0"/>
              </a:rPr>
              <a:t>Alleen de gebruikelijke dingen in het gebruikelijke gangpad kunnen vinden</a:t>
            </a:r>
          </a:p>
          <a:p>
            <a:pPr marL="285750" indent="-285750">
              <a:spcBef>
                <a:spcPts val="600"/>
              </a:spcBef>
              <a:buSzPct val="75000"/>
              <a:buFont typeface="Wingdings" panose="05000000000000000000" pitchFamily="2" charset="2"/>
              <a:buChar char="v"/>
            </a:pPr>
            <a:r>
              <a:rPr lang="nl-NL" sz="2200" dirty="0">
                <a:solidFill>
                  <a:schemeClr val="bg2"/>
                </a:solidFill>
                <a:latin typeface="Calibri" panose="020F0502020204030204" pitchFamily="34" charset="0"/>
                <a:cs typeface="Calibri" panose="020F0502020204030204" pitchFamily="34" charset="0"/>
              </a:rPr>
              <a:t>Geen boodschappen meer doen omdat de winkel te druk is, teveel prikkels, teveel keuze ook. </a:t>
            </a:r>
          </a:p>
          <a:p>
            <a:pPr lvl="0">
              <a:spcBef>
                <a:spcPts val="600"/>
              </a:spcBef>
            </a:pPr>
            <a:endParaRPr lang="nl-NL" sz="2200" b="1" dirty="0">
              <a:solidFill>
                <a:schemeClr val="bg2"/>
              </a:solidFill>
              <a:latin typeface="Calibri" panose="020F0502020204030204" pitchFamily="34" charset="0"/>
              <a:ea typeface="Times New Roman" panose="02020603050405020304" pitchFamily="18" charset="0"/>
              <a:cs typeface="Calibri" panose="020F0502020204030204" pitchFamily="34" charset="0"/>
            </a:endParaRPr>
          </a:p>
          <a:p>
            <a:pPr lvl="0">
              <a:spcBef>
                <a:spcPts val="600"/>
              </a:spcBef>
            </a:pPr>
            <a:r>
              <a:rPr lang="nl-NL" sz="2200" b="1" dirty="0">
                <a:solidFill>
                  <a:schemeClr val="tx2"/>
                </a:solidFill>
                <a:latin typeface="Calibri" panose="020F0502020204030204" pitchFamily="34" charset="0"/>
                <a:ea typeface="Times New Roman" panose="02020603050405020304" pitchFamily="18" charset="0"/>
                <a:cs typeface="Calibri" panose="020F0502020204030204" pitchFamily="34" charset="0"/>
              </a:rPr>
              <a:t>Maaltijdbereiding</a:t>
            </a:r>
          </a:p>
          <a:p>
            <a:pPr marL="285750" indent="-285750">
              <a:spcBef>
                <a:spcPts val="600"/>
              </a:spcBef>
              <a:buSzPct val="75000"/>
              <a:buFont typeface="Wingdings" panose="05000000000000000000" pitchFamily="2" charset="2"/>
              <a:buChar char="v"/>
            </a:pPr>
            <a:r>
              <a:rPr lang="nl-NL" sz="2200" dirty="0">
                <a:solidFill>
                  <a:schemeClr val="tx2"/>
                </a:solidFill>
                <a:latin typeface="Calibri" panose="020F0502020204030204" pitchFamily="34" charset="0"/>
                <a:cs typeface="Calibri" panose="020F0502020204030204" pitchFamily="34" charset="0"/>
              </a:rPr>
              <a:t>Koken wordt gevaarlijk met gas, kost teveel tijd, niet leuk meer om te doen</a:t>
            </a:r>
          </a:p>
          <a:p>
            <a:pPr marL="285750" indent="-285750">
              <a:spcBef>
                <a:spcPts val="600"/>
              </a:spcBef>
              <a:buSzPct val="75000"/>
              <a:buFont typeface="Wingdings" panose="05000000000000000000" pitchFamily="2" charset="2"/>
              <a:buChar char="v"/>
            </a:pPr>
            <a:r>
              <a:rPr lang="nl-NL" sz="2200" dirty="0">
                <a:solidFill>
                  <a:schemeClr val="tx2"/>
                </a:solidFill>
                <a:latin typeface="Calibri" panose="020F0502020204030204" pitchFamily="34" charset="0"/>
                <a:cs typeface="Calibri" panose="020F0502020204030204" pitchFamily="34" charset="0"/>
              </a:rPr>
              <a:t>Waterkoker op het vuur gezet om koffie te zetten</a:t>
            </a:r>
          </a:p>
          <a:p>
            <a:pPr marL="285750" indent="-285750">
              <a:spcBef>
                <a:spcPts val="600"/>
              </a:spcBef>
              <a:buSzPct val="75000"/>
              <a:buFont typeface="Wingdings" panose="05000000000000000000" pitchFamily="2" charset="2"/>
              <a:buChar char="v"/>
            </a:pPr>
            <a:r>
              <a:rPr lang="nl-NL" sz="2200" dirty="0">
                <a:solidFill>
                  <a:schemeClr val="tx2"/>
                </a:solidFill>
                <a:latin typeface="Calibri" panose="020F0502020204030204" pitchFamily="34" charset="0"/>
                <a:cs typeface="Calibri" panose="020F0502020204030204" pitchFamily="34" charset="0"/>
              </a:rPr>
              <a:t>In de keuken niet meer weten wat te doen, niet weten hoe apparaten werken. </a:t>
            </a:r>
            <a:endParaRPr lang="nl-NL" sz="1400" dirty="0">
              <a:solidFill>
                <a:schemeClr val="bg2"/>
              </a:solidFill>
              <a:ea typeface="Times New Roman" panose="02020603050405020304" pitchFamily="18" charset="0"/>
              <a:cs typeface="Times New Roman" panose="02020603050405020304" pitchFamily="18" charset="0"/>
            </a:endParaRPr>
          </a:p>
        </p:txBody>
      </p:sp>
      <p:pic>
        <p:nvPicPr>
          <p:cNvPr id="5" name="Afbeelding 4">
            <a:extLst>
              <a:ext uri="{FF2B5EF4-FFF2-40B4-BE49-F238E27FC236}">
                <a16:creationId xmlns:a16="http://schemas.microsoft.com/office/drawing/2014/main" xmlns="" id="{D8122C40-7421-4262-831F-A15EA5204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429" y="5899526"/>
            <a:ext cx="681565" cy="867444"/>
          </a:xfrm>
          <a:prstGeom prst="rect">
            <a:avLst/>
          </a:prstGeom>
        </p:spPr>
      </p:pic>
      <p:pic>
        <p:nvPicPr>
          <p:cNvPr id="7" name="Afbeelding 6">
            <a:extLst>
              <a:ext uri="{FF2B5EF4-FFF2-40B4-BE49-F238E27FC236}">
                <a16:creationId xmlns:a16="http://schemas.microsoft.com/office/drawing/2014/main" xmlns="" id="{F52E267D-3CD9-4D4E-A9BC-AC35FE664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6384" y="5899526"/>
            <a:ext cx="918534" cy="1083400"/>
          </a:xfrm>
          <a:prstGeom prst="rect">
            <a:avLst/>
          </a:prstGeom>
        </p:spPr>
      </p:pic>
      <p:sp>
        <p:nvSpPr>
          <p:cNvPr id="8" name="Tekstballon: rechthoek met afgeronde hoeken 7">
            <a:extLst>
              <a:ext uri="{FF2B5EF4-FFF2-40B4-BE49-F238E27FC236}">
                <a16:creationId xmlns:a16="http://schemas.microsoft.com/office/drawing/2014/main" xmlns="" id="{1A944B1C-044F-4AC3-8915-772494D8FA71}"/>
              </a:ext>
            </a:extLst>
          </p:cNvPr>
          <p:cNvSpPr/>
          <p:nvPr/>
        </p:nvSpPr>
        <p:spPr>
          <a:xfrm flipH="1">
            <a:off x="199533" y="5412320"/>
            <a:ext cx="3666196" cy="1151416"/>
          </a:xfrm>
          <a:prstGeom prst="wedgeRoundRectCallout">
            <a:avLst>
              <a:gd name="adj1" fmla="val 40932"/>
              <a:gd name="adj2" fmla="val 659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latin typeface="Arial" panose="020B0604020202020204" pitchFamily="34" charset="0"/>
                <a:cs typeface="Arial" panose="020B0604020202020204" pitchFamily="34" charset="0"/>
              </a:rPr>
              <a:t>“Ze vertrouwt zichzelf niet, weet niet of ze het goed heeft gedaan. Ze is bang dat er iets gebeurt, daar kan ze soms nog wel boos om worden.”</a:t>
            </a:r>
          </a:p>
        </p:txBody>
      </p:sp>
    </p:spTree>
    <p:extLst>
      <p:ext uri="{BB962C8B-B14F-4D97-AF65-F5344CB8AC3E}">
        <p14:creationId xmlns:p14="http://schemas.microsoft.com/office/powerpoint/2010/main" val="25515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BE9BD89A-00B5-4A17-BD2F-CB73A546E8C4}"/>
              </a:ext>
            </a:extLst>
          </p:cNvPr>
          <p:cNvSpPr txBox="1"/>
          <p:nvPr/>
        </p:nvSpPr>
        <p:spPr>
          <a:xfrm>
            <a:off x="682894" y="-12309"/>
            <a:ext cx="8120270" cy="11490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nl-NL" sz="4000" dirty="0">
                <a:solidFill>
                  <a:schemeClr val="tx2"/>
                </a:solidFill>
                <a:latin typeface="Calibri" panose="020F0502020204030204" pitchFamily="34" charset="0"/>
                <a:cs typeface="Calibri" panose="020F0502020204030204" pitchFamily="34" charset="0"/>
                <a:sym typeface="Helvetica Light"/>
              </a:rPr>
              <a:t>Voedingsproblemen bij dementie</a:t>
            </a:r>
            <a:endParaRPr lang="nl-NL" sz="3600" dirty="0">
              <a:solidFill>
                <a:schemeClr val="tx2"/>
              </a:solidFill>
              <a:latin typeface="Calibri" panose="020F0502020204030204" pitchFamily="34" charset="0"/>
              <a:cs typeface="Calibri" panose="020F050202020403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nl-NL" sz="2800" dirty="0">
                <a:solidFill>
                  <a:schemeClr val="bg2"/>
                </a:solidFill>
                <a:latin typeface="Calibri" panose="020F0502020204030204" pitchFamily="34" charset="0"/>
                <a:cs typeface="Calibri" panose="020F0502020204030204" pitchFamily="34" charset="0"/>
                <a:sym typeface="Helvetica Light"/>
              </a:rPr>
              <a:t>Interviews mantelzorgers/mensen met dementie</a:t>
            </a:r>
            <a:endParaRPr kumimoji="0" lang="nl-NL" sz="3600" b="0" i="0" u="none" strike="noStrike" cap="none" spc="0" normalizeH="0" baseline="0" dirty="0">
              <a:ln>
                <a:noFill/>
              </a:ln>
              <a:solidFill>
                <a:schemeClr val="bg2"/>
              </a:solidFill>
              <a:effectLst/>
              <a:uFillTx/>
              <a:latin typeface="Calibri" panose="020F0502020204030204" pitchFamily="34" charset="0"/>
              <a:cs typeface="Calibri" panose="020F0502020204030204" pitchFamily="34" charset="0"/>
              <a:sym typeface="Helvetica Light"/>
            </a:endParaRPr>
          </a:p>
        </p:txBody>
      </p:sp>
      <p:sp>
        <p:nvSpPr>
          <p:cNvPr id="3" name="Rechthoek 2">
            <a:extLst>
              <a:ext uri="{FF2B5EF4-FFF2-40B4-BE49-F238E27FC236}">
                <a16:creationId xmlns:a16="http://schemas.microsoft.com/office/drawing/2014/main" xmlns="" id="{46C37849-5AAD-4758-BA0B-A42330F6C092}"/>
              </a:ext>
            </a:extLst>
          </p:cNvPr>
          <p:cNvSpPr/>
          <p:nvPr/>
        </p:nvSpPr>
        <p:spPr>
          <a:xfrm>
            <a:off x="335968" y="1717539"/>
            <a:ext cx="9262276" cy="3608680"/>
          </a:xfrm>
          <a:prstGeom prst="rect">
            <a:avLst/>
          </a:prstGeom>
        </p:spPr>
        <p:txBody>
          <a:bodyPr wrap="square">
            <a:spAutoFit/>
          </a:bodyPr>
          <a:lstStyle/>
          <a:p>
            <a:pPr lvl="0"/>
            <a:r>
              <a:rPr lang="nl-NL" sz="2200" b="1" dirty="0">
                <a:solidFill>
                  <a:schemeClr val="bg2"/>
                </a:solidFill>
                <a:latin typeface="Calibri" panose="020F0502020204030204" pitchFamily="34" charset="0"/>
                <a:ea typeface="Times New Roman" panose="02020603050405020304" pitchFamily="18" charset="0"/>
                <a:cs typeface="Calibri" panose="020F0502020204030204" pitchFamily="34" charset="0"/>
              </a:rPr>
              <a:t>Eten/drinken</a:t>
            </a:r>
            <a:r>
              <a:rPr lang="nl-NL" sz="2200" b="1" dirty="0">
                <a:solidFill>
                  <a:schemeClr val="bg2"/>
                </a:solidFill>
                <a:latin typeface="Calibri" panose="020F0502020204030204" pitchFamily="34" charset="0"/>
                <a:cs typeface="Calibri" panose="020F0502020204030204" pitchFamily="34" charset="0"/>
              </a:rPr>
              <a:t> </a:t>
            </a:r>
          </a:p>
          <a:p>
            <a:pPr marL="342900" lvl="0" indent="-342900">
              <a:spcBef>
                <a:spcPts val="900"/>
              </a:spcBef>
              <a:buSzPct val="75000"/>
              <a:buFont typeface="Wingdings" panose="05000000000000000000" pitchFamily="2" charset="2"/>
              <a:buChar char="v"/>
            </a:pPr>
            <a:r>
              <a:rPr lang="nl-NL" sz="2200" dirty="0">
                <a:solidFill>
                  <a:schemeClr val="bg2"/>
                </a:solidFill>
                <a:latin typeface="Calibri" panose="020F0502020204030204" pitchFamily="34" charset="0"/>
                <a:cs typeface="Calibri" panose="020F0502020204030204" pitchFamily="34" charset="0"/>
              </a:rPr>
              <a:t>Geen hongergevoel meer, minder eetlust (smaak wel in orde) </a:t>
            </a:r>
          </a:p>
          <a:p>
            <a:pPr marL="342900" lvl="0" indent="-342900">
              <a:spcBef>
                <a:spcPts val="900"/>
              </a:spcBef>
              <a:buSzPct val="75000"/>
              <a:buFont typeface="Wingdings" panose="05000000000000000000" pitchFamily="2" charset="2"/>
              <a:buChar char="v"/>
            </a:pPr>
            <a:r>
              <a:rPr lang="nl-NL" sz="2200" dirty="0">
                <a:solidFill>
                  <a:schemeClr val="bg2"/>
                </a:solidFill>
                <a:latin typeface="Calibri" panose="020F0502020204030204" pitchFamily="34" charset="0"/>
                <a:cs typeface="Calibri" panose="020F0502020204030204" pitchFamily="34" charset="0"/>
              </a:rPr>
              <a:t>Eten en drinken dat klaarstaat niet opeten en drinken. </a:t>
            </a:r>
          </a:p>
          <a:p>
            <a:pPr marL="342900" lvl="0" indent="-342900">
              <a:spcBef>
                <a:spcPts val="900"/>
              </a:spcBef>
              <a:buSzPct val="75000"/>
              <a:buFont typeface="Wingdings" panose="05000000000000000000" pitchFamily="2" charset="2"/>
              <a:buChar char="v"/>
            </a:pPr>
            <a:r>
              <a:rPr lang="nl-NL" sz="2200" dirty="0">
                <a:solidFill>
                  <a:schemeClr val="bg2"/>
                </a:solidFill>
                <a:latin typeface="Calibri" panose="020F0502020204030204" pitchFamily="34" charset="0"/>
                <a:cs typeface="Calibri" panose="020F0502020204030204" pitchFamily="34" charset="0"/>
              </a:rPr>
              <a:t>Minder interesse, weerstand tegen eten; niet meer genieten; het moet. </a:t>
            </a:r>
          </a:p>
          <a:p>
            <a:pPr marL="342900" lvl="0" indent="-342900">
              <a:spcBef>
                <a:spcPts val="900"/>
              </a:spcBef>
              <a:buSzPct val="75000"/>
              <a:buFont typeface="Wingdings" panose="05000000000000000000" pitchFamily="2" charset="2"/>
              <a:buChar char="v"/>
            </a:pPr>
            <a:r>
              <a:rPr lang="nl-NL" sz="2200" dirty="0">
                <a:solidFill>
                  <a:schemeClr val="tx2"/>
                </a:solidFill>
                <a:latin typeface="Calibri" panose="020F0502020204030204" pitchFamily="34" charset="0"/>
                <a:cs typeface="Calibri" panose="020F0502020204030204" pitchFamily="34" charset="0"/>
              </a:rPr>
              <a:t>Veel kleinere porties, eten niet meer op kunnen, bord leeg eten kost moeite.</a:t>
            </a:r>
          </a:p>
          <a:p>
            <a:pPr marL="342900" lvl="0" indent="-342900">
              <a:spcBef>
                <a:spcPts val="900"/>
              </a:spcBef>
              <a:buSzPct val="75000"/>
              <a:buFont typeface="Wingdings" panose="05000000000000000000" pitchFamily="2" charset="2"/>
              <a:buChar char="v"/>
            </a:pPr>
            <a:r>
              <a:rPr lang="nl-NL" sz="2200" dirty="0">
                <a:solidFill>
                  <a:schemeClr val="tx2"/>
                </a:solidFill>
                <a:latin typeface="Calibri" panose="020F0502020204030204" pitchFamily="34" charset="0"/>
                <a:cs typeface="Calibri" panose="020F0502020204030204" pitchFamily="34" charset="0"/>
              </a:rPr>
              <a:t>Geen rem meer hebben; blijven opscheppen, de hele dag door koffie zetten.</a:t>
            </a:r>
          </a:p>
          <a:p>
            <a:pPr marL="342900" lvl="0" indent="-342900">
              <a:spcBef>
                <a:spcPts val="900"/>
              </a:spcBef>
              <a:buSzPct val="75000"/>
              <a:buFont typeface="Wingdings" panose="05000000000000000000" pitchFamily="2" charset="2"/>
              <a:buChar char="v"/>
            </a:pPr>
            <a:r>
              <a:rPr lang="nl-NL" sz="2200" dirty="0">
                <a:solidFill>
                  <a:schemeClr val="tx2"/>
                </a:solidFill>
                <a:latin typeface="Calibri" panose="020F0502020204030204" pitchFamily="34" charset="0"/>
                <a:cs typeface="Calibri" panose="020F0502020204030204" pitchFamily="34" charset="0"/>
              </a:rPr>
              <a:t>Niet weten wat je met een kopje koffie moet doen, koffie wordt koud.</a:t>
            </a:r>
          </a:p>
          <a:p>
            <a:pPr marL="342900" lvl="0" indent="-342900">
              <a:spcBef>
                <a:spcPts val="900"/>
              </a:spcBef>
              <a:buSzPct val="75000"/>
              <a:buFont typeface="Wingdings" panose="05000000000000000000" pitchFamily="2" charset="2"/>
              <a:buChar char="v"/>
            </a:pPr>
            <a:r>
              <a:rPr lang="nl-NL" sz="2200" dirty="0">
                <a:solidFill>
                  <a:schemeClr val="tx2"/>
                </a:solidFill>
                <a:latin typeface="Calibri" panose="020F0502020204030204" pitchFamily="34" charset="0"/>
                <a:cs typeface="Calibri" panose="020F0502020204030204" pitchFamily="34" charset="0"/>
              </a:rPr>
              <a:t>Niet weten wat je met een bord eten moet doen; gewoon laten staan.</a:t>
            </a:r>
          </a:p>
        </p:txBody>
      </p:sp>
      <p:pic>
        <p:nvPicPr>
          <p:cNvPr id="13" name="Afbeelding 12">
            <a:extLst>
              <a:ext uri="{FF2B5EF4-FFF2-40B4-BE49-F238E27FC236}">
                <a16:creationId xmlns:a16="http://schemas.microsoft.com/office/drawing/2014/main" xmlns="" id="{1B01E336-2656-4D87-9697-89FF855290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6699" y="5696152"/>
            <a:ext cx="1161848" cy="1161848"/>
          </a:xfrm>
          <a:prstGeom prst="rect">
            <a:avLst/>
          </a:prstGeom>
        </p:spPr>
      </p:pic>
      <p:pic>
        <p:nvPicPr>
          <p:cNvPr id="14" name="Afbeelding 13">
            <a:extLst>
              <a:ext uri="{FF2B5EF4-FFF2-40B4-BE49-F238E27FC236}">
                <a16:creationId xmlns:a16="http://schemas.microsoft.com/office/drawing/2014/main" xmlns="" id="{A60369A8-F854-4820-8288-9C96C0451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324" y="5907035"/>
            <a:ext cx="681565" cy="867444"/>
          </a:xfrm>
          <a:prstGeom prst="rect">
            <a:avLst/>
          </a:prstGeom>
        </p:spPr>
      </p:pic>
      <p:pic>
        <p:nvPicPr>
          <p:cNvPr id="15" name="Afbeelding 14">
            <a:extLst>
              <a:ext uri="{FF2B5EF4-FFF2-40B4-BE49-F238E27FC236}">
                <a16:creationId xmlns:a16="http://schemas.microsoft.com/office/drawing/2014/main" xmlns="" id="{3C027579-1B78-4276-BEC9-E28BFAEE0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228" y="5838281"/>
            <a:ext cx="918534" cy="1083400"/>
          </a:xfrm>
          <a:prstGeom prst="rect">
            <a:avLst/>
          </a:prstGeom>
        </p:spPr>
      </p:pic>
    </p:spTree>
    <p:extLst>
      <p:ext uri="{BB962C8B-B14F-4D97-AF65-F5344CB8AC3E}">
        <p14:creationId xmlns:p14="http://schemas.microsoft.com/office/powerpoint/2010/main" val="327063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jdelijke aanduiding voor dianummer 3">
            <a:extLst>
              <a:ext uri="{FF2B5EF4-FFF2-40B4-BE49-F238E27FC236}">
                <a16:creationId xmlns:a16="http://schemas.microsoft.com/office/drawing/2014/main" xmlns="" id="{881B0F39-0929-4601-826D-496CFC5ED233}"/>
              </a:ext>
            </a:extLst>
          </p:cNvPr>
          <p:cNvSpPr>
            <a:spLocks noGrp="1"/>
          </p:cNvSpPr>
          <p:nvPr>
            <p:ph type="sldNum" sz="quarter" idx="12"/>
          </p:nvPr>
        </p:nvSpPr>
        <p:spPr>
          <a:xfrm>
            <a:off x="6732270" y="6355080"/>
            <a:ext cx="2213610" cy="320676"/>
          </a:xfrm>
        </p:spPr>
        <p:txBody>
          <a:bodyPr/>
          <a:lstStyle/>
          <a:p>
            <a:pPr>
              <a:defRPr/>
            </a:pPr>
            <a:fld id="{C2811364-0268-4DE7-AACE-8A81B813C9F9}" type="slidenum">
              <a:rPr lang="nl-NL">
                <a:solidFill>
                  <a:prstClr val="black">
                    <a:tint val="75000"/>
                  </a:prstClr>
                </a:solidFill>
                <a:latin typeface="Calibri" panose="020F0502020204030204"/>
              </a:rPr>
              <a:pPr>
                <a:defRPr/>
              </a:pPr>
              <a:t>9</a:t>
            </a:fld>
            <a:endParaRPr lang="nl-NL" dirty="0">
              <a:solidFill>
                <a:prstClr val="black">
                  <a:tint val="75000"/>
                </a:prstClr>
              </a:solidFill>
              <a:latin typeface="Calibri" panose="020F0502020204030204"/>
            </a:endParaRPr>
          </a:p>
        </p:txBody>
      </p:sp>
      <p:sp>
        <p:nvSpPr>
          <p:cNvPr id="6" name="Dreieck 5">
            <a:extLst>
              <a:ext uri="{FF2B5EF4-FFF2-40B4-BE49-F238E27FC236}">
                <a16:creationId xmlns:a16="http://schemas.microsoft.com/office/drawing/2014/main" xmlns="" id="{D9B7E31C-C581-3048-813A-16B42A209ABF}"/>
              </a:ext>
            </a:extLst>
          </p:cNvPr>
          <p:cNvSpPr/>
          <p:nvPr/>
        </p:nvSpPr>
        <p:spPr>
          <a:xfrm>
            <a:off x="479400" y="71699"/>
            <a:ext cx="8901112" cy="6629400"/>
          </a:xfrm>
          <a:prstGeom prst="triangle">
            <a:avLst>
              <a:gd name="adj" fmla="val 4996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de-DE">
              <a:solidFill>
                <a:prstClr val="white"/>
              </a:solidFill>
              <a:latin typeface="Calibri" panose="020F0502020204030204"/>
            </a:endParaRPr>
          </a:p>
        </p:txBody>
      </p:sp>
      <p:cxnSp>
        <p:nvCxnSpPr>
          <p:cNvPr id="8" name="Gerade Verbindung 7">
            <a:extLst>
              <a:ext uri="{FF2B5EF4-FFF2-40B4-BE49-F238E27FC236}">
                <a16:creationId xmlns:a16="http://schemas.microsoft.com/office/drawing/2014/main" xmlns="" id="{55283635-3C2B-4748-92BE-70729ADF9442}"/>
              </a:ext>
            </a:extLst>
          </p:cNvPr>
          <p:cNvCxnSpPr>
            <a:cxnSpLocks/>
          </p:cNvCxnSpPr>
          <p:nvPr/>
        </p:nvCxnSpPr>
        <p:spPr>
          <a:xfrm flipV="1">
            <a:off x="5381331" y="3273465"/>
            <a:ext cx="402725" cy="225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reieck 8">
            <a:extLst>
              <a:ext uri="{FF2B5EF4-FFF2-40B4-BE49-F238E27FC236}">
                <a16:creationId xmlns:a16="http://schemas.microsoft.com/office/drawing/2014/main" xmlns="" id="{A832B1FA-D008-8E47-A563-1AFE5343DD7A}"/>
              </a:ext>
            </a:extLst>
          </p:cNvPr>
          <p:cNvSpPr/>
          <p:nvPr/>
        </p:nvSpPr>
        <p:spPr>
          <a:xfrm>
            <a:off x="2260525" y="1830014"/>
            <a:ext cx="5500573" cy="4598894"/>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de-DE">
              <a:solidFill>
                <a:prstClr val="white"/>
              </a:solidFill>
              <a:latin typeface="Calibri" panose="020F0502020204030204"/>
            </a:endParaRPr>
          </a:p>
        </p:txBody>
      </p:sp>
      <p:sp>
        <p:nvSpPr>
          <p:cNvPr id="7" name="Textfeld 6">
            <a:extLst>
              <a:ext uri="{FF2B5EF4-FFF2-40B4-BE49-F238E27FC236}">
                <a16:creationId xmlns:a16="http://schemas.microsoft.com/office/drawing/2014/main" xmlns="" id="{9EB99737-4C19-F84A-A6CA-913A3A299589}"/>
              </a:ext>
            </a:extLst>
          </p:cNvPr>
          <p:cNvSpPr txBox="1"/>
          <p:nvPr/>
        </p:nvSpPr>
        <p:spPr>
          <a:xfrm>
            <a:off x="2781334" y="5762566"/>
            <a:ext cx="826085" cy="276999"/>
          </a:xfrm>
          <a:prstGeom prst="rect">
            <a:avLst/>
          </a:prstGeom>
          <a:noFill/>
        </p:spPr>
        <p:txBody>
          <a:bodyPr wrap="square" rtlCol="0">
            <a:spAutoFit/>
          </a:bodyPr>
          <a:lstStyle/>
          <a:p>
            <a:pPr algn="ctr" defTabSz="914400">
              <a:defRPr/>
            </a:pPr>
            <a:r>
              <a:rPr lang="nl-NL" sz="1200" b="1" dirty="0">
                <a:solidFill>
                  <a:srgbClr val="002060"/>
                </a:solidFill>
                <a:latin typeface="Calibri" panose="020F0502020204030204"/>
              </a:rPr>
              <a:t>Diarree</a:t>
            </a:r>
            <a:endParaRPr lang="de-DE" sz="1200" dirty="0">
              <a:solidFill>
                <a:prstClr val="black"/>
              </a:solidFill>
              <a:latin typeface="Calibri" panose="020F0502020204030204"/>
            </a:endParaRPr>
          </a:p>
        </p:txBody>
      </p:sp>
      <p:sp>
        <p:nvSpPr>
          <p:cNvPr id="10" name="Textfeld 9">
            <a:extLst>
              <a:ext uri="{FF2B5EF4-FFF2-40B4-BE49-F238E27FC236}">
                <a16:creationId xmlns:a16="http://schemas.microsoft.com/office/drawing/2014/main" xmlns="" id="{C022E14A-DCE0-6248-AE5A-6E5EE931ECB0}"/>
              </a:ext>
            </a:extLst>
          </p:cNvPr>
          <p:cNvSpPr txBox="1"/>
          <p:nvPr/>
        </p:nvSpPr>
        <p:spPr>
          <a:xfrm>
            <a:off x="2474950" y="6069321"/>
            <a:ext cx="1296547" cy="276999"/>
          </a:xfrm>
          <a:prstGeom prst="rect">
            <a:avLst/>
          </a:prstGeom>
          <a:noFill/>
        </p:spPr>
        <p:txBody>
          <a:bodyPr wrap="square" rtlCol="0">
            <a:spAutoFit/>
          </a:bodyPr>
          <a:lstStyle/>
          <a:p>
            <a:pPr algn="ctr" defTabSz="914400">
              <a:defRPr/>
            </a:pPr>
            <a:r>
              <a:rPr lang="en-US" sz="1200" b="1" dirty="0" err="1">
                <a:solidFill>
                  <a:srgbClr val="002060"/>
                </a:solidFill>
                <a:latin typeface="Calibri" panose="020F0502020204030204"/>
              </a:rPr>
              <a:t>Malabsorptie</a:t>
            </a:r>
            <a:endParaRPr lang="en-US" sz="1200" b="1" dirty="0">
              <a:solidFill>
                <a:srgbClr val="002060"/>
              </a:solidFill>
              <a:latin typeface="Calibri" panose="020F0502020204030204"/>
            </a:endParaRPr>
          </a:p>
        </p:txBody>
      </p:sp>
      <p:sp>
        <p:nvSpPr>
          <p:cNvPr id="12" name="Textfeld 11">
            <a:extLst>
              <a:ext uri="{FF2B5EF4-FFF2-40B4-BE49-F238E27FC236}">
                <a16:creationId xmlns:a16="http://schemas.microsoft.com/office/drawing/2014/main" xmlns="" id="{C9FA20D8-FBE9-EA4F-B8EB-16316FAEA1A7}"/>
              </a:ext>
            </a:extLst>
          </p:cNvPr>
          <p:cNvSpPr txBox="1"/>
          <p:nvPr/>
        </p:nvSpPr>
        <p:spPr>
          <a:xfrm>
            <a:off x="764020" y="6198076"/>
            <a:ext cx="1383764" cy="461665"/>
          </a:xfrm>
          <a:prstGeom prst="rect">
            <a:avLst/>
          </a:prstGeom>
          <a:noFill/>
        </p:spPr>
        <p:txBody>
          <a:bodyPr wrap="square" rtlCol="0">
            <a:spAutoFit/>
          </a:bodyPr>
          <a:lstStyle/>
          <a:p>
            <a:pPr algn="ctr" defTabSz="914400">
              <a:defRPr/>
            </a:pPr>
            <a:r>
              <a:rPr lang="en-US" sz="1200" b="1" dirty="0" err="1">
                <a:solidFill>
                  <a:prstClr val="black"/>
                </a:solidFill>
                <a:latin typeface="Calibri" panose="020F0502020204030204"/>
              </a:rPr>
              <a:t>Maag-darm</a:t>
            </a:r>
            <a:r>
              <a:rPr lang="en-US" sz="1200" b="1" dirty="0">
                <a:solidFill>
                  <a:prstClr val="black"/>
                </a:solidFill>
                <a:latin typeface="Calibri" panose="020F0502020204030204"/>
              </a:rPr>
              <a:t> </a:t>
            </a:r>
            <a:r>
              <a:rPr lang="en-US" sz="1200" b="1" dirty="0" err="1">
                <a:solidFill>
                  <a:prstClr val="black"/>
                </a:solidFill>
                <a:latin typeface="Calibri" panose="020F0502020204030204"/>
              </a:rPr>
              <a:t>ziekten</a:t>
            </a:r>
            <a:endParaRPr lang="de-DE" sz="1200" dirty="0">
              <a:solidFill>
                <a:prstClr val="black"/>
              </a:solidFill>
              <a:latin typeface="Calibri" panose="020F0502020204030204"/>
            </a:endParaRPr>
          </a:p>
        </p:txBody>
      </p:sp>
      <p:sp>
        <p:nvSpPr>
          <p:cNvPr id="13" name="Textfeld 12">
            <a:extLst>
              <a:ext uri="{FF2B5EF4-FFF2-40B4-BE49-F238E27FC236}">
                <a16:creationId xmlns:a16="http://schemas.microsoft.com/office/drawing/2014/main" xmlns="" id="{C4001275-825E-B041-A38C-AB8E47235F45}"/>
              </a:ext>
            </a:extLst>
          </p:cNvPr>
          <p:cNvSpPr txBox="1"/>
          <p:nvPr/>
        </p:nvSpPr>
        <p:spPr>
          <a:xfrm>
            <a:off x="5613507" y="5147573"/>
            <a:ext cx="1385374" cy="276999"/>
          </a:xfrm>
          <a:prstGeom prst="rect">
            <a:avLst/>
          </a:prstGeom>
          <a:noFill/>
        </p:spPr>
        <p:txBody>
          <a:bodyPr wrap="square" rtlCol="0">
            <a:spAutoFit/>
          </a:bodyPr>
          <a:lstStyle/>
          <a:p>
            <a:pPr algn="ctr" defTabSz="914400">
              <a:defRPr/>
            </a:pPr>
            <a:r>
              <a:rPr lang="en-US" sz="1200" b="1" dirty="0" err="1">
                <a:solidFill>
                  <a:srgbClr val="002060"/>
                </a:solidFill>
                <a:latin typeface="Calibri" panose="020F0502020204030204"/>
              </a:rPr>
              <a:t>Hyperactief</a:t>
            </a:r>
            <a:endParaRPr lang="de-DE" sz="1200" dirty="0">
              <a:solidFill>
                <a:srgbClr val="002060"/>
              </a:solidFill>
              <a:latin typeface="Calibri" panose="020F0502020204030204"/>
            </a:endParaRPr>
          </a:p>
        </p:txBody>
      </p:sp>
      <p:sp>
        <p:nvSpPr>
          <p:cNvPr id="14" name="Textfeld 13">
            <a:extLst>
              <a:ext uri="{FF2B5EF4-FFF2-40B4-BE49-F238E27FC236}">
                <a16:creationId xmlns:a16="http://schemas.microsoft.com/office/drawing/2014/main" xmlns="" id="{1DF2FD69-E856-2E44-A7EC-C95433603D9B}"/>
              </a:ext>
            </a:extLst>
          </p:cNvPr>
          <p:cNvSpPr txBox="1"/>
          <p:nvPr/>
        </p:nvSpPr>
        <p:spPr>
          <a:xfrm>
            <a:off x="6037233" y="5787556"/>
            <a:ext cx="1190605" cy="276999"/>
          </a:xfrm>
          <a:prstGeom prst="rect">
            <a:avLst/>
          </a:prstGeom>
          <a:noFill/>
        </p:spPr>
        <p:txBody>
          <a:bodyPr wrap="square" rtlCol="0">
            <a:spAutoFit/>
          </a:bodyPr>
          <a:lstStyle/>
          <a:p>
            <a:pPr algn="ctr" defTabSz="914400">
              <a:defRPr/>
            </a:pPr>
            <a:r>
              <a:rPr lang="en-US" sz="1200" b="1" dirty="0" err="1">
                <a:solidFill>
                  <a:srgbClr val="002060"/>
                </a:solidFill>
                <a:latin typeface="Calibri" panose="020F0502020204030204"/>
              </a:rPr>
              <a:t>Inflammatie</a:t>
            </a:r>
            <a:r>
              <a:rPr lang="de-DE" sz="1200" dirty="0">
                <a:solidFill>
                  <a:prstClr val="black"/>
                </a:solidFill>
                <a:latin typeface="Calibri" panose="020F0502020204030204"/>
              </a:rPr>
              <a:t> </a:t>
            </a:r>
          </a:p>
        </p:txBody>
      </p:sp>
      <p:sp>
        <p:nvSpPr>
          <p:cNvPr id="15" name="Textfeld 14">
            <a:extLst>
              <a:ext uri="{FF2B5EF4-FFF2-40B4-BE49-F238E27FC236}">
                <a16:creationId xmlns:a16="http://schemas.microsoft.com/office/drawing/2014/main" xmlns="" id="{E8AC5E29-DA7C-B548-9C66-BD49F5D686F4}"/>
              </a:ext>
            </a:extLst>
          </p:cNvPr>
          <p:cNvSpPr txBox="1"/>
          <p:nvPr/>
        </p:nvSpPr>
        <p:spPr>
          <a:xfrm>
            <a:off x="6219175" y="6111054"/>
            <a:ext cx="1331404" cy="276999"/>
          </a:xfrm>
          <a:prstGeom prst="rect">
            <a:avLst/>
          </a:prstGeom>
          <a:noFill/>
        </p:spPr>
        <p:txBody>
          <a:bodyPr wrap="square" rtlCol="0">
            <a:spAutoFit/>
          </a:bodyPr>
          <a:lstStyle/>
          <a:p>
            <a:pPr algn="ctr" defTabSz="914400">
              <a:defRPr/>
            </a:pPr>
            <a:r>
              <a:rPr lang="en-US" sz="1200" b="1" dirty="0" err="1">
                <a:solidFill>
                  <a:srgbClr val="002060"/>
                </a:solidFill>
                <a:latin typeface="Calibri" panose="020F0502020204030204"/>
              </a:rPr>
              <a:t>Metabolisme</a:t>
            </a:r>
            <a:r>
              <a:rPr lang="en-US" sz="1200" b="1" dirty="0">
                <a:latin typeface="Calibri" panose="020F0502020204030204"/>
              </a:rPr>
              <a:t>↑</a:t>
            </a:r>
            <a:r>
              <a:rPr lang="de-DE" sz="1200" dirty="0">
                <a:latin typeface="Calibri" panose="020F0502020204030204"/>
              </a:rPr>
              <a:t> </a:t>
            </a:r>
          </a:p>
        </p:txBody>
      </p:sp>
      <p:sp>
        <p:nvSpPr>
          <p:cNvPr id="16" name="Textfeld 15">
            <a:extLst>
              <a:ext uri="{FF2B5EF4-FFF2-40B4-BE49-F238E27FC236}">
                <a16:creationId xmlns:a16="http://schemas.microsoft.com/office/drawing/2014/main" xmlns="" id="{67C78DAE-32B8-D94E-8A11-3D9A77F16A41}"/>
              </a:ext>
            </a:extLst>
          </p:cNvPr>
          <p:cNvSpPr txBox="1"/>
          <p:nvPr/>
        </p:nvSpPr>
        <p:spPr>
          <a:xfrm>
            <a:off x="4329504" y="3603607"/>
            <a:ext cx="1361177" cy="307777"/>
          </a:xfrm>
          <a:prstGeom prst="rect">
            <a:avLst/>
          </a:prstGeom>
          <a:noFill/>
        </p:spPr>
        <p:txBody>
          <a:bodyPr wrap="square" rtlCol="0">
            <a:spAutoFit/>
          </a:bodyPr>
          <a:lstStyle/>
          <a:p>
            <a:pPr algn="ctr" defTabSz="914400">
              <a:defRPr/>
            </a:pPr>
            <a:r>
              <a:rPr lang="nl-NL" sz="1400" b="1" dirty="0">
                <a:solidFill>
                  <a:srgbClr val="002060"/>
                </a:solidFill>
                <a:latin typeface="Calibri" panose="020F0502020204030204"/>
              </a:rPr>
              <a:t>Minder</a:t>
            </a:r>
            <a:r>
              <a:rPr lang="nl-NL" sz="1400" b="1" dirty="0">
                <a:solidFill>
                  <a:schemeClr val="tx2"/>
                </a:solidFill>
                <a:latin typeface="Calibri" panose="020F0502020204030204"/>
              </a:rPr>
              <a:t> </a:t>
            </a:r>
            <a:r>
              <a:rPr lang="nl-NL" sz="1400" b="1" dirty="0">
                <a:solidFill>
                  <a:srgbClr val="002060"/>
                </a:solidFill>
                <a:latin typeface="Calibri" panose="020F0502020204030204"/>
              </a:rPr>
              <a:t>eetlust</a:t>
            </a:r>
            <a:endParaRPr lang="de-DE" sz="1400" dirty="0">
              <a:solidFill>
                <a:srgbClr val="002060"/>
              </a:solidFill>
              <a:latin typeface="Calibri" panose="020F0502020204030204"/>
            </a:endParaRPr>
          </a:p>
        </p:txBody>
      </p:sp>
      <p:sp>
        <p:nvSpPr>
          <p:cNvPr id="17" name="Textfeld 16">
            <a:extLst>
              <a:ext uri="{FF2B5EF4-FFF2-40B4-BE49-F238E27FC236}">
                <a16:creationId xmlns:a16="http://schemas.microsoft.com/office/drawing/2014/main" xmlns="" id="{54CB7BAE-2DD3-6045-AB2F-E7EF74F398CA}"/>
              </a:ext>
            </a:extLst>
          </p:cNvPr>
          <p:cNvSpPr txBox="1"/>
          <p:nvPr/>
        </p:nvSpPr>
        <p:spPr>
          <a:xfrm>
            <a:off x="5698116" y="2743809"/>
            <a:ext cx="1190605" cy="461665"/>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Verminderd</a:t>
            </a:r>
            <a:r>
              <a:rPr lang="de-DE" sz="1200" b="1" dirty="0">
                <a:solidFill>
                  <a:prstClr val="black"/>
                </a:solidFill>
                <a:latin typeface="Calibri" panose="020F0502020204030204"/>
              </a:rPr>
              <a:t> </a:t>
            </a:r>
            <a:r>
              <a:rPr lang="de-DE" sz="1200" b="1" dirty="0" err="1">
                <a:solidFill>
                  <a:prstClr val="black"/>
                </a:solidFill>
                <a:latin typeface="Calibri" panose="020F0502020204030204"/>
              </a:rPr>
              <a:t>mobiel</a:t>
            </a:r>
            <a:endParaRPr lang="de-DE" sz="1200" dirty="0">
              <a:solidFill>
                <a:prstClr val="black"/>
              </a:solidFill>
              <a:latin typeface="Calibri" panose="020F0502020204030204"/>
            </a:endParaRPr>
          </a:p>
        </p:txBody>
      </p:sp>
      <p:sp>
        <p:nvSpPr>
          <p:cNvPr id="18" name="Textfeld 17">
            <a:extLst>
              <a:ext uri="{FF2B5EF4-FFF2-40B4-BE49-F238E27FC236}">
                <a16:creationId xmlns:a16="http://schemas.microsoft.com/office/drawing/2014/main" xmlns="" id="{BDE12A70-D266-0749-943A-609730CF734C}"/>
              </a:ext>
            </a:extLst>
          </p:cNvPr>
          <p:cNvSpPr txBox="1"/>
          <p:nvPr/>
        </p:nvSpPr>
        <p:spPr>
          <a:xfrm>
            <a:off x="5051246" y="4428617"/>
            <a:ext cx="1697487" cy="276999"/>
          </a:xfrm>
          <a:prstGeom prst="rect">
            <a:avLst/>
          </a:prstGeom>
          <a:noFill/>
        </p:spPr>
        <p:txBody>
          <a:bodyPr wrap="square" rtlCol="0">
            <a:spAutoFit/>
          </a:bodyPr>
          <a:lstStyle/>
          <a:p>
            <a:pPr algn="ctr" defTabSz="914400">
              <a:defRPr/>
            </a:pPr>
            <a:r>
              <a:rPr lang="de-DE" sz="1200" b="1" dirty="0" err="1">
                <a:solidFill>
                  <a:srgbClr val="002060"/>
                </a:solidFill>
                <a:latin typeface="Calibri" panose="020F0502020204030204"/>
              </a:rPr>
              <a:t>Vergeten</a:t>
            </a:r>
            <a:r>
              <a:rPr lang="de-DE" sz="1200" b="1" dirty="0">
                <a:solidFill>
                  <a:srgbClr val="002060"/>
                </a:solidFill>
                <a:latin typeface="Calibri" panose="020F0502020204030204"/>
              </a:rPr>
              <a:t> </a:t>
            </a:r>
            <a:r>
              <a:rPr lang="de-DE" sz="1200" b="1" dirty="0" err="1">
                <a:solidFill>
                  <a:srgbClr val="002060"/>
                </a:solidFill>
                <a:latin typeface="Calibri" panose="020F0502020204030204"/>
              </a:rPr>
              <a:t>te</a:t>
            </a:r>
            <a:r>
              <a:rPr lang="de-DE" sz="1200" b="1" dirty="0">
                <a:solidFill>
                  <a:srgbClr val="002060"/>
                </a:solidFill>
                <a:latin typeface="Calibri" panose="020F0502020204030204"/>
              </a:rPr>
              <a:t> </a:t>
            </a:r>
            <a:r>
              <a:rPr lang="de-DE" sz="1200" b="1" dirty="0" err="1">
                <a:solidFill>
                  <a:srgbClr val="002060"/>
                </a:solidFill>
                <a:latin typeface="Calibri" panose="020F0502020204030204"/>
              </a:rPr>
              <a:t>eten</a:t>
            </a:r>
            <a:endParaRPr lang="de-DE" sz="1200" dirty="0">
              <a:solidFill>
                <a:srgbClr val="002060"/>
              </a:solidFill>
              <a:latin typeface="Calibri" panose="020F0502020204030204"/>
            </a:endParaRPr>
          </a:p>
        </p:txBody>
      </p:sp>
      <p:sp>
        <p:nvSpPr>
          <p:cNvPr id="19" name="Textfeld 18">
            <a:extLst>
              <a:ext uri="{FF2B5EF4-FFF2-40B4-BE49-F238E27FC236}">
                <a16:creationId xmlns:a16="http://schemas.microsoft.com/office/drawing/2014/main" xmlns="" id="{2137FF9F-C685-1E46-9580-2BBFD65A2C8A}"/>
              </a:ext>
            </a:extLst>
          </p:cNvPr>
          <p:cNvSpPr txBox="1"/>
          <p:nvPr/>
        </p:nvSpPr>
        <p:spPr>
          <a:xfrm>
            <a:off x="3783208" y="1773082"/>
            <a:ext cx="1190605" cy="276999"/>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Armoede</a:t>
            </a:r>
            <a:endParaRPr lang="de-DE" sz="1200" dirty="0">
              <a:solidFill>
                <a:prstClr val="black"/>
              </a:solidFill>
              <a:latin typeface="Calibri" panose="020F0502020204030204"/>
            </a:endParaRPr>
          </a:p>
        </p:txBody>
      </p:sp>
      <p:sp>
        <p:nvSpPr>
          <p:cNvPr id="20" name="Textfeld 19">
            <a:extLst>
              <a:ext uri="{FF2B5EF4-FFF2-40B4-BE49-F238E27FC236}">
                <a16:creationId xmlns:a16="http://schemas.microsoft.com/office/drawing/2014/main" xmlns="" id="{58593D8B-50B0-0741-BE4C-8D5418D16EF8}"/>
              </a:ext>
            </a:extLst>
          </p:cNvPr>
          <p:cNvSpPr txBox="1"/>
          <p:nvPr/>
        </p:nvSpPr>
        <p:spPr>
          <a:xfrm>
            <a:off x="7129360" y="5107289"/>
            <a:ext cx="781290" cy="276999"/>
          </a:xfrm>
          <a:prstGeom prst="rect">
            <a:avLst/>
          </a:prstGeom>
          <a:noFill/>
        </p:spPr>
        <p:txBody>
          <a:bodyPr wrap="square" rtlCol="0">
            <a:spAutoFit/>
          </a:bodyPr>
          <a:lstStyle/>
          <a:p>
            <a:pPr algn="ctr" defTabSz="914400">
              <a:defRPr/>
            </a:pPr>
            <a:r>
              <a:rPr lang="de-DE" sz="1200" b="1" dirty="0">
                <a:solidFill>
                  <a:prstClr val="black"/>
                </a:solidFill>
                <a:latin typeface="Calibri" panose="020F0502020204030204"/>
              </a:rPr>
              <a:t>COPD</a:t>
            </a:r>
            <a:endParaRPr lang="de-DE" sz="1200" dirty="0">
              <a:solidFill>
                <a:prstClr val="black"/>
              </a:solidFill>
              <a:latin typeface="Calibri" panose="020F0502020204030204"/>
            </a:endParaRPr>
          </a:p>
        </p:txBody>
      </p:sp>
      <p:sp>
        <p:nvSpPr>
          <p:cNvPr id="21" name="Textfeld 20">
            <a:extLst>
              <a:ext uri="{FF2B5EF4-FFF2-40B4-BE49-F238E27FC236}">
                <a16:creationId xmlns:a16="http://schemas.microsoft.com/office/drawing/2014/main" xmlns="" id="{A0EA53CD-602A-424C-A06D-69FE94C949A4}"/>
              </a:ext>
            </a:extLst>
          </p:cNvPr>
          <p:cNvSpPr txBox="1"/>
          <p:nvPr/>
        </p:nvSpPr>
        <p:spPr>
          <a:xfrm>
            <a:off x="6012103" y="5446467"/>
            <a:ext cx="1295825" cy="276999"/>
          </a:xfrm>
          <a:prstGeom prst="rect">
            <a:avLst/>
          </a:prstGeom>
          <a:noFill/>
        </p:spPr>
        <p:txBody>
          <a:bodyPr wrap="square" rtlCol="0">
            <a:spAutoFit/>
          </a:bodyPr>
          <a:lstStyle/>
          <a:p>
            <a:pPr algn="ctr" defTabSz="914400">
              <a:defRPr/>
            </a:pPr>
            <a:r>
              <a:rPr lang="en-US" sz="1200" b="1" dirty="0" err="1">
                <a:solidFill>
                  <a:srgbClr val="002060"/>
                </a:solidFill>
                <a:latin typeface="Calibri" panose="020F0502020204030204"/>
              </a:rPr>
              <a:t>Ademhaling</a:t>
            </a:r>
            <a:r>
              <a:rPr lang="en-US" sz="1200" b="1" dirty="0">
                <a:solidFill>
                  <a:srgbClr val="002060"/>
                </a:solidFill>
                <a:latin typeface="Calibri" panose="020F0502020204030204"/>
              </a:rPr>
              <a:t> ↑</a:t>
            </a:r>
            <a:r>
              <a:rPr lang="de-DE" sz="1200" dirty="0">
                <a:solidFill>
                  <a:prstClr val="black"/>
                </a:solidFill>
                <a:latin typeface="Calibri" panose="020F0502020204030204"/>
              </a:rPr>
              <a:t> </a:t>
            </a:r>
          </a:p>
        </p:txBody>
      </p:sp>
      <p:sp>
        <p:nvSpPr>
          <p:cNvPr id="22" name="Textfeld 21">
            <a:extLst>
              <a:ext uri="{FF2B5EF4-FFF2-40B4-BE49-F238E27FC236}">
                <a16:creationId xmlns:a16="http://schemas.microsoft.com/office/drawing/2014/main" xmlns="" id="{D272C768-44BF-7F46-A79A-783BCBE63D61}"/>
              </a:ext>
            </a:extLst>
          </p:cNvPr>
          <p:cNvSpPr txBox="1"/>
          <p:nvPr/>
        </p:nvSpPr>
        <p:spPr>
          <a:xfrm>
            <a:off x="3421539" y="4694223"/>
            <a:ext cx="900953" cy="276999"/>
          </a:xfrm>
          <a:prstGeom prst="rect">
            <a:avLst/>
          </a:prstGeom>
          <a:noFill/>
        </p:spPr>
        <p:txBody>
          <a:bodyPr wrap="square" rtlCol="0">
            <a:spAutoFit/>
          </a:bodyPr>
          <a:lstStyle/>
          <a:p>
            <a:pPr algn="ctr" defTabSz="914400">
              <a:defRPr/>
            </a:pPr>
            <a:r>
              <a:rPr lang="de-DE" sz="1200" b="1" dirty="0" err="1">
                <a:solidFill>
                  <a:srgbClr val="002060"/>
                </a:solidFill>
                <a:latin typeface="Calibri" panose="020F0502020204030204"/>
              </a:rPr>
              <a:t>Dysfagie</a:t>
            </a:r>
            <a:endParaRPr lang="de-DE" sz="1200" dirty="0">
              <a:solidFill>
                <a:srgbClr val="002060"/>
              </a:solidFill>
              <a:latin typeface="Calibri" panose="020F0502020204030204"/>
            </a:endParaRPr>
          </a:p>
        </p:txBody>
      </p:sp>
      <p:sp>
        <p:nvSpPr>
          <p:cNvPr id="23" name="Textfeld 22">
            <a:extLst>
              <a:ext uri="{FF2B5EF4-FFF2-40B4-BE49-F238E27FC236}">
                <a16:creationId xmlns:a16="http://schemas.microsoft.com/office/drawing/2014/main" xmlns="" id="{C7AD2E27-A74A-F94E-ABB2-249EFB88836A}"/>
              </a:ext>
            </a:extLst>
          </p:cNvPr>
          <p:cNvSpPr txBox="1"/>
          <p:nvPr/>
        </p:nvSpPr>
        <p:spPr>
          <a:xfrm>
            <a:off x="3571879" y="4244994"/>
            <a:ext cx="1276679" cy="276999"/>
          </a:xfrm>
          <a:prstGeom prst="rect">
            <a:avLst/>
          </a:prstGeom>
          <a:noFill/>
        </p:spPr>
        <p:txBody>
          <a:bodyPr wrap="square" rtlCol="0">
            <a:spAutoFit/>
          </a:bodyPr>
          <a:lstStyle/>
          <a:p>
            <a:pPr algn="ctr" defTabSz="914400">
              <a:defRPr/>
            </a:pPr>
            <a:r>
              <a:rPr lang="de-DE" sz="1200" b="1" dirty="0" err="1">
                <a:solidFill>
                  <a:srgbClr val="002060"/>
                </a:solidFill>
                <a:latin typeface="Calibri" panose="020F0502020204030204"/>
              </a:rPr>
              <a:t>Kauwproblemen</a:t>
            </a:r>
            <a:endParaRPr lang="de-DE" sz="1200" dirty="0">
              <a:solidFill>
                <a:srgbClr val="002060"/>
              </a:solidFill>
              <a:latin typeface="Calibri" panose="020F0502020204030204"/>
            </a:endParaRPr>
          </a:p>
        </p:txBody>
      </p:sp>
      <p:sp>
        <p:nvSpPr>
          <p:cNvPr id="24" name="Textfeld 23">
            <a:extLst>
              <a:ext uri="{FF2B5EF4-FFF2-40B4-BE49-F238E27FC236}">
                <a16:creationId xmlns:a16="http://schemas.microsoft.com/office/drawing/2014/main" xmlns="" id="{A2934B27-FBDB-E849-89E6-BAA358905931}"/>
              </a:ext>
            </a:extLst>
          </p:cNvPr>
          <p:cNvSpPr txBox="1"/>
          <p:nvPr/>
        </p:nvSpPr>
        <p:spPr>
          <a:xfrm>
            <a:off x="7497609" y="5363823"/>
            <a:ext cx="826085" cy="276999"/>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Infectie</a:t>
            </a:r>
            <a:endParaRPr lang="de-DE" sz="1200" dirty="0">
              <a:solidFill>
                <a:prstClr val="black"/>
              </a:solidFill>
              <a:latin typeface="Calibri" panose="020F0502020204030204"/>
            </a:endParaRPr>
          </a:p>
        </p:txBody>
      </p:sp>
      <p:sp>
        <p:nvSpPr>
          <p:cNvPr id="25" name="Textfeld 24">
            <a:extLst>
              <a:ext uri="{FF2B5EF4-FFF2-40B4-BE49-F238E27FC236}">
                <a16:creationId xmlns:a16="http://schemas.microsoft.com/office/drawing/2014/main" xmlns="" id="{E5785439-FF51-384A-8A48-1734D665842C}"/>
              </a:ext>
            </a:extLst>
          </p:cNvPr>
          <p:cNvSpPr txBox="1"/>
          <p:nvPr/>
        </p:nvSpPr>
        <p:spPr>
          <a:xfrm>
            <a:off x="1809952" y="5426715"/>
            <a:ext cx="826085" cy="276999"/>
          </a:xfrm>
          <a:prstGeom prst="rect">
            <a:avLst/>
          </a:prstGeom>
          <a:noFill/>
        </p:spPr>
        <p:txBody>
          <a:bodyPr wrap="square" rtlCol="0">
            <a:spAutoFit/>
          </a:bodyPr>
          <a:lstStyle/>
          <a:p>
            <a:pPr algn="ctr" defTabSz="914400">
              <a:defRPr/>
            </a:pPr>
            <a:r>
              <a:rPr lang="de-DE" sz="1200" b="1" dirty="0">
                <a:solidFill>
                  <a:prstClr val="black"/>
                </a:solidFill>
                <a:latin typeface="Calibri" panose="020F0502020204030204"/>
              </a:rPr>
              <a:t>K</a:t>
            </a:r>
            <a:r>
              <a:rPr lang="de-DE" sz="1200" b="1" dirty="0" err="1">
                <a:solidFill>
                  <a:prstClr val="black"/>
                </a:solidFill>
                <a:latin typeface="Calibri" panose="020F0502020204030204"/>
              </a:rPr>
              <a:t>anker</a:t>
            </a:r>
            <a:endParaRPr lang="de-DE" sz="1200" dirty="0">
              <a:solidFill>
                <a:prstClr val="black"/>
              </a:solidFill>
              <a:latin typeface="Calibri" panose="020F0502020204030204"/>
            </a:endParaRPr>
          </a:p>
        </p:txBody>
      </p:sp>
      <p:sp>
        <p:nvSpPr>
          <p:cNvPr id="26" name="Textfeld 25">
            <a:extLst>
              <a:ext uri="{FF2B5EF4-FFF2-40B4-BE49-F238E27FC236}">
                <a16:creationId xmlns:a16="http://schemas.microsoft.com/office/drawing/2014/main" xmlns="" id="{DC80D229-68A2-6C49-B891-401D8FC02779}"/>
              </a:ext>
            </a:extLst>
          </p:cNvPr>
          <p:cNvSpPr txBox="1"/>
          <p:nvPr/>
        </p:nvSpPr>
        <p:spPr>
          <a:xfrm>
            <a:off x="7506664" y="5657935"/>
            <a:ext cx="1125019" cy="276999"/>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Hartfalen</a:t>
            </a:r>
            <a:r>
              <a:rPr lang="de-DE" sz="1200" b="1" dirty="0">
                <a:solidFill>
                  <a:prstClr val="black"/>
                </a:solidFill>
                <a:latin typeface="Calibri" panose="020F0502020204030204"/>
              </a:rPr>
              <a:t> </a:t>
            </a:r>
            <a:endParaRPr lang="de-DE" sz="1200" dirty="0">
              <a:solidFill>
                <a:prstClr val="black"/>
              </a:solidFill>
              <a:latin typeface="Calibri" panose="020F0502020204030204"/>
            </a:endParaRPr>
          </a:p>
        </p:txBody>
      </p:sp>
      <p:sp>
        <p:nvSpPr>
          <p:cNvPr id="29" name="Textfeld 28">
            <a:extLst>
              <a:ext uri="{FF2B5EF4-FFF2-40B4-BE49-F238E27FC236}">
                <a16:creationId xmlns:a16="http://schemas.microsoft.com/office/drawing/2014/main" xmlns="" id="{632C00A0-D2FF-274D-B137-BB4788E28D99}"/>
              </a:ext>
            </a:extLst>
          </p:cNvPr>
          <p:cNvSpPr txBox="1"/>
          <p:nvPr/>
        </p:nvSpPr>
        <p:spPr>
          <a:xfrm>
            <a:off x="6917657" y="4344016"/>
            <a:ext cx="826085" cy="276999"/>
          </a:xfrm>
          <a:prstGeom prst="rect">
            <a:avLst/>
          </a:prstGeom>
          <a:noFill/>
        </p:spPr>
        <p:txBody>
          <a:bodyPr wrap="square" rtlCol="0">
            <a:spAutoFit/>
          </a:bodyPr>
          <a:lstStyle/>
          <a:p>
            <a:pPr algn="ctr" defTabSz="914400">
              <a:defRPr/>
            </a:pPr>
            <a:r>
              <a:rPr lang="de-DE" sz="1200" b="1" dirty="0" err="1">
                <a:latin typeface="Calibri" panose="020F0502020204030204"/>
              </a:rPr>
              <a:t>Dementie</a:t>
            </a:r>
            <a:endParaRPr lang="de-DE" sz="1200" dirty="0">
              <a:latin typeface="Calibri" panose="020F0502020204030204"/>
            </a:endParaRPr>
          </a:p>
        </p:txBody>
      </p:sp>
      <p:sp>
        <p:nvSpPr>
          <p:cNvPr id="30" name="Textfeld 29">
            <a:extLst>
              <a:ext uri="{FF2B5EF4-FFF2-40B4-BE49-F238E27FC236}">
                <a16:creationId xmlns:a16="http://schemas.microsoft.com/office/drawing/2014/main" xmlns="" id="{71241979-52D7-464D-B0AF-0BE9673D27DC}"/>
              </a:ext>
            </a:extLst>
          </p:cNvPr>
          <p:cNvSpPr txBox="1"/>
          <p:nvPr/>
        </p:nvSpPr>
        <p:spPr>
          <a:xfrm>
            <a:off x="6037232" y="3294249"/>
            <a:ext cx="976648" cy="276999"/>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Depressie</a:t>
            </a:r>
            <a:endParaRPr lang="de-DE" sz="1200" dirty="0">
              <a:solidFill>
                <a:prstClr val="black"/>
              </a:solidFill>
              <a:latin typeface="Calibri" panose="020F0502020204030204"/>
            </a:endParaRPr>
          </a:p>
        </p:txBody>
      </p:sp>
      <p:sp>
        <p:nvSpPr>
          <p:cNvPr id="32" name="Textfeld 31">
            <a:extLst>
              <a:ext uri="{FF2B5EF4-FFF2-40B4-BE49-F238E27FC236}">
                <a16:creationId xmlns:a16="http://schemas.microsoft.com/office/drawing/2014/main" xmlns="" id="{29A9AB40-509F-0B42-900F-E858FE94C9D5}"/>
              </a:ext>
            </a:extLst>
          </p:cNvPr>
          <p:cNvSpPr txBox="1"/>
          <p:nvPr/>
        </p:nvSpPr>
        <p:spPr>
          <a:xfrm>
            <a:off x="1980720" y="4559095"/>
            <a:ext cx="1142503" cy="276999"/>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Beroerte</a:t>
            </a:r>
            <a:r>
              <a:rPr lang="de-DE" sz="1200" b="1" dirty="0">
                <a:solidFill>
                  <a:prstClr val="black"/>
                </a:solidFill>
                <a:latin typeface="Calibri" panose="020F0502020204030204"/>
              </a:rPr>
              <a:t>/CVA</a:t>
            </a:r>
            <a:endParaRPr lang="de-DE" sz="1200" dirty="0">
              <a:solidFill>
                <a:prstClr val="black"/>
              </a:solidFill>
              <a:latin typeface="Calibri" panose="020F0502020204030204"/>
            </a:endParaRPr>
          </a:p>
        </p:txBody>
      </p:sp>
      <p:sp>
        <p:nvSpPr>
          <p:cNvPr id="34" name="Textfeld 33">
            <a:extLst>
              <a:ext uri="{FF2B5EF4-FFF2-40B4-BE49-F238E27FC236}">
                <a16:creationId xmlns:a16="http://schemas.microsoft.com/office/drawing/2014/main" xmlns="" id="{569F0A55-9DA8-7C4F-B389-E5402EBF0B35}"/>
              </a:ext>
            </a:extLst>
          </p:cNvPr>
          <p:cNvSpPr txBox="1"/>
          <p:nvPr/>
        </p:nvSpPr>
        <p:spPr>
          <a:xfrm>
            <a:off x="3476563" y="2133431"/>
            <a:ext cx="1067340" cy="646331"/>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Eenzaamheid</a:t>
            </a:r>
            <a:endParaRPr lang="de-DE" sz="1200" b="1" dirty="0">
              <a:solidFill>
                <a:prstClr val="black"/>
              </a:solidFill>
              <a:latin typeface="Calibri" panose="020F0502020204030204"/>
            </a:endParaRPr>
          </a:p>
          <a:p>
            <a:pPr algn="ctr" defTabSz="914400">
              <a:defRPr/>
            </a:pPr>
            <a:r>
              <a:rPr lang="de-DE" sz="1200" b="1" dirty="0">
                <a:solidFill>
                  <a:prstClr val="black"/>
                </a:solidFill>
                <a:latin typeface="Calibri" panose="020F0502020204030204"/>
              </a:rPr>
              <a:t>Alleen </a:t>
            </a:r>
            <a:r>
              <a:rPr lang="de-DE" sz="1200" b="1" dirty="0" err="1">
                <a:solidFill>
                  <a:prstClr val="black"/>
                </a:solidFill>
                <a:latin typeface="Calibri" panose="020F0502020204030204"/>
              </a:rPr>
              <a:t>wonen</a:t>
            </a:r>
            <a:endParaRPr lang="de-DE" sz="1200" b="1" dirty="0">
              <a:solidFill>
                <a:prstClr val="black"/>
              </a:solidFill>
              <a:latin typeface="Calibri" panose="020F0502020204030204"/>
            </a:endParaRPr>
          </a:p>
          <a:p>
            <a:pPr algn="ctr" defTabSz="914400">
              <a:defRPr/>
            </a:pPr>
            <a:r>
              <a:rPr lang="de-DE" sz="1200" b="1" dirty="0">
                <a:solidFill>
                  <a:prstClr val="black"/>
                </a:solidFill>
                <a:latin typeface="Calibri" panose="020F0502020204030204"/>
              </a:rPr>
              <a:t>Alleen </a:t>
            </a:r>
            <a:r>
              <a:rPr lang="de-DE" sz="1200" b="1" dirty="0" err="1">
                <a:solidFill>
                  <a:prstClr val="black"/>
                </a:solidFill>
                <a:latin typeface="Calibri" panose="020F0502020204030204"/>
              </a:rPr>
              <a:t>eten</a:t>
            </a:r>
            <a:endParaRPr lang="de-DE" sz="1200" dirty="0">
              <a:solidFill>
                <a:prstClr val="black"/>
              </a:solidFill>
              <a:latin typeface="Calibri" panose="020F0502020204030204"/>
            </a:endParaRPr>
          </a:p>
        </p:txBody>
      </p:sp>
      <p:sp>
        <p:nvSpPr>
          <p:cNvPr id="35" name="Textfeld 34">
            <a:extLst>
              <a:ext uri="{FF2B5EF4-FFF2-40B4-BE49-F238E27FC236}">
                <a16:creationId xmlns:a16="http://schemas.microsoft.com/office/drawing/2014/main" xmlns="" id="{D1472FC1-D689-DF4C-9BCC-0AE8AF7406C4}"/>
              </a:ext>
            </a:extLst>
          </p:cNvPr>
          <p:cNvSpPr txBox="1"/>
          <p:nvPr/>
        </p:nvSpPr>
        <p:spPr>
          <a:xfrm>
            <a:off x="4353514" y="2768628"/>
            <a:ext cx="1380994" cy="830997"/>
          </a:xfrm>
          <a:prstGeom prst="rect">
            <a:avLst/>
          </a:prstGeom>
          <a:noFill/>
        </p:spPr>
        <p:txBody>
          <a:bodyPr wrap="square" rtlCol="0">
            <a:spAutoFit/>
          </a:bodyPr>
          <a:lstStyle/>
          <a:p>
            <a:pPr algn="ctr" defTabSz="914400">
              <a:defRPr/>
            </a:pPr>
            <a:r>
              <a:rPr lang="de-DE" sz="1200" b="1" dirty="0" err="1">
                <a:solidFill>
                  <a:srgbClr val="002060"/>
                </a:solidFill>
                <a:latin typeface="Calibri" panose="020F0502020204030204"/>
              </a:rPr>
              <a:t>Moeite</a:t>
            </a:r>
            <a:r>
              <a:rPr lang="de-DE" sz="1200" b="1" dirty="0">
                <a:solidFill>
                  <a:srgbClr val="002060"/>
                </a:solidFill>
                <a:latin typeface="Calibri" panose="020F0502020204030204"/>
              </a:rPr>
              <a:t> </a:t>
            </a:r>
            <a:r>
              <a:rPr lang="de-DE" sz="1200" b="1" dirty="0" err="1">
                <a:solidFill>
                  <a:srgbClr val="002060"/>
                </a:solidFill>
                <a:latin typeface="Calibri" panose="020F0502020204030204"/>
              </a:rPr>
              <a:t>met</a:t>
            </a:r>
            <a:r>
              <a:rPr lang="de-DE" sz="1200" b="1" dirty="0">
                <a:solidFill>
                  <a:srgbClr val="002060"/>
                </a:solidFill>
                <a:latin typeface="Calibri" panose="020F0502020204030204"/>
              </a:rPr>
              <a:t>:</a:t>
            </a:r>
            <a:br>
              <a:rPr lang="de-DE" sz="1200" b="1" dirty="0">
                <a:solidFill>
                  <a:srgbClr val="002060"/>
                </a:solidFill>
                <a:latin typeface="Calibri" panose="020F0502020204030204"/>
              </a:rPr>
            </a:br>
            <a:r>
              <a:rPr lang="de-DE" sz="1200" dirty="0">
                <a:solidFill>
                  <a:srgbClr val="002060"/>
                </a:solidFill>
                <a:latin typeface="Calibri" panose="020F0502020204030204"/>
              </a:rPr>
              <a:t>- </a:t>
            </a:r>
            <a:r>
              <a:rPr lang="de-DE" sz="1200" dirty="0" err="1">
                <a:solidFill>
                  <a:srgbClr val="002060"/>
                </a:solidFill>
                <a:latin typeface="Calibri" panose="020F0502020204030204"/>
              </a:rPr>
              <a:t>boodschappen</a:t>
            </a:r>
            <a:r>
              <a:rPr lang="de-DE" sz="1200" dirty="0">
                <a:solidFill>
                  <a:srgbClr val="002060"/>
                </a:solidFill>
                <a:latin typeface="Calibri" panose="020F0502020204030204"/>
              </a:rPr>
              <a:t/>
            </a:r>
            <a:br>
              <a:rPr lang="de-DE" sz="1200" dirty="0">
                <a:solidFill>
                  <a:srgbClr val="002060"/>
                </a:solidFill>
                <a:latin typeface="Calibri" panose="020F0502020204030204"/>
              </a:rPr>
            </a:br>
            <a:r>
              <a:rPr lang="de-DE" sz="1200" dirty="0">
                <a:solidFill>
                  <a:srgbClr val="002060"/>
                </a:solidFill>
                <a:latin typeface="Calibri" panose="020F0502020204030204"/>
              </a:rPr>
              <a:t>- </a:t>
            </a:r>
            <a:r>
              <a:rPr lang="de-DE" sz="1200" dirty="0" err="1">
                <a:solidFill>
                  <a:srgbClr val="002060"/>
                </a:solidFill>
                <a:latin typeface="Calibri" panose="020F0502020204030204"/>
              </a:rPr>
              <a:t>maaltijdbereiding</a:t>
            </a:r>
            <a:r>
              <a:rPr lang="de-DE" sz="1200" dirty="0">
                <a:solidFill>
                  <a:srgbClr val="002060"/>
                </a:solidFill>
                <a:latin typeface="Calibri" panose="020F0502020204030204"/>
              </a:rPr>
              <a:t/>
            </a:r>
            <a:br>
              <a:rPr lang="de-DE" sz="1200" dirty="0">
                <a:solidFill>
                  <a:srgbClr val="002060"/>
                </a:solidFill>
                <a:latin typeface="Calibri" panose="020F0502020204030204"/>
              </a:rPr>
            </a:br>
            <a:r>
              <a:rPr lang="de-DE" sz="1200" dirty="0">
                <a:solidFill>
                  <a:srgbClr val="002060"/>
                </a:solidFill>
                <a:latin typeface="Calibri" panose="020F0502020204030204"/>
              </a:rPr>
              <a:t>- </a:t>
            </a:r>
            <a:r>
              <a:rPr lang="de-DE" sz="1200" dirty="0" err="1">
                <a:solidFill>
                  <a:srgbClr val="002060"/>
                </a:solidFill>
                <a:latin typeface="Calibri" panose="020F0502020204030204"/>
              </a:rPr>
              <a:t>eten</a:t>
            </a:r>
            <a:endParaRPr lang="de-DE" sz="1200" dirty="0">
              <a:solidFill>
                <a:srgbClr val="002060"/>
              </a:solidFill>
              <a:latin typeface="Calibri" panose="020F0502020204030204"/>
            </a:endParaRPr>
          </a:p>
        </p:txBody>
      </p:sp>
      <p:sp>
        <p:nvSpPr>
          <p:cNvPr id="36" name="Textfeld 35">
            <a:extLst>
              <a:ext uri="{FF2B5EF4-FFF2-40B4-BE49-F238E27FC236}">
                <a16:creationId xmlns:a16="http://schemas.microsoft.com/office/drawing/2014/main" xmlns="" id="{9667E2E5-C50B-CF48-A182-9C827A863998}"/>
              </a:ext>
            </a:extLst>
          </p:cNvPr>
          <p:cNvSpPr txBox="1"/>
          <p:nvPr/>
        </p:nvSpPr>
        <p:spPr>
          <a:xfrm>
            <a:off x="6418578" y="3878387"/>
            <a:ext cx="1190605" cy="461665"/>
          </a:xfrm>
          <a:prstGeom prst="rect">
            <a:avLst/>
          </a:prstGeom>
          <a:noFill/>
        </p:spPr>
        <p:txBody>
          <a:bodyPr wrap="square" rtlCol="0">
            <a:spAutoFit/>
          </a:bodyPr>
          <a:lstStyle/>
          <a:p>
            <a:pPr algn="ctr" defTabSz="914400">
              <a:defRPr/>
            </a:pPr>
            <a:r>
              <a:rPr lang="de-DE" sz="1200" b="1" dirty="0" err="1">
                <a:latin typeface="Calibri" panose="020F0502020204030204"/>
              </a:rPr>
              <a:t>Cognitieve</a:t>
            </a:r>
            <a:r>
              <a:rPr lang="de-DE" sz="1200" b="1" dirty="0">
                <a:latin typeface="Calibri" panose="020F0502020204030204"/>
              </a:rPr>
              <a:t> </a:t>
            </a:r>
            <a:br>
              <a:rPr lang="de-DE" sz="1200" b="1" dirty="0">
                <a:latin typeface="Calibri" panose="020F0502020204030204"/>
              </a:rPr>
            </a:br>
            <a:r>
              <a:rPr lang="de-DE" sz="1200" b="1" dirty="0" err="1">
                <a:latin typeface="Calibri" panose="020F0502020204030204"/>
              </a:rPr>
              <a:t>achteruitgang</a:t>
            </a:r>
            <a:endParaRPr lang="de-DE" sz="1200" dirty="0">
              <a:latin typeface="Calibri" panose="020F0502020204030204"/>
            </a:endParaRPr>
          </a:p>
        </p:txBody>
      </p:sp>
      <p:sp>
        <p:nvSpPr>
          <p:cNvPr id="43" name="Textfeld 42">
            <a:extLst>
              <a:ext uri="{FF2B5EF4-FFF2-40B4-BE49-F238E27FC236}">
                <a16:creationId xmlns:a16="http://schemas.microsoft.com/office/drawing/2014/main" xmlns="" id="{052F2462-A5EE-EE49-9325-E7F0833F5914}"/>
              </a:ext>
            </a:extLst>
          </p:cNvPr>
          <p:cNvSpPr txBox="1"/>
          <p:nvPr/>
        </p:nvSpPr>
        <p:spPr>
          <a:xfrm>
            <a:off x="2693935" y="3645025"/>
            <a:ext cx="976648" cy="276999"/>
          </a:xfrm>
          <a:prstGeom prst="rect">
            <a:avLst/>
          </a:prstGeom>
          <a:noFill/>
        </p:spPr>
        <p:txBody>
          <a:bodyPr wrap="square" rtlCol="0">
            <a:spAutoFit/>
          </a:bodyPr>
          <a:lstStyle/>
          <a:p>
            <a:pPr algn="ctr" defTabSz="914400">
              <a:defRPr/>
            </a:pPr>
            <a:r>
              <a:rPr lang="de-DE" sz="1200" b="1" dirty="0">
                <a:solidFill>
                  <a:prstClr val="black"/>
                </a:solidFill>
                <a:latin typeface="Calibri" panose="020F0502020204030204"/>
              </a:rPr>
              <a:t>Droge </a:t>
            </a:r>
            <a:r>
              <a:rPr lang="de-DE" sz="1200" b="1" dirty="0" err="1">
                <a:solidFill>
                  <a:prstClr val="black"/>
                </a:solidFill>
                <a:latin typeface="Calibri" panose="020F0502020204030204"/>
              </a:rPr>
              <a:t>mond</a:t>
            </a:r>
            <a:endParaRPr lang="de-DE" sz="1200" dirty="0">
              <a:solidFill>
                <a:prstClr val="black"/>
              </a:solidFill>
              <a:latin typeface="Calibri" panose="020F0502020204030204"/>
            </a:endParaRPr>
          </a:p>
        </p:txBody>
      </p:sp>
      <p:sp>
        <p:nvSpPr>
          <p:cNvPr id="44" name="Textfeld 43">
            <a:extLst>
              <a:ext uri="{FF2B5EF4-FFF2-40B4-BE49-F238E27FC236}">
                <a16:creationId xmlns:a16="http://schemas.microsoft.com/office/drawing/2014/main" xmlns="" id="{EDBECE61-0CC7-E448-9069-A82510A7342D}"/>
              </a:ext>
            </a:extLst>
          </p:cNvPr>
          <p:cNvSpPr txBox="1"/>
          <p:nvPr/>
        </p:nvSpPr>
        <p:spPr>
          <a:xfrm>
            <a:off x="1782711" y="4919729"/>
            <a:ext cx="976648" cy="461665"/>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Ziekte</a:t>
            </a:r>
            <a:r>
              <a:rPr lang="de-DE" sz="1200" b="1" dirty="0">
                <a:solidFill>
                  <a:prstClr val="black"/>
                </a:solidFill>
                <a:latin typeface="Calibri" panose="020F0502020204030204"/>
              </a:rPr>
              <a:t> van Parkinson</a:t>
            </a:r>
            <a:endParaRPr lang="de-DE" sz="1200" dirty="0">
              <a:solidFill>
                <a:prstClr val="black"/>
              </a:solidFill>
              <a:latin typeface="Calibri" panose="020F0502020204030204"/>
            </a:endParaRPr>
          </a:p>
        </p:txBody>
      </p:sp>
      <p:sp>
        <p:nvSpPr>
          <p:cNvPr id="48" name="Textfeld 47">
            <a:extLst>
              <a:ext uri="{FF2B5EF4-FFF2-40B4-BE49-F238E27FC236}">
                <a16:creationId xmlns:a16="http://schemas.microsoft.com/office/drawing/2014/main" xmlns="" id="{548E6A0A-D9FB-E946-B905-44567345CD38}"/>
              </a:ext>
            </a:extLst>
          </p:cNvPr>
          <p:cNvSpPr txBox="1"/>
          <p:nvPr/>
        </p:nvSpPr>
        <p:spPr>
          <a:xfrm>
            <a:off x="1341503" y="5787129"/>
            <a:ext cx="976648" cy="276999"/>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Medicatie</a:t>
            </a:r>
            <a:endParaRPr lang="de-DE" sz="1200" dirty="0">
              <a:solidFill>
                <a:prstClr val="black"/>
              </a:solidFill>
              <a:latin typeface="Calibri" panose="020F0502020204030204"/>
            </a:endParaRPr>
          </a:p>
        </p:txBody>
      </p:sp>
      <p:sp>
        <p:nvSpPr>
          <p:cNvPr id="51" name="Textfeld 50">
            <a:extLst>
              <a:ext uri="{FF2B5EF4-FFF2-40B4-BE49-F238E27FC236}">
                <a16:creationId xmlns:a16="http://schemas.microsoft.com/office/drawing/2014/main" xmlns="" id="{9B52037E-B756-EA40-8118-AC62FE8C5462}"/>
              </a:ext>
            </a:extLst>
          </p:cNvPr>
          <p:cNvSpPr txBox="1"/>
          <p:nvPr/>
        </p:nvSpPr>
        <p:spPr>
          <a:xfrm>
            <a:off x="3923442" y="1343937"/>
            <a:ext cx="1433720" cy="461665"/>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Slechte</a:t>
            </a:r>
            <a:r>
              <a:rPr lang="de-DE" sz="1200" b="1" dirty="0">
                <a:solidFill>
                  <a:prstClr val="black"/>
                </a:solidFill>
                <a:latin typeface="Calibri" panose="020F0502020204030204"/>
              </a:rPr>
              <a:t> </a:t>
            </a:r>
            <a:r>
              <a:rPr lang="de-DE" sz="1200" b="1" dirty="0" err="1">
                <a:solidFill>
                  <a:prstClr val="black"/>
                </a:solidFill>
                <a:latin typeface="Calibri" panose="020F0502020204030204"/>
              </a:rPr>
              <a:t>kwaliteit</a:t>
            </a:r>
            <a:r>
              <a:rPr lang="de-DE" sz="1200" b="1" dirty="0">
                <a:solidFill>
                  <a:prstClr val="black"/>
                </a:solidFill>
                <a:latin typeface="Calibri" panose="020F0502020204030204"/>
              </a:rPr>
              <a:t> </a:t>
            </a:r>
            <a:r>
              <a:rPr lang="de-DE" sz="1200" b="1" dirty="0" err="1">
                <a:solidFill>
                  <a:prstClr val="black"/>
                </a:solidFill>
                <a:latin typeface="Calibri" panose="020F0502020204030204"/>
              </a:rPr>
              <a:t>maaltijden</a:t>
            </a:r>
            <a:endParaRPr lang="de-DE" sz="1200" dirty="0">
              <a:solidFill>
                <a:prstClr val="black"/>
              </a:solidFill>
              <a:latin typeface="Calibri" panose="020F0502020204030204"/>
            </a:endParaRPr>
          </a:p>
        </p:txBody>
      </p:sp>
      <p:sp>
        <p:nvSpPr>
          <p:cNvPr id="52" name="Textfeld 51">
            <a:extLst>
              <a:ext uri="{FF2B5EF4-FFF2-40B4-BE49-F238E27FC236}">
                <a16:creationId xmlns:a16="http://schemas.microsoft.com/office/drawing/2014/main" xmlns="" id="{2E4ED03C-1C08-5B4B-8CF0-BE7F875E1481}"/>
              </a:ext>
            </a:extLst>
          </p:cNvPr>
          <p:cNvSpPr txBox="1"/>
          <p:nvPr/>
        </p:nvSpPr>
        <p:spPr>
          <a:xfrm>
            <a:off x="2216697" y="4174698"/>
            <a:ext cx="1142503" cy="276999"/>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Pijn</a:t>
            </a:r>
            <a:r>
              <a:rPr lang="de-DE" sz="1200" b="1" dirty="0">
                <a:solidFill>
                  <a:prstClr val="black"/>
                </a:solidFill>
                <a:latin typeface="Calibri" panose="020F0502020204030204"/>
              </a:rPr>
              <a:t> in </a:t>
            </a:r>
            <a:r>
              <a:rPr lang="de-DE" sz="1200" b="1" dirty="0" err="1">
                <a:solidFill>
                  <a:prstClr val="black"/>
                </a:solidFill>
                <a:latin typeface="Calibri" panose="020F0502020204030204"/>
              </a:rPr>
              <a:t>mond</a:t>
            </a:r>
            <a:endParaRPr lang="de-DE" sz="1200" b="1" dirty="0">
              <a:solidFill>
                <a:prstClr val="black"/>
              </a:solidFill>
              <a:latin typeface="Calibri" panose="020F0502020204030204"/>
            </a:endParaRPr>
          </a:p>
        </p:txBody>
      </p:sp>
      <p:sp>
        <p:nvSpPr>
          <p:cNvPr id="55" name="Textfeld 54">
            <a:extLst>
              <a:ext uri="{FF2B5EF4-FFF2-40B4-BE49-F238E27FC236}">
                <a16:creationId xmlns:a16="http://schemas.microsoft.com/office/drawing/2014/main" xmlns="" id="{8B3B172E-B249-EC48-A889-2593C0E6BDC5}"/>
              </a:ext>
            </a:extLst>
          </p:cNvPr>
          <p:cNvSpPr txBox="1"/>
          <p:nvPr/>
        </p:nvSpPr>
        <p:spPr>
          <a:xfrm>
            <a:off x="8042314" y="6148120"/>
            <a:ext cx="826085" cy="276999"/>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Roken</a:t>
            </a:r>
            <a:endParaRPr lang="de-DE" sz="1200" dirty="0">
              <a:solidFill>
                <a:prstClr val="black"/>
              </a:solidFill>
              <a:latin typeface="Calibri" panose="020F0502020204030204"/>
            </a:endParaRPr>
          </a:p>
        </p:txBody>
      </p:sp>
      <p:sp>
        <p:nvSpPr>
          <p:cNvPr id="56" name="Textfeld 55">
            <a:extLst>
              <a:ext uri="{FF2B5EF4-FFF2-40B4-BE49-F238E27FC236}">
                <a16:creationId xmlns:a16="http://schemas.microsoft.com/office/drawing/2014/main" xmlns="" id="{4B6FC625-7BE9-5C4F-A82E-033626228D05}"/>
              </a:ext>
            </a:extLst>
          </p:cNvPr>
          <p:cNvSpPr txBox="1"/>
          <p:nvPr/>
        </p:nvSpPr>
        <p:spPr>
          <a:xfrm>
            <a:off x="2965149" y="2878417"/>
            <a:ext cx="1403959" cy="276999"/>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Fysiek</a:t>
            </a:r>
            <a:r>
              <a:rPr lang="de-DE" sz="1200" b="1" dirty="0">
                <a:solidFill>
                  <a:prstClr val="black"/>
                </a:solidFill>
                <a:latin typeface="Calibri" panose="020F0502020204030204"/>
              </a:rPr>
              <a:t> </a:t>
            </a:r>
            <a:r>
              <a:rPr lang="de-DE" sz="1200" b="1" dirty="0" err="1">
                <a:solidFill>
                  <a:prstClr val="black"/>
                </a:solidFill>
                <a:latin typeface="Calibri" panose="020F0502020204030204"/>
              </a:rPr>
              <a:t>inactief</a:t>
            </a:r>
            <a:endParaRPr lang="de-DE" sz="1200" b="1" dirty="0">
              <a:solidFill>
                <a:prstClr val="black"/>
              </a:solidFill>
              <a:latin typeface="Calibri" panose="020F0502020204030204"/>
            </a:endParaRPr>
          </a:p>
        </p:txBody>
      </p:sp>
      <p:sp>
        <p:nvSpPr>
          <p:cNvPr id="57" name="Textfeld 56">
            <a:extLst>
              <a:ext uri="{FF2B5EF4-FFF2-40B4-BE49-F238E27FC236}">
                <a16:creationId xmlns:a16="http://schemas.microsoft.com/office/drawing/2014/main" xmlns="" id="{EBA36B5D-C0B7-CD45-8A2D-A8496CE1ED96}"/>
              </a:ext>
            </a:extLst>
          </p:cNvPr>
          <p:cNvSpPr txBox="1"/>
          <p:nvPr/>
        </p:nvSpPr>
        <p:spPr>
          <a:xfrm>
            <a:off x="3063521" y="3274950"/>
            <a:ext cx="826085" cy="276999"/>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Pijn</a:t>
            </a:r>
            <a:endParaRPr lang="de-DE" sz="1200" dirty="0">
              <a:solidFill>
                <a:prstClr val="black"/>
              </a:solidFill>
              <a:latin typeface="Calibri" panose="020F0502020204030204"/>
            </a:endParaRPr>
          </a:p>
        </p:txBody>
      </p:sp>
      <p:sp>
        <p:nvSpPr>
          <p:cNvPr id="58" name="Textfeld 57">
            <a:extLst>
              <a:ext uri="{FF2B5EF4-FFF2-40B4-BE49-F238E27FC236}">
                <a16:creationId xmlns:a16="http://schemas.microsoft.com/office/drawing/2014/main" xmlns="" id="{D4EA9D92-644C-6E4A-9ED3-056E542274CC}"/>
              </a:ext>
            </a:extLst>
          </p:cNvPr>
          <p:cNvSpPr txBox="1"/>
          <p:nvPr/>
        </p:nvSpPr>
        <p:spPr>
          <a:xfrm>
            <a:off x="6987224" y="4754707"/>
            <a:ext cx="826085" cy="276999"/>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Operatie</a:t>
            </a:r>
            <a:endParaRPr lang="de-DE" sz="1200" dirty="0">
              <a:solidFill>
                <a:prstClr val="black"/>
              </a:solidFill>
              <a:latin typeface="Calibri" panose="020F0502020204030204"/>
            </a:endParaRPr>
          </a:p>
        </p:txBody>
      </p:sp>
      <p:sp>
        <p:nvSpPr>
          <p:cNvPr id="59" name="Textfeld 58">
            <a:extLst>
              <a:ext uri="{FF2B5EF4-FFF2-40B4-BE49-F238E27FC236}">
                <a16:creationId xmlns:a16="http://schemas.microsoft.com/office/drawing/2014/main" xmlns="" id="{37DF80E3-BDA7-774D-8D80-85CF5C03FD0B}"/>
              </a:ext>
            </a:extLst>
          </p:cNvPr>
          <p:cNvSpPr txBox="1"/>
          <p:nvPr/>
        </p:nvSpPr>
        <p:spPr>
          <a:xfrm>
            <a:off x="7219088" y="6460055"/>
            <a:ext cx="1591107" cy="276999"/>
          </a:xfrm>
          <a:prstGeom prst="rect">
            <a:avLst/>
          </a:prstGeom>
          <a:noFill/>
        </p:spPr>
        <p:txBody>
          <a:bodyPr wrap="square" rtlCol="0">
            <a:spAutoFit/>
          </a:bodyPr>
          <a:lstStyle/>
          <a:p>
            <a:pPr algn="ctr" defTabSz="914400">
              <a:defRPr/>
            </a:pPr>
            <a:r>
              <a:rPr lang="de-DE" sz="1200" b="1" dirty="0">
                <a:solidFill>
                  <a:prstClr val="black"/>
                </a:solidFill>
                <a:latin typeface="Calibri" panose="020F0502020204030204"/>
              </a:rPr>
              <a:t>Psychologische </a:t>
            </a:r>
            <a:r>
              <a:rPr lang="de-DE" sz="1200" b="1" dirty="0" err="1">
                <a:solidFill>
                  <a:prstClr val="black"/>
                </a:solidFill>
                <a:latin typeface="Calibri" panose="020F0502020204030204"/>
              </a:rPr>
              <a:t>onrust</a:t>
            </a:r>
            <a:endParaRPr lang="de-DE" sz="1200" dirty="0">
              <a:solidFill>
                <a:prstClr val="black"/>
              </a:solidFill>
              <a:latin typeface="Calibri" panose="020F0502020204030204"/>
            </a:endParaRPr>
          </a:p>
        </p:txBody>
      </p:sp>
      <p:sp>
        <p:nvSpPr>
          <p:cNvPr id="60" name="Textfeld 59">
            <a:extLst>
              <a:ext uri="{FF2B5EF4-FFF2-40B4-BE49-F238E27FC236}">
                <a16:creationId xmlns:a16="http://schemas.microsoft.com/office/drawing/2014/main" xmlns="" id="{476E8B48-9A9D-F54B-B635-52762E0B099E}"/>
              </a:ext>
            </a:extLst>
          </p:cNvPr>
          <p:cNvSpPr txBox="1"/>
          <p:nvPr/>
        </p:nvSpPr>
        <p:spPr>
          <a:xfrm>
            <a:off x="5381331" y="2201307"/>
            <a:ext cx="1190605" cy="461665"/>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Laag</a:t>
            </a:r>
            <a:r>
              <a:rPr lang="de-DE" sz="1200" b="1" dirty="0">
                <a:solidFill>
                  <a:prstClr val="black"/>
                </a:solidFill>
                <a:latin typeface="Calibri" panose="020F0502020204030204"/>
              </a:rPr>
              <a:t> </a:t>
            </a:r>
            <a:r>
              <a:rPr lang="de-DE" sz="1200" b="1" dirty="0" err="1">
                <a:solidFill>
                  <a:prstClr val="black"/>
                </a:solidFill>
                <a:latin typeface="Calibri" panose="020F0502020204030204"/>
              </a:rPr>
              <a:t>fysiek</a:t>
            </a:r>
            <a:r>
              <a:rPr lang="de-DE" sz="1200" b="1" dirty="0">
                <a:solidFill>
                  <a:prstClr val="black"/>
                </a:solidFill>
                <a:latin typeface="Calibri" panose="020F0502020204030204"/>
              </a:rPr>
              <a:t> </a:t>
            </a:r>
            <a:r>
              <a:rPr lang="de-DE" sz="1200" b="1" dirty="0" err="1">
                <a:solidFill>
                  <a:prstClr val="black"/>
                </a:solidFill>
                <a:latin typeface="Calibri" panose="020F0502020204030204"/>
              </a:rPr>
              <a:t>functioneren</a:t>
            </a:r>
            <a:endParaRPr lang="de-DE" sz="1200" dirty="0">
              <a:solidFill>
                <a:prstClr val="black"/>
              </a:solidFill>
              <a:latin typeface="Calibri" panose="020F0502020204030204"/>
            </a:endParaRPr>
          </a:p>
        </p:txBody>
      </p:sp>
      <p:sp>
        <p:nvSpPr>
          <p:cNvPr id="61" name="Textfeld 60">
            <a:extLst>
              <a:ext uri="{FF2B5EF4-FFF2-40B4-BE49-F238E27FC236}">
                <a16:creationId xmlns:a16="http://schemas.microsoft.com/office/drawing/2014/main" xmlns="" id="{BB1AAD88-1F40-C94D-BD61-31AA22DE00B4}"/>
              </a:ext>
            </a:extLst>
          </p:cNvPr>
          <p:cNvSpPr txBox="1"/>
          <p:nvPr/>
        </p:nvSpPr>
        <p:spPr>
          <a:xfrm>
            <a:off x="3761263" y="3909425"/>
            <a:ext cx="1219361" cy="276999"/>
          </a:xfrm>
          <a:prstGeom prst="rect">
            <a:avLst/>
          </a:prstGeom>
          <a:noFill/>
        </p:spPr>
        <p:txBody>
          <a:bodyPr wrap="square" rtlCol="0">
            <a:spAutoFit/>
          </a:bodyPr>
          <a:lstStyle/>
          <a:p>
            <a:pPr algn="ctr" defTabSz="914400">
              <a:defRPr/>
            </a:pPr>
            <a:r>
              <a:rPr lang="de-DE" sz="1200" b="1" dirty="0" err="1">
                <a:solidFill>
                  <a:srgbClr val="002060"/>
                </a:solidFill>
                <a:latin typeface="Calibri" panose="020F0502020204030204"/>
              </a:rPr>
              <a:t>Dieetrestricties</a:t>
            </a:r>
            <a:endParaRPr lang="de-DE" sz="1200" dirty="0">
              <a:solidFill>
                <a:srgbClr val="002060"/>
              </a:solidFill>
              <a:latin typeface="Calibri" panose="020F0502020204030204"/>
            </a:endParaRPr>
          </a:p>
        </p:txBody>
      </p:sp>
      <p:sp>
        <p:nvSpPr>
          <p:cNvPr id="66" name="Dreieck 65">
            <a:extLst>
              <a:ext uri="{FF2B5EF4-FFF2-40B4-BE49-F238E27FC236}">
                <a16:creationId xmlns:a16="http://schemas.microsoft.com/office/drawing/2014/main" xmlns="" id="{8ED3BF1F-92FC-B742-A9E7-762998589DE4}"/>
              </a:ext>
            </a:extLst>
          </p:cNvPr>
          <p:cNvSpPr/>
          <p:nvPr/>
        </p:nvSpPr>
        <p:spPr>
          <a:xfrm>
            <a:off x="3687114" y="4261241"/>
            <a:ext cx="2551684" cy="21673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de-DE">
              <a:solidFill>
                <a:prstClr val="white"/>
              </a:solidFill>
              <a:latin typeface="Calibri" panose="020F0502020204030204"/>
            </a:endParaRPr>
          </a:p>
        </p:txBody>
      </p:sp>
      <p:cxnSp>
        <p:nvCxnSpPr>
          <p:cNvPr id="67" name="Gerade Verbindung 66">
            <a:extLst>
              <a:ext uri="{FF2B5EF4-FFF2-40B4-BE49-F238E27FC236}">
                <a16:creationId xmlns:a16="http://schemas.microsoft.com/office/drawing/2014/main" xmlns="" id="{2E2D5B4B-A518-924D-89A2-9972D1CE8618}"/>
              </a:ext>
            </a:extLst>
          </p:cNvPr>
          <p:cNvCxnSpPr>
            <a:cxnSpLocks/>
          </p:cNvCxnSpPr>
          <p:nvPr/>
        </p:nvCxnSpPr>
        <p:spPr>
          <a:xfrm flipV="1">
            <a:off x="5263780" y="5339708"/>
            <a:ext cx="324000" cy="180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Gerade Verbindung 67">
            <a:extLst>
              <a:ext uri="{FF2B5EF4-FFF2-40B4-BE49-F238E27FC236}">
                <a16:creationId xmlns:a16="http://schemas.microsoft.com/office/drawing/2014/main" xmlns="" id="{83C745C5-79E9-2844-85CB-23AD6454D646}"/>
              </a:ext>
            </a:extLst>
          </p:cNvPr>
          <p:cNvCxnSpPr>
            <a:cxnSpLocks/>
          </p:cNvCxnSpPr>
          <p:nvPr/>
        </p:nvCxnSpPr>
        <p:spPr>
          <a:xfrm flipH="1" flipV="1">
            <a:off x="5000969" y="5950313"/>
            <a:ext cx="16218" cy="4941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Rechteck 68">
            <a:extLst>
              <a:ext uri="{FF2B5EF4-FFF2-40B4-BE49-F238E27FC236}">
                <a16:creationId xmlns:a16="http://schemas.microsoft.com/office/drawing/2014/main" xmlns="" id="{C77E78BD-612A-E34C-A968-DF14B5F202FA}"/>
              </a:ext>
            </a:extLst>
          </p:cNvPr>
          <p:cNvSpPr/>
          <p:nvPr/>
        </p:nvSpPr>
        <p:spPr>
          <a:xfrm>
            <a:off x="4642251" y="4747618"/>
            <a:ext cx="667170" cy="461665"/>
          </a:xfrm>
          <a:prstGeom prst="rect">
            <a:avLst/>
          </a:prstGeom>
        </p:spPr>
        <p:txBody>
          <a:bodyPr wrap="none">
            <a:spAutoFit/>
          </a:bodyPr>
          <a:lstStyle/>
          <a:p>
            <a:pPr algn="ctr" defTabSz="914400">
              <a:defRPr/>
            </a:pPr>
            <a:r>
              <a:rPr lang="de-DE" sz="1200" b="1" dirty="0">
                <a:solidFill>
                  <a:prstClr val="white"/>
                </a:solidFill>
                <a:latin typeface="Calibri" panose="020F0502020204030204"/>
              </a:rPr>
              <a:t>Lage </a:t>
            </a:r>
            <a:br>
              <a:rPr lang="de-DE" sz="1200" b="1" dirty="0">
                <a:solidFill>
                  <a:prstClr val="white"/>
                </a:solidFill>
                <a:latin typeface="Calibri" panose="020F0502020204030204"/>
              </a:rPr>
            </a:br>
            <a:r>
              <a:rPr lang="de-DE" sz="1200" b="1" dirty="0" err="1">
                <a:solidFill>
                  <a:prstClr val="white"/>
                </a:solidFill>
                <a:latin typeface="Calibri" panose="020F0502020204030204"/>
              </a:rPr>
              <a:t>inname</a:t>
            </a:r>
            <a:endParaRPr lang="de-DE" sz="1200" b="1" dirty="0">
              <a:solidFill>
                <a:prstClr val="black"/>
              </a:solidFill>
              <a:latin typeface="Calibri" panose="020F0502020204030204"/>
            </a:endParaRPr>
          </a:p>
        </p:txBody>
      </p:sp>
      <p:sp>
        <p:nvSpPr>
          <p:cNvPr id="70" name="Rechteck 69">
            <a:extLst>
              <a:ext uri="{FF2B5EF4-FFF2-40B4-BE49-F238E27FC236}">
                <a16:creationId xmlns:a16="http://schemas.microsoft.com/office/drawing/2014/main" xmlns="" id="{4A9C0BD0-0758-0C43-8A28-EF64421423DA}"/>
              </a:ext>
            </a:extLst>
          </p:cNvPr>
          <p:cNvSpPr/>
          <p:nvPr/>
        </p:nvSpPr>
        <p:spPr>
          <a:xfrm>
            <a:off x="3803318" y="5829116"/>
            <a:ext cx="1159292" cy="646331"/>
          </a:xfrm>
          <a:prstGeom prst="rect">
            <a:avLst/>
          </a:prstGeom>
        </p:spPr>
        <p:txBody>
          <a:bodyPr wrap="none">
            <a:spAutoFit/>
          </a:bodyPr>
          <a:lstStyle/>
          <a:p>
            <a:pPr algn="ctr" defTabSz="914400">
              <a:defRPr/>
            </a:pPr>
            <a:r>
              <a:rPr lang="de-DE" sz="1200" b="1" dirty="0">
                <a:solidFill>
                  <a:prstClr val="white"/>
                </a:solidFill>
                <a:latin typeface="Calibri" panose="020F0502020204030204"/>
              </a:rPr>
              <a:t>   Minder</a:t>
            </a:r>
          </a:p>
          <a:p>
            <a:pPr algn="ctr" defTabSz="914400">
              <a:defRPr/>
            </a:pPr>
            <a:r>
              <a:rPr lang="de-DE" sz="1200" b="1" dirty="0">
                <a:solidFill>
                  <a:prstClr val="white"/>
                </a:solidFill>
                <a:latin typeface="Calibri" panose="020F0502020204030204"/>
              </a:rPr>
              <a:t>o</a:t>
            </a:r>
            <a:r>
              <a:rPr lang="de-DE" sz="1200" b="1" dirty="0" err="1">
                <a:solidFill>
                  <a:prstClr val="white"/>
                </a:solidFill>
                <a:latin typeface="Calibri" panose="020F0502020204030204"/>
              </a:rPr>
              <a:t>pname</a:t>
            </a:r>
            <a:r>
              <a:rPr lang="de-DE" sz="1200" b="1" dirty="0">
                <a:solidFill>
                  <a:prstClr val="white"/>
                </a:solidFill>
                <a:latin typeface="Calibri" panose="020F0502020204030204"/>
              </a:rPr>
              <a:t>/</a:t>
            </a:r>
          </a:p>
          <a:p>
            <a:pPr algn="ctr" defTabSz="914400">
              <a:defRPr/>
            </a:pPr>
            <a:r>
              <a:rPr lang="de-DE" sz="1200" b="1" dirty="0" err="1">
                <a:solidFill>
                  <a:prstClr val="white"/>
                </a:solidFill>
                <a:latin typeface="Calibri" panose="020F0502020204030204"/>
              </a:rPr>
              <a:t>biobeschikbaar</a:t>
            </a:r>
            <a:endParaRPr lang="de-DE" sz="1200" b="1" dirty="0">
              <a:solidFill>
                <a:prstClr val="black"/>
              </a:solidFill>
              <a:latin typeface="Calibri" panose="020F0502020204030204"/>
            </a:endParaRPr>
          </a:p>
        </p:txBody>
      </p:sp>
      <p:sp>
        <p:nvSpPr>
          <p:cNvPr id="71" name="Rechteck 70">
            <a:extLst>
              <a:ext uri="{FF2B5EF4-FFF2-40B4-BE49-F238E27FC236}">
                <a16:creationId xmlns:a16="http://schemas.microsoft.com/office/drawing/2014/main" xmlns="" id="{96905573-99B1-EB47-B095-44854D675C48}"/>
              </a:ext>
            </a:extLst>
          </p:cNvPr>
          <p:cNvSpPr/>
          <p:nvPr/>
        </p:nvSpPr>
        <p:spPr>
          <a:xfrm>
            <a:off x="5065144" y="5872752"/>
            <a:ext cx="846900" cy="461665"/>
          </a:xfrm>
          <a:prstGeom prst="rect">
            <a:avLst/>
          </a:prstGeom>
        </p:spPr>
        <p:txBody>
          <a:bodyPr wrap="none">
            <a:spAutoFit/>
          </a:bodyPr>
          <a:lstStyle/>
          <a:p>
            <a:pPr algn="ctr" defTabSz="914400">
              <a:defRPr/>
            </a:pPr>
            <a:r>
              <a:rPr lang="de-DE" sz="1200" b="1" dirty="0">
                <a:solidFill>
                  <a:prstClr val="white"/>
                </a:solidFill>
                <a:latin typeface="Calibri" panose="020F0502020204030204"/>
              </a:rPr>
              <a:t>Hoge </a:t>
            </a:r>
          </a:p>
          <a:p>
            <a:pPr algn="ctr" defTabSz="914400">
              <a:defRPr/>
            </a:pPr>
            <a:r>
              <a:rPr lang="de-DE" sz="1200" b="1" dirty="0" err="1">
                <a:solidFill>
                  <a:prstClr val="white"/>
                </a:solidFill>
                <a:latin typeface="Calibri" panose="020F0502020204030204"/>
              </a:rPr>
              <a:t>behoeften</a:t>
            </a:r>
            <a:endParaRPr lang="de-DE" sz="1200" b="1" dirty="0">
              <a:solidFill>
                <a:prstClr val="black"/>
              </a:solidFill>
              <a:latin typeface="Calibri" panose="020F0502020204030204"/>
            </a:endParaRPr>
          </a:p>
        </p:txBody>
      </p:sp>
      <p:sp>
        <p:nvSpPr>
          <p:cNvPr id="72" name="Oval 71">
            <a:extLst>
              <a:ext uri="{FF2B5EF4-FFF2-40B4-BE49-F238E27FC236}">
                <a16:creationId xmlns:a16="http://schemas.microsoft.com/office/drawing/2014/main" xmlns="" id="{1323FABF-5269-2A4C-9A94-836B6F1C5917}"/>
              </a:ext>
            </a:extLst>
          </p:cNvPr>
          <p:cNvSpPr/>
          <p:nvPr/>
        </p:nvSpPr>
        <p:spPr>
          <a:xfrm>
            <a:off x="4665040" y="5306503"/>
            <a:ext cx="648000" cy="648000"/>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defRPr/>
            </a:pPr>
            <a:r>
              <a:rPr lang="de-DE" b="1" dirty="0">
                <a:solidFill>
                  <a:prstClr val="white"/>
                </a:solidFill>
                <a:latin typeface="Calibri" panose="020F0502020204030204"/>
              </a:rPr>
              <a:t>OV</a:t>
            </a:r>
          </a:p>
        </p:txBody>
      </p:sp>
      <p:cxnSp>
        <p:nvCxnSpPr>
          <p:cNvPr id="73" name="Gerade Verbindung 72">
            <a:extLst>
              <a:ext uri="{FF2B5EF4-FFF2-40B4-BE49-F238E27FC236}">
                <a16:creationId xmlns:a16="http://schemas.microsoft.com/office/drawing/2014/main" xmlns="" id="{AA970ED7-83EB-1943-BF74-3821ACBC30CD}"/>
              </a:ext>
            </a:extLst>
          </p:cNvPr>
          <p:cNvCxnSpPr>
            <a:cxnSpLocks/>
          </p:cNvCxnSpPr>
          <p:nvPr/>
        </p:nvCxnSpPr>
        <p:spPr>
          <a:xfrm>
            <a:off x="4344435" y="5322003"/>
            <a:ext cx="349654" cy="1722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xmlns="" id="{5FBF6ECD-82D3-324F-B644-4FAD3D7E9FBB}"/>
              </a:ext>
            </a:extLst>
          </p:cNvPr>
          <p:cNvSpPr txBox="1"/>
          <p:nvPr/>
        </p:nvSpPr>
        <p:spPr>
          <a:xfrm>
            <a:off x="5189575" y="4063130"/>
            <a:ext cx="1150632" cy="276999"/>
          </a:xfrm>
          <a:prstGeom prst="rect">
            <a:avLst/>
          </a:prstGeom>
          <a:noFill/>
        </p:spPr>
        <p:txBody>
          <a:bodyPr wrap="square" rtlCol="0">
            <a:spAutoFit/>
          </a:bodyPr>
          <a:lstStyle/>
          <a:p>
            <a:pPr algn="ctr" defTabSz="914400">
              <a:defRPr/>
            </a:pPr>
            <a:r>
              <a:rPr lang="de-DE" sz="1200" b="1" dirty="0" err="1">
                <a:solidFill>
                  <a:srgbClr val="002060"/>
                </a:solidFill>
                <a:latin typeface="Calibri" panose="020F0502020204030204"/>
              </a:rPr>
              <a:t>Eten</a:t>
            </a:r>
            <a:r>
              <a:rPr lang="de-DE" sz="1200" b="1" dirty="0">
                <a:solidFill>
                  <a:srgbClr val="002060"/>
                </a:solidFill>
                <a:latin typeface="Calibri" panose="020F0502020204030204"/>
              </a:rPr>
              <a:t> </a:t>
            </a:r>
            <a:r>
              <a:rPr lang="de-DE" sz="1200" b="1" dirty="0" err="1">
                <a:solidFill>
                  <a:srgbClr val="002060"/>
                </a:solidFill>
                <a:latin typeface="Calibri" panose="020F0502020204030204"/>
              </a:rPr>
              <a:t>weigeren</a:t>
            </a:r>
            <a:endParaRPr lang="de-DE" sz="1200" dirty="0">
              <a:solidFill>
                <a:srgbClr val="002060"/>
              </a:solidFill>
              <a:latin typeface="Calibri" panose="020F0502020204030204"/>
            </a:endParaRPr>
          </a:p>
        </p:txBody>
      </p:sp>
      <p:sp>
        <p:nvSpPr>
          <p:cNvPr id="75" name="Textfeld 74">
            <a:extLst>
              <a:ext uri="{FF2B5EF4-FFF2-40B4-BE49-F238E27FC236}">
                <a16:creationId xmlns:a16="http://schemas.microsoft.com/office/drawing/2014/main" xmlns="" id="{62CA9707-6FE4-7841-948E-17596441A528}"/>
              </a:ext>
            </a:extLst>
          </p:cNvPr>
          <p:cNvSpPr txBox="1"/>
          <p:nvPr/>
        </p:nvSpPr>
        <p:spPr>
          <a:xfrm>
            <a:off x="5033884" y="1676729"/>
            <a:ext cx="1119857" cy="461665"/>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Achteruitgang</a:t>
            </a:r>
            <a:r>
              <a:rPr lang="de-DE" sz="1200" b="1" dirty="0">
                <a:solidFill>
                  <a:prstClr val="black"/>
                </a:solidFill>
                <a:latin typeface="Calibri" panose="020F0502020204030204"/>
              </a:rPr>
              <a:t> </a:t>
            </a:r>
            <a:r>
              <a:rPr lang="de-DE" sz="1200" b="1" dirty="0" err="1">
                <a:solidFill>
                  <a:prstClr val="black"/>
                </a:solidFill>
                <a:latin typeface="Calibri" panose="020F0502020204030204"/>
              </a:rPr>
              <a:t>zintuigen</a:t>
            </a:r>
            <a:endParaRPr lang="de-DE" sz="1200" dirty="0">
              <a:solidFill>
                <a:prstClr val="black"/>
              </a:solidFill>
              <a:latin typeface="Calibri" panose="020F0502020204030204"/>
            </a:endParaRPr>
          </a:p>
        </p:txBody>
      </p:sp>
      <p:sp>
        <p:nvSpPr>
          <p:cNvPr id="77" name="Textfeld 76">
            <a:extLst>
              <a:ext uri="{FF2B5EF4-FFF2-40B4-BE49-F238E27FC236}">
                <a16:creationId xmlns:a16="http://schemas.microsoft.com/office/drawing/2014/main" xmlns="" id="{7FE1288B-4907-CC4B-8627-9E1AA7B20EC3}"/>
              </a:ext>
            </a:extLst>
          </p:cNvPr>
          <p:cNvSpPr txBox="1"/>
          <p:nvPr/>
        </p:nvSpPr>
        <p:spPr>
          <a:xfrm>
            <a:off x="3042344" y="5286073"/>
            <a:ext cx="1066455" cy="461665"/>
          </a:xfrm>
          <a:prstGeom prst="rect">
            <a:avLst/>
          </a:prstGeom>
          <a:noFill/>
        </p:spPr>
        <p:txBody>
          <a:bodyPr wrap="square" rtlCol="0">
            <a:spAutoFit/>
          </a:bodyPr>
          <a:lstStyle/>
          <a:p>
            <a:pPr algn="ctr">
              <a:defRPr/>
            </a:pPr>
            <a:r>
              <a:rPr lang="en-US" sz="1200" b="1" dirty="0" err="1">
                <a:solidFill>
                  <a:srgbClr val="002060"/>
                </a:solidFill>
                <a:latin typeface="Calibri" panose="020F0502020204030204"/>
              </a:rPr>
              <a:t>Misselijkheid</a:t>
            </a:r>
            <a:endParaRPr lang="en-US" sz="1200" b="1" dirty="0">
              <a:solidFill>
                <a:srgbClr val="002060"/>
              </a:solidFill>
              <a:latin typeface="Calibri" panose="020F0502020204030204"/>
            </a:endParaRPr>
          </a:p>
          <a:p>
            <a:pPr algn="ctr">
              <a:defRPr/>
            </a:pPr>
            <a:r>
              <a:rPr lang="en-US" sz="1200" b="1" dirty="0" err="1">
                <a:solidFill>
                  <a:srgbClr val="002060"/>
                </a:solidFill>
                <a:latin typeface="Calibri" panose="020F0502020204030204"/>
              </a:rPr>
              <a:t>Braken</a:t>
            </a:r>
            <a:endParaRPr lang="en-US" sz="1200" b="1" dirty="0">
              <a:solidFill>
                <a:srgbClr val="002060"/>
              </a:solidFill>
              <a:latin typeface="Calibri" panose="020F0502020204030204"/>
            </a:endParaRPr>
          </a:p>
        </p:txBody>
      </p:sp>
      <p:sp>
        <p:nvSpPr>
          <p:cNvPr id="76" name="Textfeld 75">
            <a:extLst>
              <a:ext uri="{FF2B5EF4-FFF2-40B4-BE49-F238E27FC236}">
                <a16:creationId xmlns:a16="http://schemas.microsoft.com/office/drawing/2014/main" xmlns="" id="{D1F412D4-0939-4244-9ABE-4730F85E3EC9}"/>
              </a:ext>
            </a:extLst>
          </p:cNvPr>
          <p:cNvSpPr txBox="1"/>
          <p:nvPr/>
        </p:nvSpPr>
        <p:spPr>
          <a:xfrm>
            <a:off x="4358301" y="656065"/>
            <a:ext cx="1190605" cy="646331"/>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Slechte</a:t>
            </a:r>
            <a:r>
              <a:rPr lang="de-DE" sz="1200" b="1" dirty="0">
                <a:solidFill>
                  <a:prstClr val="black"/>
                </a:solidFill>
                <a:latin typeface="Calibri" panose="020F0502020204030204"/>
              </a:rPr>
              <a:t> </a:t>
            </a:r>
            <a:r>
              <a:rPr lang="de-DE" sz="1200" b="1" dirty="0" err="1">
                <a:solidFill>
                  <a:prstClr val="black"/>
                </a:solidFill>
                <a:latin typeface="Calibri" panose="020F0502020204030204"/>
              </a:rPr>
              <a:t>kwaliteit</a:t>
            </a:r>
            <a:r>
              <a:rPr lang="de-DE" sz="1200" b="1" dirty="0">
                <a:solidFill>
                  <a:prstClr val="black"/>
                </a:solidFill>
                <a:latin typeface="Calibri" panose="020F0502020204030204"/>
              </a:rPr>
              <a:t> van </a:t>
            </a:r>
            <a:r>
              <a:rPr lang="de-DE" sz="1200" b="1" dirty="0" err="1">
                <a:solidFill>
                  <a:prstClr val="black"/>
                </a:solidFill>
                <a:latin typeface="Calibri" panose="020F0502020204030204"/>
              </a:rPr>
              <a:t>zorg</a:t>
            </a:r>
            <a:endParaRPr lang="de-DE" sz="1200" dirty="0">
              <a:solidFill>
                <a:prstClr val="black"/>
              </a:solidFill>
              <a:latin typeface="Calibri" panose="020F0502020204030204"/>
            </a:endParaRPr>
          </a:p>
        </p:txBody>
      </p:sp>
      <p:sp>
        <p:nvSpPr>
          <p:cNvPr id="78" name="Textfeld 77">
            <a:extLst>
              <a:ext uri="{FF2B5EF4-FFF2-40B4-BE49-F238E27FC236}">
                <a16:creationId xmlns:a16="http://schemas.microsoft.com/office/drawing/2014/main" xmlns="" id="{79E67D06-F3BE-B949-9523-1426B20E7429}"/>
              </a:ext>
            </a:extLst>
          </p:cNvPr>
          <p:cNvSpPr txBox="1"/>
          <p:nvPr/>
        </p:nvSpPr>
        <p:spPr>
          <a:xfrm>
            <a:off x="3083344" y="4975876"/>
            <a:ext cx="900953" cy="276999"/>
          </a:xfrm>
          <a:prstGeom prst="rect">
            <a:avLst/>
          </a:prstGeom>
          <a:noFill/>
        </p:spPr>
        <p:txBody>
          <a:bodyPr wrap="square" rtlCol="0">
            <a:spAutoFit/>
          </a:bodyPr>
          <a:lstStyle/>
          <a:p>
            <a:pPr algn="ctr" defTabSz="914400">
              <a:defRPr/>
            </a:pPr>
            <a:r>
              <a:rPr lang="de-DE" sz="1200" b="1" dirty="0" err="1">
                <a:solidFill>
                  <a:srgbClr val="002060"/>
                </a:solidFill>
                <a:latin typeface="Calibri" panose="020F0502020204030204"/>
              </a:rPr>
              <a:t>Tremoren</a:t>
            </a:r>
            <a:endParaRPr lang="de-DE" sz="1200" dirty="0">
              <a:solidFill>
                <a:srgbClr val="002060"/>
              </a:solidFill>
              <a:latin typeface="Calibri" panose="020F0502020204030204"/>
            </a:endParaRPr>
          </a:p>
        </p:txBody>
      </p:sp>
      <p:sp>
        <p:nvSpPr>
          <p:cNvPr id="79" name="Textfeld 78">
            <a:extLst>
              <a:ext uri="{FF2B5EF4-FFF2-40B4-BE49-F238E27FC236}">
                <a16:creationId xmlns:a16="http://schemas.microsoft.com/office/drawing/2014/main" xmlns="" id="{61E82A15-FE53-124B-9987-269C4F90197D}"/>
              </a:ext>
            </a:extLst>
          </p:cNvPr>
          <p:cNvSpPr txBox="1"/>
          <p:nvPr/>
        </p:nvSpPr>
        <p:spPr>
          <a:xfrm>
            <a:off x="6300495" y="3593623"/>
            <a:ext cx="976648" cy="276999"/>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Delier</a:t>
            </a:r>
            <a:endParaRPr lang="de-DE" sz="1200" dirty="0">
              <a:solidFill>
                <a:prstClr val="black"/>
              </a:solidFill>
              <a:latin typeface="Calibri" panose="020F0502020204030204"/>
            </a:endParaRPr>
          </a:p>
        </p:txBody>
      </p:sp>
      <p:sp>
        <p:nvSpPr>
          <p:cNvPr id="64" name="Textfeld 63">
            <a:extLst>
              <a:ext uri="{FF2B5EF4-FFF2-40B4-BE49-F238E27FC236}">
                <a16:creationId xmlns:a16="http://schemas.microsoft.com/office/drawing/2014/main" xmlns="" id="{EACEE851-7E2E-474C-BA8F-7F016029BE1C}"/>
              </a:ext>
            </a:extLst>
          </p:cNvPr>
          <p:cNvSpPr txBox="1"/>
          <p:nvPr/>
        </p:nvSpPr>
        <p:spPr>
          <a:xfrm>
            <a:off x="4630228" y="2163565"/>
            <a:ext cx="759726" cy="646331"/>
          </a:xfrm>
          <a:prstGeom prst="rect">
            <a:avLst/>
          </a:prstGeom>
          <a:noFill/>
        </p:spPr>
        <p:txBody>
          <a:bodyPr wrap="square" rtlCol="0">
            <a:spAutoFit/>
          </a:bodyPr>
          <a:lstStyle/>
          <a:p>
            <a:pPr algn="ctr" defTabSz="914400">
              <a:defRPr/>
            </a:pPr>
            <a:r>
              <a:rPr lang="en-US" sz="1200" b="1" dirty="0" err="1">
                <a:solidFill>
                  <a:srgbClr val="002060"/>
                </a:solidFill>
                <a:latin typeface="Calibri" panose="020F0502020204030204"/>
              </a:rPr>
              <a:t>Gebrek</a:t>
            </a:r>
            <a:r>
              <a:rPr lang="en-US" sz="1200" b="1" dirty="0">
                <a:latin typeface="Calibri" panose="020F0502020204030204"/>
              </a:rPr>
              <a:t> </a:t>
            </a:r>
            <a:r>
              <a:rPr lang="en-US" sz="1200" b="1" dirty="0" err="1">
                <a:latin typeface="Calibri" panose="020F0502020204030204"/>
              </a:rPr>
              <a:t>aan</a:t>
            </a:r>
            <a:r>
              <a:rPr lang="en-US" sz="1200" b="1" dirty="0">
                <a:latin typeface="Calibri" panose="020F0502020204030204"/>
              </a:rPr>
              <a:t> </a:t>
            </a:r>
            <a:r>
              <a:rPr lang="en-US" sz="1200" b="1" dirty="0" err="1">
                <a:solidFill>
                  <a:srgbClr val="002060"/>
                </a:solidFill>
                <a:latin typeface="Calibri" panose="020F0502020204030204"/>
              </a:rPr>
              <a:t>voeding</a:t>
            </a:r>
            <a:endParaRPr lang="de-DE" sz="1200" dirty="0">
              <a:solidFill>
                <a:srgbClr val="002060"/>
              </a:solidFill>
              <a:latin typeface="Calibri" panose="020F0502020204030204"/>
            </a:endParaRPr>
          </a:p>
        </p:txBody>
      </p:sp>
      <p:sp>
        <p:nvSpPr>
          <p:cNvPr id="65" name="Textfeld 64">
            <a:extLst>
              <a:ext uri="{FF2B5EF4-FFF2-40B4-BE49-F238E27FC236}">
                <a16:creationId xmlns:a16="http://schemas.microsoft.com/office/drawing/2014/main" xmlns="" id="{8EF839F6-8974-7047-B211-7E87B0A61D30}"/>
              </a:ext>
            </a:extLst>
          </p:cNvPr>
          <p:cNvSpPr txBox="1"/>
          <p:nvPr/>
        </p:nvSpPr>
        <p:spPr>
          <a:xfrm>
            <a:off x="5244865" y="4818950"/>
            <a:ext cx="1697487" cy="276999"/>
          </a:xfrm>
          <a:prstGeom prst="rect">
            <a:avLst/>
          </a:prstGeom>
          <a:noFill/>
        </p:spPr>
        <p:txBody>
          <a:bodyPr wrap="square" rtlCol="0">
            <a:spAutoFit/>
          </a:bodyPr>
          <a:lstStyle/>
          <a:p>
            <a:pPr algn="ctr" defTabSz="914400">
              <a:defRPr/>
            </a:pPr>
            <a:r>
              <a:rPr lang="de-DE" sz="1200" b="1" dirty="0">
                <a:solidFill>
                  <a:srgbClr val="002060"/>
                </a:solidFill>
                <a:latin typeface="Calibri" panose="020F0502020204030204"/>
              </a:rPr>
              <a:t>Niet </a:t>
            </a:r>
            <a:r>
              <a:rPr lang="de-DE" sz="1200" b="1" dirty="0" err="1">
                <a:solidFill>
                  <a:srgbClr val="002060"/>
                </a:solidFill>
                <a:latin typeface="Calibri" panose="020F0502020204030204"/>
              </a:rPr>
              <a:t>mogen</a:t>
            </a:r>
            <a:r>
              <a:rPr lang="de-DE" sz="1200" b="1" dirty="0">
                <a:solidFill>
                  <a:srgbClr val="002060"/>
                </a:solidFill>
                <a:latin typeface="Calibri" panose="020F0502020204030204"/>
              </a:rPr>
              <a:t> </a:t>
            </a:r>
            <a:r>
              <a:rPr lang="de-DE" sz="1200" b="1" dirty="0" err="1">
                <a:solidFill>
                  <a:srgbClr val="002060"/>
                </a:solidFill>
                <a:latin typeface="Calibri" panose="020F0502020204030204"/>
              </a:rPr>
              <a:t>eten</a:t>
            </a:r>
            <a:endParaRPr lang="de-DE" sz="1200" dirty="0">
              <a:solidFill>
                <a:srgbClr val="002060"/>
              </a:solidFill>
              <a:latin typeface="Calibri" panose="020F0502020204030204"/>
            </a:endParaRPr>
          </a:p>
        </p:txBody>
      </p:sp>
      <p:sp>
        <p:nvSpPr>
          <p:cNvPr id="80" name="Textfeld 79">
            <a:extLst>
              <a:ext uri="{FF2B5EF4-FFF2-40B4-BE49-F238E27FC236}">
                <a16:creationId xmlns:a16="http://schemas.microsoft.com/office/drawing/2014/main" xmlns="" id="{2AC371CC-CF69-9346-8605-E79FA37AA0F9}"/>
              </a:ext>
            </a:extLst>
          </p:cNvPr>
          <p:cNvSpPr txBox="1"/>
          <p:nvPr/>
        </p:nvSpPr>
        <p:spPr>
          <a:xfrm>
            <a:off x="2296464" y="3904950"/>
            <a:ext cx="1341766" cy="276999"/>
          </a:xfrm>
          <a:prstGeom prst="rect">
            <a:avLst/>
          </a:prstGeom>
          <a:noFill/>
        </p:spPr>
        <p:txBody>
          <a:bodyPr wrap="square" rtlCol="0">
            <a:spAutoFit/>
          </a:bodyPr>
          <a:lstStyle/>
          <a:p>
            <a:pPr algn="ctr" defTabSz="914400">
              <a:defRPr/>
            </a:pPr>
            <a:r>
              <a:rPr lang="de-DE" sz="1200" b="1" dirty="0" err="1">
                <a:solidFill>
                  <a:prstClr val="black"/>
                </a:solidFill>
                <a:latin typeface="Calibri" panose="020F0502020204030204"/>
              </a:rPr>
              <a:t>Slecht</a:t>
            </a:r>
            <a:r>
              <a:rPr lang="de-DE" sz="1200" b="1" dirty="0">
                <a:solidFill>
                  <a:prstClr val="black"/>
                </a:solidFill>
                <a:latin typeface="Calibri" panose="020F0502020204030204"/>
              </a:rPr>
              <a:t> </a:t>
            </a:r>
            <a:r>
              <a:rPr lang="de-DE" sz="1200" b="1" dirty="0" err="1">
                <a:solidFill>
                  <a:prstClr val="black"/>
                </a:solidFill>
                <a:latin typeface="Calibri" panose="020F0502020204030204"/>
              </a:rPr>
              <a:t>gebit</a:t>
            </a:r>
            <a:endParaRPr lang="de-DE" sz="1200" b="1" dirty="0">
              <a:solidFill>
                <a:prstClr val="black"/>
              </a:solidFill>
              <a:latin typeface="Calibri" panose="020F0502020204030204"/>
            </a:endParaRPr>
          </a:p>
        </p:txBody>
      </p:sp>
      <p:sp>
        <p:nvSpPr>
          <p:cNvPr id="81" name="Textfeld 80">
            <a:extLst>
              <a:ext uri="{FF2B5EF4-FFF2-40B4-BE49-F238E27FC236}">
                <a16:creationId xmlns:a16="http://schemas.microsoft.com/office/drawing/2014/main" xmlns="" id="{0DD2073D-D441-DB4C-AFE7-78105845191D}"/>
              </a:ext>
            </a:extLst>
          </p:cNvPr>
          <p:cNvSpPr txBox="1"/>
          <p:nvPr/>
        </p:nvSpPr>
        <p:spPr>
          <a:xfrm>
            <a:off x="6379028" y="944048"/>
            <a:ext cx="1753137" cy="738664"/>
          </a:xfrm>
          <a:prstGeom prst="rect">
            <a:avLst/>
          </a:prstGeom>
          <a:noFill/>
        </p:spPr>
        <p:txBody>
          <a:bodyPr wrap="square" rtlCol="0">
            <a:spAutoFit/>
          </a:bodyPr>
          <a:lstStyle/>
          <a:p>
            <a:pPr algn="ctr" defTabSz="914400">
              <a:defRPr/>
            </a:pPr>
            <a:r>
              <a:rPr lang="de-DE" sz="1400" b="1" dirty="0">
                <a:solidFill>
                  <a:srgbClr val="0066FF"/>
                </a:solidFill>
                <a:latin typeface="Calibri" panose="020F0502020204030204"/>
              </a:rPr>
              <a:t>Anorexia </a:t>
            </a:r>
            <a:r>
              <a:rPr lang="de-DE" sz="1400" b="1" dirty="0" err="1">
                <a:solidFill>
                  <a:srgbClr val="0066FF"/>
                </a:solidFill>
                <a:latin typeface="Calibri" panose="020F0502020204030204"/>
              </a:rPr>
              <a:t>of</a:t>
            </a:r>
            <a:r>
              <a:rPr lang="de-DE" sz="1400" b="1" dirty="0">
                <a:solidFill>
                  <a:srgbClr val="0066FF"/>
                </a:solidFill>
                <a:latin typeface="Calibri" panose="020F0502020204030204"/>
              </a:rPr>
              <a:t> </a:t>
            </a:r>
            <a:r>
              <a:rPr lang="de-DE" sz="1400" b="1" dirty="0" err="1">
                <a:solidFill>
                  <a:srgbClr val="0066FF"/>
                </a:solidFill>
                <a:latin typeface="Calibri" panose="020F0502020204030204"/>
              </a:rPr>
              <a:t>aging</a:t>
            </a:r>
            <a:r>
              <a:rPr lang="de-DE" sz="1400" b="1" dirty="0">
                <a:solidFill>
                  <a:srgbClr val="0066FF"/>
                </a:solidFill>
                <a:latin typeface="Calibri" panose="020F0502020204030204"/>
              </a:rPr>
              <a:t>: </a:t>
            </a:r>
            <a:r>
              <a:rPr lang="de-DE" sz="1400" b="1" dirty="0" err="1">
                <a:solidFill>
                  <a:srgbClr val="0066FF"/>
                </a:solidFill>
                <a:latin typeface="Calibri" panose="020F0502020204030204"/>
              </a:rPr>
              <a:t>afnemende</a:t>
            </a:r>
            <a:r>
              <a:rPr lang="de-DE" sz="1400" b="1" dirty="0">
                <a:solidFill>
                  <a:srgbClr val="0066FF"/>
                </a:solidFill>
                <a:latin typeface="Calibri" panose="020F0502020204030204"/>
              </a:rPr>
              <a:t> </a:t>
            </a:r>
            <a:r>
              <a:rPr lang="de-DE" sz="1400" b="1" dirty="0" err="1">
                <a:solidFill>
                  <a:srgbClr val="0066FF"/>
                </a:solidFill>
                <a:latin typeface="Calibri" panose="020F0502020204030204"/>
              </a:rPr>
              <a:t>eetlust</a:t>
            </a:r>
            <a:r>
              <a:rPr lang="de-DE" sz="1400" b="1" dirty="0">
                <a:solidFill>
                  <a:srgbClr val="0066FF"/>
                </a:solidFill>
                <a:latin typeface="Calibri" panose="020F0502020204030204"/>
              </a:rPr>
              <a:t> </a:t>
            </a:r>
            <a:r>
              <a:rPr lang="de-DE" sz="1400" b="1" dirty="0" err="1">
                <a:solidFill>
                  <a:srgbClr val="0066FF"/>
                </a:solidFill>
                <a:latin typeface="Calibri" panose="020F0502020204030204"/>
              </a:rPr>
              <a:t>bij</a:t>
            </a:r>
            <a:r>
              <a:rPr lang="de-DE" sz="1400" b="1" dirty="0">
                <a:solidFill>
                  <a:srgbClr val="0066FF"/>
                </a:solidFill>
                <a:latin typeface="Calibri" panose="020F0502020204030204"/>
              </a:rPr>
              <a:t> </a:t>
            </a:r>
            <a:r>
              <a:rPr lang="de-DE" sz="1400" b="1" dirty="0" err="1">
                <a:solidFill>
                  <a:srgbClr val="0066FF"/>
                </a:solidFill>
                <a:latin typeface="Calibri" panose="020F0502020204030204"/>
              </a:rPr>
              <a:t>ouder</a:t>
            </a:r>
            <a:r>
              <a:rPr lang="de-DE" sz="1400" b="1" dirty="0">
                <a:solidFill>
                  <a:srgbClr val="0066FF"/>
                </a:solidFill>
                <a:latin typeface="Calibri" panose="020F0502020204030204"/>
              </a:rPr>
              <a:t> worden</a:t>
            </a:r>
          </a:p>
        </p:txBody>
      </p:sp>
      <p:sp>
        <p:nvSpPr>
          <p:cNvPr id="82" name="Textfeld 81">
            <a:extLst>
              <a:ext uri="{FF2B5EF4-FFF2-40B4-BE49-F238E27FC236}">
                <a16:creationId xmlns:a16="http://schemas.microsoft.com/office/drawing/2014/main" xmlns="" id="{F8600920-F97E-9145-AB39-74DD09366480}"/>
              </a:ext>
            </a:extLst>
          </p:cNvPr>
          <p:cNvSpPr txBox="1"/>
          <p:nvPr/>
        </p:nvSpPr>
        <p:spPr>
          <a:xfrm>
            <a:off x="7779031" y="3575441"/>
            <a:ext cx="1166849" cy="523220"/>
          </a:xfrm>
          <a:prstGeom prst="rect">
            <a:avLst/>
          </a:prstGeom>
          <a:noFill/>
        </p:spPr>
        <p:txBody>
          <a:bodyPr wrap="square" rtlCol="0">
            <a:spAutoFit/>
          </a:bodyPr>
          <a:lstStyle/>
          <a:p>
            <a:pPr algn="ctr" defTabSz="914400">
              <a:defRPr/>
            </a:pPr>
            <a:r>
              <a:rPr lang="de-DE" sz="1400" b="1" dirty="0" err="1">
                <a:solidFill>
                  <a:srgbClr val="0066FF"/>
                </a:solidFill>
                <a:latin typeface="Calibri" panose="020F0502020204030204"/>
              </a:rPr>
              <a:t>Inflamm</a:t>
            </a:r>
            <a:r>
              <a:rPr lang="de-DE" sz="1400" b="1" dirty="0">
                <a:solidFill>
                  <a:srgbClr val="0066FF"/>
                </a:solidFill>
                <a:latin typeface="Calibri" panose="020F0502020204030204"/>
              </a:rPr>
              <a:t>-</a:t>
            </a:r>
            <a:br>
              <a:rPr lang="de-DE" sz="1400" b="1" dirty="0">
                <a:solidFill>
                  <a:srgbClr val="0066FF"/>
                </a:solidFill>
                <a:latin typeface="Calibri" panose="020F0502020204030204"/>
              </a:rPr>
            </a:br>
            <a:r>
              <a:rPr lang="de-DE" sz="1400" b="1" dirty="0" err="1">
                <a:solidFill>
                  <a:srgbClr val="0066FF"/>
                </a:solidFill>
                <a:latin typeface="Calibri" panose="020F0502020204030204"/>
              </a:rPr>
              <a:t>Aging</a:t>
            </a:r>
            <a:endParaRPr lang="de-DE" sz="1400" b="1" dirty="0">
              <a:solidFill>
                <a:srgbClr val="0066FF"/>
              </a:solidFill>
              <a:latin typeface="Calibri" panose="020F0502020204030204"/>
            </a:endParaRPr>
          </a:p>
        </p:txBody>
      </p:sp>
      <p:sp>
        <p:nvSpPr>
          <p:cNvPr id="83" name="Textfeld 82">
            <a:extLst>
              <a:ext uri="{FF2B5EF4-FFF2-40B4-BE49-F238E27FC236}">
                <a16:creationId xmlns:a16="http://schemas.microsoft.com/office/drawing/2014/main" xmlns="" id="{86CA31E4-03E5-7848-9555-B1233BD86B26}"/>
              </a:ext>
            </a:extLst>
          </p:cNvPr>
          <p:cNvSpPr txBox="1"/>
          <p:nvPr/>
        </p:nvSpPr>
        <p:spPr>
          <a:xfrm>
            <a:off x="7083576" y="1862727"/>
            <a:ext cx="2346431" cy="523220"/>
          </a:xfrm>
          <a:prstGeom prst="rect">
            <a:avLst/>
          </a:prstGeom>
          <a:noFill/>
        </p:spPr>
        <p:txBody>
          <a:bodyPr wrap="square" rtlCol="0">
            <a:spAutoFit/>
          </a:bodyPr>
          <a:lstStyle/>
          <a:p>
            <a:pPr algn="ctr" defTabSz="914400">
              <a:defRPr/>
            </a:pPr>
            <a:r>
              <a:rPr lang="de-DE" sz="1400" b="1" dirty="0" err="1">
                <a:solidFill>
                  <a:srgbClr val="0066FF"/>
                </a:solidFill>
                <a:latin typeface="Calibri" panose="020F0502020204030204"/>
              </a:rPr>
              <a:t>Leeftijdsgerelateerde</a:t>
            </a:r>
            <a:r>
              <a:rPr lang="de-DE" sz="1400" b="1" dirty="0">
                <a:solidFill>
                  <a:srgbClr val="0066FF"/>
                </a:solidFill>
                <a:latin typeface="Calibri" panose="020F0502020204030204"/>
              </a:rPr>
              <a:t> </a:t>
            </a:r>
            <a:br>
              <a:rPr lang="de-DE" sz="1400" b="1" dirty="0">
                <a:solidFill>
                  <a:srgbClr val="0066FF"/>
                </a:solidFill>
                <a:latin typeface="Calibri" panose="020F0502020204030204"/>
              </a:rPr>
            </a:br>
            <a:r>
              <a:rPr lang="de-DE" sz="1400" b="1" dirty="0" err="1">
                <a:solidFill>
                  <a:srgbClr val="0066FF"/>
                </a:solidFill>
                <a:latin typeface="Calibri" panose="020F0502020204030204"/>
              </a:rPr>
              <a:t>functionele</a:t>
            </a:r>
            <a:r>
              <a:rPr lang="de-DE" sz="1400" b="1" dirty="0">
                <a:solidFill>
                  <a:srgbClr val="0066FF"/>
                </a:solidFill>
                <a:latin typeface="Calibri" panose="020F0502020204030204"/>
              </a:rPr>
              <a:t> </a:t>
            </a:r>
            <a:r>
              <a:rPr lang="de-DE" sz="1400" b="1" dirty="0" err="1">
                <a:solidFill>
                  <a:srgbClr val="0066FF"/>
                </a:solidFill>
                <a:latin typeface="Calibri" panose="020F0502020204030204"/>
              </a:rPr>
              <a:t>achteruitgang</a:t>
            </a:r>
            <a:endParaRPr lang="de-DE" sz="1400" b="1" dirty="0">
              <a:solidFill>
                <a:srgbClr val="0066FF"/>
              </a:solidFill>
              <a:latin typeface="Calibri" panose="020F0502020204030204"/>
            </a:endParaRPr>
          </a:p>
        </p:txBody>
      </p:sp>
      <p:sp>
        <p:nvSpPr>
          <p:cNvPr id="84" name="Rechteck 83">
            <a:extLst>
              <a:ext uri="{FF2B5EF4-FFF2-40B4-BE49-F238E27FC236}">
                <a16:creationId xmlns:a16="http://schemas.microsoft.com/office/drawing/2014/main" xmlns="" id="{B4E9C5C8-33A0-D04D-840D-D5A5EB9E7041}"/>
              </a:ext>
            </a:extLst>
          </p:cNvPr>
          <p:cNvSpPr/>
          <p:nvPr/>
        </p:nvSpPr>
        <p:spPr>
          <a:xfrm>
            <a:off x="7405589" y="2621864"/>
            <a:ext cx="1833964" cy="307777"/>
          </a:xfrm>
          <a:prstGeom prst="rect">
            <a:avLst/>
          </a:prstGeom>
        </p:spPr>
        <p:txBody>
          <a:bodyPr wrap="none">
            <a:spAutoFit/>
          </a:bodyPr>
          <a:lstStyle/>
          <a:p>
            <a:pPr defTabSz="914400">
              <a:defRPr/>
            </a:pPr>
            <a:r>
              <a:rPr lang="de-DE" sz="1400" b="1" dirty="0" err="1">
                <a:solidFill>
                  <a:srgbClr val="0066FF"/>
                </a:solidFill>
                <a:latin typeface="Calibri" panose="020F0502020204030204"/>
              </a:rPr>
              <a:t>Frailty</a:t>
            </a:r>
            <a:r>
              <a:rPr lang="de-DE" sz="1400" b="1" dirty="0">
                <a:solidFill>
                  <a:srgbClr val="0066FF"/>
                </a:solidFill>
                <a:latin typeface="Calibri" panose="020F0502020204030204"/>
              </a:rPr>
              <a:t>/</a:t>
            </a:r>
            <a:r>
              <a:rPr lang="de-DE" sz="1400" b="1" dirty="0" err="1">
                <a:solidFill>
                  <a:srgbClr val="0066FF"/>
                </a:solidFill>
                <a:latin typeface="Calibri" panose="020F0502020204030204"/>
              </a:rPr>
              <a:t>kwetsbaarheid</a:t>
            </a:r>
            <a:endParaRPr lang="de-DE" sz="1400" dirty="0">
              <a:solidFill>
                <a:srgbClr val="0066FF"/>
              </a:solidFill>
              <a:latin typeface="Calibri" panose="020F0502020204030204"/>
            </a:endParaRPr>
          </a:p>
        </p:txBody>
      </p:sp>
      <p:sp>
        <p:nvSpPr>
          <p:cNvPr id="85" name="Textfeld 84">
            <a:extLst>
              <a:ext uri="{FF2B5EF4-FFF2-40B4-BE49-F238E27FC236}">
                <a16:creationId xmlns:a16="http://schemas.microsoft.com/office/drawing/2014/main" xmlns="" id="{50F5592D-5D05-9947-8A1E-C463280DF3B9}"/>
              </a:ext>
            </a:extLst>
          </p:cNvPr>
          <p:cNvSpPr txBox="1"/>
          <p:nvPr/>
        </p:nvSpPr>
        <p:spPr>
          <a:xfrm>
            <a:off x="1212370" y="1507360"/>
            <a:ext cx="1508577" cy="307777"/>
          </a:xfrm>
          <a:prstGeom prst="rect">
            <a:avLst/>
          </a:prstGeom>
          <a:noFill/>
        </p:spPr>
        <p:txBody>
          <a:bodyPr wrap="square" rtlCol="0">
            <a:spAutoFit/>
          </a:bodyPr>
          <a:lstStyle/>
          <a:p>
            <a:pPr algn="ctr" defTabSz="914400">
              <a:defRPr/>
            </a:pPr>
            <a:r>
              <a:rPr lang="de-DE" sz="1400" b="1" dirty="0" err="1">
                <a:solidFill>
                  <a:srgbClr val="0066FF"/>
                </a:solidFill>
                <a:latin typeface="Calibri" panose="020F0502020204030204"/>
              </a:rPr>
              <a:t>Vrouw</a:t>
            </a:r>
            <a:endParaRPr lang="de-DE" sz="1400" b="1" dirty="0">
              <a:solidFill>
                <a:srgbClr val="0066FF"/>
              </a:solidFill>
              <a:latin typeface="Calibri" panose="020F0502020204030204"/>
            </a:endParaRPr>
          </a:p>
        </p:txBody>
      </p:sp>
      <p:sp>
        <p:nvSpPr>
          <p:cNvPr id="86" name="Textfeld 85">
            <a:extLst>
              <a:ext uri="{FF2B5EF4-FFF2-40B4-BE49-F238E27FC236}">
                <a16:creationId xmlns:a16="http://schemas.microsoft.com/office/drawing/2014/main" xmlns="" id="{E7D2519E-EB4D-2545-9BE0-68BB05E14222}"/>
              </a:ext>
            </a:extLst>
          </p:cNvPr>
          <p:cNvSpPr txBox="1"/>
          <p:nvPr/>
        </p:nvSpPr>
        <p:spPr>
          <a:xfrm>
            <a:off x="1971571" y="960926"/>
            <a:ext cx="2215760" cy="307777"/>
          </a:xfrm>
          <a:prstGeom prst="rect">
            <a:avLst/>
          </a:prstGeom>
          <a:noFill/>
        </p:spPr>
        <p:txBody>
          <a:bodyPr wrap="square" rtlCol="0">
            <a:spAutoFit/>
          </a:bodyPr>
          <a:lstStyle/>
          <a:p>
            <a:pPr algn="ctr" defTabSz="914400">
              <a:defRPr/>
            </a:pPr>
            <a:r>
              <a:rPr lang="de-DE" sz="1400" b="1" dirty="0" err="1">
                <a:solidFill>
                  <a:srgbClr val="0066FF"/>
                </a:solidFill>
                <a:latin typeface="Calibri" panose="020F0502020204030204"/>
              </a:rPr>
              <a:t>Laag</a:t>
            </a:r>
            <a:r>
              <a:rPr lang="de-DE" sz="1400" b="1" dirty="0">
                <a:solidFill>
                  <a:srgbClr val="0066FF"/>
                </a:solidFill>
                <a:latin typeface="Calibri" panose="020F0502020204030204"/>
              </a:rPr>
              <a:t> </a:t>
            </a:r>
            <a:r>
              <a:rPr lang="de-DE" sz="1400" b="1" dirty="0" err="1">
                <a:solidFill>
                  <a:srgbClr val="0066FF"/>
                </a:solidFill>
                <a:latin typeface="Calibri" panose="020F0502020204030204"/>
              </a:rPr>
              <a:t>opgeleid</a:t>
            </a:r>
            <a:endParaRPr lang="de-DE" sz="1400" b="1" dirty="0">
              <a:solidFill>
                <a:srgbClr val="0066FF"/>
              </a:solidFill>
              <a:latin typeface="Calibri" panose="020F0502020204030204"/>
            </a:endParaRPr>
          </a:p>
        </p:txBody>
      </p:sp>
      <p:sp>
        <p:nvSpPr>
          <p:cNvPr id="87" name="Textfeld 86">
            <a:extLst>
              <a:ext uri="{FF2B5EF4-FFF2-40B4-BE49-F238E27FC236}">
                <a16:creationId xmlns:a16="http://schemas.microsoft.com/office/drawing/2014/main" xmlns="" id="{3B805D3B-A5E3-4C4D-9209-7BD48990F1E6}"/>
              </a:ext>
            </a:extLst>
          </p:cNvPr>
          <p:cNvSpPr txBox="1"/>
          <p:nvPr/>
        </p:nvSpPr>
        <p:spPr>
          <a:xfrm>
            <a:off x="755581" y="3191557"/>
            <a:ext cx="1508577" cy="307777"/>
          </a:xfrm>
          <a:prstGeom prst="rect">
            <a:avLst/>
          </a:prstGeom>
          <a:noFill/>
        </p:spPr>
        <p:txBody>
          <a:bodyPr wrap="square" rtlCol="0">
            <a:spAutoFit/>
          </a:bodyPr>
          <a:lstStyle/>
          <a:p>
            <a:pPr algn="ctr" defTabSz="914400">
              <a:defRPr/>
            </a:pPr>
            <a:r>
              <a:rPr lang="de-DE" sz="1400" b="1" dirty="0" err="1">
                <a:solidFill>
                  <a:srgbClr val="0066FF"/>
                </a:solidFill>
                <a:latin typeface="Calibri" panose="020F0502020204030204"/>
              </a:rPr>
              <a:t>Multimorbiditeit</a:t>
            </a:r>
            <a:endParaRPr lang="de-DE" sz="1400" b="1" dirty="0">
              <a:solidFill>
                <a:srgbClr val="0066FF"/>
              </a:solidFill>
              <a:latin typeface="Calibri" panose="020F0502020204030204"/>
            </a:endParaRPr>
          </a:p>
        </p:txBody>
      </p:sp>
      <p:sp>
        <p:nvSpPr>
          <p:cNvPr id="88" name="Textfeld 87">
            <a:extLst>
              <a:ext uri="{FF2B5EF4-FFF2-40B4-BE49-F238E27FC236}">
                <a16:creationId xmlns:a16="http://schemas.microsoft.com/office/drawing/2014/main" xmlns="" id="{CCC7D6F2-55A4-0044-A506-31498B53311F}"/>
              </a:ext>
            </a:extLst>
          </p:cNvPr>
          <p:cNvSpPr txBox="1"/>
          <p:nvPr/>
        </p:nvSpPr>
        <p:spPr>
          <a:xfrm>
            <a:off x="424565" y="4088493"/>
            <a:ext cx="1438489" cy="307777"/>
          </a:xfrm>
          <a:prstGeom prst="rect">
            <a:avLst/>
          </a:prstGeom>
          <a:noFill/>
        </p:spPr>
        <p:txBody>
          <a:bodyPr wrap="square" rtlCol="0">
            <a:spAutoFit/>
          </a:bodyPr>
          <a:lstStyle/>
          <a:p>
            <a:pPr algn="ctr" defTabSz="914400">
              <a:defRPr/>
            </a:pPr>
            <a:r>
              <a:rPr lang="de-DE" sz="1400" b="1" dirty="0" err="1">
                <a:solidFill>
                  <a:srgbClr val="0066FF"/>
                </a:solidFill>
                <a:latin typeface="Calibri" panose="020F0502020204030204"/>
              </a:rPr>
              <a:t>Polyfarmacie</a:t>
            </a:r>
            <a:endParaRPr lang="de-DE" sz="1400" b="1" dirty="0">
              <a:solidFill>
                <a:srgbClr val="0066FF"/>
              </a:solidFill>
              <a:latin typeface="Calibri" panose="020F0502020204030204"/>
            </a:endParaRPr>
          </a:p>
        </p:txBody>
      </p:sp>
      <p:sp>
        <p:nvSpPr>
          <p:cNvPr id="89" name="Textfeld 88">
            <a:extLst>
              <a:ext uri="{FF2B5EF4-FFF2-40B4-BE49-F238E27FC236}">
                <a16:creationId xmlns:a16="http://schemas.microsoft.com/office/drawing/2014/main" xmlns="" id="{5B44DE41-26C9-8C4D-B772-712026E9C800}"/>
              </a:ext>
            </a:extLst>
          </p:cNvPr>
          <p:cNvSpPr txBox="1"/>
          <p:nvPr/>
        </p:nvSpPr>
        <p:spPr>
          <a:xfrm>
            <a:off x="1334610" y="2124338"/>
            <a:ext cx="1508577" cy="307777"/>
          </a:xfrm>
          <a:prstGeom prst="rect">
            <a:avLst/>
          </a:prstGeom>
          <a:noFill/>
        </p:spPr>
        <p:txBody>
          <a:bodyPr wrap="square" rtlCol="0">
            <a:spAutoFit/>
          </a:bodyPr>
          <a:lstStyle/>
          <a:p>
            <a:pPr algn="ctr" defTabSz="914400">
              <a:defRPr/>
            </a:pPr>
            <a:r>
              <a:rPr lang="de-DE" sz="1400" b="1" dirty="0" err="1">
                <a:solidFill>
                  <a:srgbClr val="0066FF"/>
                </a:solidFill>
                <a:latin typeface="Calibri" panose="020F0502020204030204"/>
              </a:rPr>
              <a:t>Hogere</a:t>
            </a:r>
            <a:r>
              <a:rPr lang="de-DE" sz="1400" b="1" dirty="0">
                <a:solidFill>
                  <a:srgbClr val="0066FF"/>
                </a:solidFill>
                <a:latin typeface="Calibri" panose="020F0502020204030204"/>
              </a:rPr>
              <a:t> </a:t>
            </a:r>
            <a:r>
              <a:rPr lang="de-DE" sz="1400" b="1" dirty="0" err="1">
                <a:solidFill>
                  <a:srgbClr val="0066FF"/>
                </a:solidFill>
                <a:latin typeface="Calibri" panose="020F0502020204030204"/>
              </a:rPr>
              <a:t>leeftijd</a:t>
            </a:r>
            <a:endParaRPr lang="de-DE" sz="1400" b="1" dirty="0">
              <a:solidFill>
                <a:srgbClr val="0066FF"/>
              </a:solidFill>
              <a:latin typeface="Calibri" panose="020F0502020204030204"/>
            </a:endParaRPr>
          </a:p>
        </p:txBody>
      </p:sp>
      <p:pic>
        <p:nvPicPr>
          <p:cNvPr id="90" name="Picture 26"/>
          <p:cNvPicPr>
            <a:picLocks noChangeAspect="1"/>
          </p:cNvPicPr>
          <p:nvPr/>
        </p:nvPicPr>
        <p:blipFill>
          <a:blip r:embed="rId3"/>
          <a:stretch>
            <a:fillRect/>
          </a:stretch>
        </p:blipFill>
        <p:spPr>
          <a:xfrm>
            <a:off x="6332220" y="32278"/>
            <a:ext cx="3048292" cy="778951"/>
          </a:xfrm>
          <a:prstGeom prst="rect">
            <a:avLst/>
          </a:prstGeom>
        </p:spPr>
      </p:pic>
      <p:sp>
        <p:nvSpPr>
          <p:cNvPr id="92" name="Titel 2">
            <a:extLst>
              <a:ext uri="{FF2B5EF4-FFF2-40B4-BE49-F238E27FC236}">
                <a16:creationId xmlns:a16="http://schemas.microsoft.com/office/drawing/2014/main" xmlns="" id="{5ECE8BE5-85B5-4777-A720-E0C8DF2C4D4B}"/>
              </a:ext>
            </a:extLst>
          </p:cNvPr>
          <p:cNvSpPr txBox="1">
            <a:spLocks/>
          </p:cNvSpPr>
          <p:nvPr/>
        </p:nvSpPr>
        <p:spPr>
          <a:xfrm>
            <a:off x="135393" y="133070"/>
            <a:ext cx="1667440" cy="686363"/>
          </a:xfrm>
          <a:prstGeom prst="rect">
            <a:avLst/>
          </a:prstGeom>
        </p:spPr>
        <p:txBody>
          <a:bodyPr/>
          <a:lstStyle>
            <a:lvl1pPr algn="ctr" defTabSz="308063" rtl="0" eaLnBrk="1" fontAlgn="base" hangingPunct="1">
              <a:spcBef>
                <a:spcPct val="0"/>
              </a:spcBef>
              <a:spcAft>
                <a:spcPct val="0"/>
              </a:spcAft>
              <a:defRPr sz="4219" b="0" i="0" u="none">
                <a:solidFill>
                  <a:srgbClr val="4FAF47"/>
                </a:solidFill>
                <a:latin typeface="Open Sans"/>
                <a:ea typeface="ＭＳ Ｐゴシック" charset="0"/>
                <a:cs typeface="Open Sans"/>
                <a:sym typeface="Helvetica Light" charset="0"/>
              </a:defRPr>
            </a:lvl1pPr>
            <a:lvl2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2pPr>
            <a:lvl3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3pPr>
            <a:lvl4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4pPr>
            <a:lvl5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5pPr>
            <a:lvl6pPr indent="602732" algn="ctr" defTabSz="308063" eaLnBrk="1" hangingPunct="1">
              <a:defRPr sz="4219">
                <a:latin typeface="+mn-lt"/>
                <a:ea typeface="+mn-ea"/>
                <a:cs typeface="+mn-cs"/>
                <a:sym typeface="Helvetica Light"/>
              </a:defRPr>
            </a:lvl6pPr>
            <a:lvl7pPr indent="723279" algn="ctr" defTabSz="308063" eaLnBrk="1" hangingPunct="1">
              <a:defRPr sz="4219">
                <a:latin typeface="+mn-lt"/>
                <a:ea typeface="+mn-ea"/>
                <a:cs typeface="+mn-cs"/>
                <a:sym typeface="Helvetica Light"/>
              </a:defRPr>
            </a:lvl7pPr>
            <a:lvl8pPr indent="843826" algn="ctr" defTabSz="308063" eaLnBrk="1" hangingPunct="1">
              <a:defRPr sz="4219">
                <a:latin typeface="+mn-lt"/>
                <a:ea typeface="+mn-ea"/>
                <a:cs typeface="+mn-cs"/>
                <a:sym typeface="Helvetica Light"/>
              </a:defRPr>
            </a:lvl8pPr>
            <a:lvl9pPr indent="964372" algn="ctr" defTabSz="308063" eaLnBrk="1" hangingPunct="1">
              <a:defRPr sz="4219">
                <a:latin typeface="+mn-lt"/>
                <a:ea typeface="+mn-ea"/>
                <a:cs typeface="+mn-cs"/>
                <a:sym typeface="Helvetica Light"/>
              </a:defRPr>
            </a:lvl9pPr>
          </a:lstStyle>
          <a:p>
            <a:pPr algn="l"/>
            <a:r>
              <a:rPr lang="nl-NL" sz="3200" kern="0" dirty="0" err="1">
                <a:latin typeface="Calibri" panose="020F0502020204030204" pitchFamily="34" charset="0"/>
                <a:cs typeface="Calibri" panose="020F0502020204030204" pitchFamily="34" charset="0"/>
              </a:rPr>
              <a:t>DoMAP</a:t>
            </a:r>
            <a:endParaRPr lang="nl-NL" sz="3200" kern="0" dirty="0">
              <a:latin typeface="Calibri" panose="020F0502020204030204" pitchFamily="34" charset="0"/>
              <a:cs typeface="Calibri" panose="020F0502020204030204" pitchFamily="34" charset="0"/>
            </a:endParaRPr>
          </a:p>
        </p:txBody>
      </p:sp>
      <p:sp>
        <p:nvSpPr>
          <p:cNvPr id="93" name="Tekstvak 92">
            <a:extLst>
              <a:ext uri="{FF2B5EF4-FFF2-40B4-BE49-F238E27FC236}">
                <a16:creationId xmlns:a16="http://schemas.microsoft.com/office/drawing/2014/main" xmlns="" id="{BCE63D2B-0428-4AE1-9FF5-B997F559A70E}"/>
              </a:ext>
            </a:extLst>
          </p:cNvPr>
          <p:cNvSpPr txBox="1"/>
          <p:nvPr/>
        </p:nvSpPr>
        <p:spPr>
          <a:xfrm>
            <a:off x="114631" y="770474"/>
            <a:ext cx="1771455" cy="707886"/>
          </a:xfrm>
          <a:prstGeom prst="rect">
            <a:avLst/>
          </a:prstGeom>
          <a:noFill/>
        </p:spPr>
        <p:txBody>
          <a:bodyPr wrap="square" rtlCol="0">
            <a:spAutoFit/>
          </a:bodyPr>
          <a:lstStyle/>
          <a:p>
            <a:pPr defTabSz="410751" fontAlgn="base">
              <a:spcBef>
                <a:spcPct val="0"/>
              </a:spcBef>
              <a:spcAft>
                <a:spcPct val="0"/>
              </a:spcAft>
            </a:pPr>
            <a:r>
              <a:rPr lang="nl-NL" sz="2000" dirty="0">
                <a:solidFill>
                  <a:srgbClr val="FF0000"/>
                </a:solidFill>
                <a:sym typeface="Helvetica Light" charset="0"/>
              </a:rPr>
              <a:t>ESPEN, 2015</a:t>
            </a:r>
          </a:p>
          <a:p>
            <a:pPr defTabSz="410751" fontAlgn="base">
              <a:spcBef>
                <a:spcPct val="0"/>
              </a:spcBef>
              <a:spcAft>
                <a:spcPct val="0"/>
              </a:spcAft>
            </a:pPr>
            <a:r>
              <a:rPr lang="nl-NL" sz="2000" dirty="0">
                <a:solidFill>
                  <a:srgbClr val="FF0000"/>
                </a:solidFill>
                <a:sym typeface="Helvetica Light" charset="0"/>
              </a:rPr>
              <a:t>ADI, 2014</a:t>
            </a:r>
          </a:p>
        </p:txBody>
      </p:sp>
    </p:spTree>
    <p:extLst>
      <p:ext uri="{BB962C8B-B14F-4D97-AF65-F5344CB8AC3E}">
        <p14:creationId xmlns:p14="http://schemas.microsoft.com/office/powerpoint/2010/main" val="101696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4">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35">
                                            <p:txEl>
                                              <p:pRg st="0" end="0"/>
                                            </p:txEl>
                                          </p:spTgt>
                                        </p:tgtEl>
                                        <p:attrNameLst>
                                          <p:attrName>style.color</p:attrName>
                                        </p:attrNameLst>
                                      </p:cBhvr>
                                      <p:to>
                                        <a:srgbClr val="FF0000"/>
                                      </p:to>
                                    </p:animClr>
                                  </p:childTnLst>
                                </p:cTn>
                              </p:par>
                              <p:par>
                                <p:cTn id="9" presetID="3" presetClass="emph" presetSubtype="2" fill="hold" grpId="0" nodeType="withEffect">
                                  <p:stCondLst>
                                    <p:cond delay="0"/>
                                  </p:stCondLst>
                                  <p:childTnLst>
                                    <p:animClr clrSpc="rgb" dir="cw">
                                      <p:cBhvr override="childStyle">
                                        <p:cTn id="10" dur="2000" fill="hold"/>
                                        <p:tgtEl>
                                          <p:spTgt spid="36"/>
                                        </p:tgtEl>
                                        <p:attrNameLst>
                                          <p:attrName>style.color</p:attrName>
                                        </p:attrNameLst>
                                      </p:cBhvr>
                                      <p:to>
                                        <a:srgbClr val="FF0000"/>
                                      </p:to>
                                    </p:animClr>
                                  </p:childTnLst>
                                </p:cTn>
                              </p:par>
                              <p:par>
                                <p:cTn id="11" presetID="3" presetClass="emph" presetSubtype="2" fill="hold" grpId="0" nodeType="withEffect">
                                  <p:stCondLst>
                                    <p:cond delay="0"/>
                                  </p:stCondLst>
                                  <p:childTnLst>
                                    <p:animClr clrSpc="rgb" dir="cw">
                                      <p:cBhvr override="childStyle">
                                        <p:cTn id="12" dur="2000" fill="hold"/>
                                        <p:tgtEl>
                                          <p:spTgt spid="16"/>
                                        </p:tgtEl>
                                        <p:attrNameLst>
                                          <p:attrName>style.color</p:attrName>
                                        </p:attrNameLst>
                                      </p:cBhvr>
                                      <p:to>
                                        <a:srgbClr val="FF0000"/>
                                      </p:to>
                                    </p:animClr>
                                  </p:childTnLst>
                                </p:cTn>
                              </p:par>
                              <p:par>
                                <p:cTn id="13" presetID="3" presetClass="emph" presetSubtype="2" fill="hold" grpId="0" nodeType="withEffect">
                                  <p:stCondLst>
                                    <p:cond delay="0"/>
                                  </p:stCondLst>
                                  <p:childTnLst>
                                    <p:animClr clrSpc="rgb" dir="cw">
                                      <p:cBhvr override="childStyle">
                                        <p:cTn id="14" dur="2000" fill="hold"/>
                                        <p:tgtEl>
                                          <p:spTgt spid="18"/>
                                        </p:tgtEl>
                                        <p:attrNameLst>
                                          <p:attrName>style.color</p:attrName>
                                        </p:attrNameLst>
                                      </p:cBhvr>
                                      <p:to>
                                        <a:srgbClr val="FF0000"/>
                                      </p:to>
                                    </p:animClr>
                                  </p:childTnLst>
                                </p:cTn>
                              </p:par>
                              <p:par>
                                <p:cTn id="15" presetID="3" presetClass="emph" presetSubtype="2" fill="hold" grpId="0" nodeType="withEffect">
                                  <p:stCondLst>
                                    <p:cond delay="0"/>
                                  </p:stCondLst>
                                  <p:childTnLst>
                                    <p:animClr clrSpc="rgb" dir="cw">
                                      <p:cBhvr override="childStyle">
                                        <p:cTn id="16" dur="2000" fill="hold"/>
                                        <p:tgtEl>
                                          <p:spTgt spid="13"/>
                                        </p:tgtEl>
                                        <p:attrNameLst>
                                          <p:attrName>style.color</p:attrName>
                                        </p:attrNameLst>
                                      </p:cBhvr>
                                      <p:to>
                                        <a:srgbClr val="FF0000"/>
                                      </p:to>
                                    </p:animClr>
                                  </p:childTnLst>
                                </p:cTn>
                              </p:par>
                              <p:par>
                                <p:cTn id="17" presetID="3" presetClass="emph" presetSubtype="2" fill="hold" grpId="0" nodeType="withEffect">
                                  <p:stCondLst>
                                    <p:cond delay="0"/>
                                  </p:stCondLst>
                                  <p:childTnLst>
                                    <p:animClr clrSpc="rgb" dir="cw">
                                      <p:cBhvr override="childStyle">
                                        <p:cTn id="18" dur="2000" fill="hold"/>
                                        <p:tgtEl>
                                          <p:spTgt spid="64"/>
                                        </p:tgtEl>
                                        <p:attrNameLst>
                                          <p:attrName>style.color</p:attrName>
                                        </p:attrNameLst>
                                      </p:cBhvr>
                                      <p:to>
                                        <a:srgbClr val="FF0000"/>
                                      </p:to>
                                    </p:animClr>
                                  </p:childTnLst>
                                </p:cTn>
                              </p:par>
                              <p:par>
                                <p:cTn id="19" presetID="3" presetClass="emph" presetSubtype="2" fill="hold" grpId="0" nodeType="withEffect">
                                  <p:stCondLst>
                                    <p:cond delay="0"/>
                                  </p:stCondLst>
                                  <p:childTnLst>
                                    <p:animClr clrSpc="rgb" dir="cw">
                                      <p:cBhvr override="childStyle">
                                        <p:cTn id="20" dur="2000" fill="hold"/>
                                        <p:tgtEl>
                                          <p:spTgt spid="15"/>
                                        </p:tgtEl>
                                        <p:attrNameLst>
                                          <p:attrName>style.color</p:attrName>
                                        </p:attrNameLst>
                                      </p:cBhvr>
                                      <p:to>
                                        <a:srgbClr val="FF0000"/>
                                      </p:to>
                                    </p:animClr>
                                  </p:childTnLst>
                                </p:cTn>
                              </p:par>
                              <p:par>
                                <p:cTn id="21" presetID="3" presetClass="emph" presetSubtype="2" fill="hold" grpId="0" nodeType="withEffect">
                                  <p:stCondLst>
                                    <p:cond delay="0"/>
                                  </p:stCondLst>
                                  <p:childTnLst>
                                    <p:animClr clrSpc="rgb" dir="cw">
                                      <p:cBhvr override="childStyle">
                                        <p:cTn id="22" dur="2000" fill="hold"/>
                                        <p:tgtEl>
                                          <p:spTgt spid="29"/>
                                        </p:tgtEl>
                                        <p:attrNameLst>
                                          <p:attrName>style.color</p:attrName>
                                        </p:attrNameLst>
                                      </p:cBhvr>
                                      <p:to>
                                        <a:srgbClr val="FF0000"/>
                                      </p:to>
                                    </p:animClr>
                                  </p:childTnLst>
                                </p:cTn>
                              </p:par>
                              <p:par>
                                <p:cTn id="23" presetID="3" presetClass="emph" presetSubtype="2" fill="hold" nodeType="withEffect">
                                  <p:stCondLst>
                                    <p:cond delay="0"/>
                                  </p:stCondLst>
                                  <p:childTnLst>
                                    <p:animClr clrSpc="rgb" dir="cw">
                                      <p:cBhvr override="childStyle">
                                        <p:cTn id="24" dur="2000" fill="hold"/>
                                        <p:tgtEl>
                                          <p:spTgt spid="22">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8" grpId="0"/>
      <p:bldP spid="29" grpId="0"/>
      <p:bldP spid="36" grpId="0"/>
      <p:bldP spid="6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hema1">
  <a:themeElements>
    <a:clrScheme name="SoV def">
      <a:dk1>
        <a:srgbClr val="575756"/>
      </a:dk1>
      <a:lt1>
        <a:srgbClr val="FFFFFF"/>
      </a:lt1>
      <a:dk2>
        <a:srgbClr val="4FAF47"/>
      </a:dk2>
      <a:lt2>
        <a:srgbClr val="005C89"/>
      </a:lt2>
      <a:accent1>
        <a:srgbClr val="4FAF47"/>
      </a:accent1>
      <a:accent2>
        <a:srgbClr val="005C89"/>
      </a:accent2>
      <a:accent3>
        <a:srgbClr val="D9C756"/>
      </a:accent3>
      <a:accent4>
        <a:srgbClr val="E56A54"/>
      </a:accent4>
      <a:accent5>
        <a:srgbClr val="FFFFFF"/>
      </a:accent5>
      <a:accent6>
        <a:srgbClr val="FFFFFF"/>
      </a:accent6>
      <a:hlink>
        <a:srgbClr val="005F86"/>
      </a:hlink>
      <a:folHlink>
        <a:srgbClr val="005F86"/>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xmlns="" name="Thema1" id="{C21C9E0E-FCCA-4545-B35D-26A8D2C02DFE}" vid="{144A30FB-C532-4DC4-976F-F9414E82399B}"/>
    </a:ext>
  </a:extLst>
</a:theme>
</file>

<file path=ppt/theme/theme2.xml><?xml version="1.0" encoding="utf-8"?>
<a:theme xmlns:a="http://schemas.openxmlformats.org/drawingml/2006/main" name="SoV background">
  <a:themeElements>
    <a:clrScheme name="SoV def">
      <a:dk1>
        <a:srgbClr val="575756"/>
      </a:dk1>
      <a:lt1>
        <a:srgbClr val="FFFFFF"/>
      </a:lt1>
      <a:dk2>
        <a:srgbClr val="4FAF47"/>
      </a:dk2>
      <a:lt2>
        <a:srgbClr val="005C89"/>
      </a:lt2>
      <a:accent1>
        <a:srgbClr val="4FAF47"/>
      </a:accent1>
      <a:accent2>
        <a:srgbClr val="005C89"/>
      </a:accent2>
      <a:accent3>
        <a:srgbClr val="D9C756"/>
      </a:accent3>
      <a:accent4>
        <a:srgbClr val="E56A54"/>
      </a:accent4>
      <a:accent5>
        <a:srgbClr val="FFFFFF"/>
      </a:accent5>
      <a:accent6>
        <a:srgbClr val="FFFFFF"/>
      </a:accent6>
      <a:hlink>
        <a:srgbClr val="005F86"/>
      </a:hlink>
      <a:folHlink>
        <a:srgbClr val="005F8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2139</TotalTime>
  <Words>1962</Words>
  <Application>Microsoft Office PowerPoint</Application>
  <PresentationFormat>A4 Paper (210x297 mm)</PresentationFormat>
  <Paragraphs>338</Paragraphs>
  <Slides>24</Slides>
  <Notes>1</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Thema1</vt:lpstr>
      <vt:lpstr>SoV background</vt:lpstr>
      <vt:lpstr>1_Kantoorthema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Emmelyne</dc:creator>
  <cp:lastModifiedBy>Annette -</cp:lastModifiedBy>
  <cp:revision>393</cp:revision>
  <dcterms:created xsi:type="dcterms:W3CDTF">2019-05-14T10:02:36Z</dcterms:created>
  <dcterms:modified xsi:type="dcterms:W3CDTF">2019-10-03T10:41:04Z</dcterms:modified>
</cp:coreProperties>
</file>