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88"/>
  </p:notesMasterIdLst>
  <p:sldIdLst>
    <p:sldId id="256" r:id="rId5"/>
    <p:sldId id="897" r:id="rId6"/>
    <p:sldId id="898" r:id="rId7"/>
    <p:sldId id="273" r:id="rId8"/>
    <p:sldId id="274" r:id="rId9"/>
    <p:sldId id="671" r:id="rId10"/>
    <p:sldId id="277" r:id="rId11"/>
    <p:sldId id="287" r:id="rId12"/>
    <p:sldId id="899" r:id="rId13"/>
    <p:sldId id="312" r:id="rId14"/>
    <p:sldId id="882" r:id="rId15"/>
    <p:sldId id="900" r:id="rId16"/>
    <p:sldId id="805" r:id="rId17"/>
    <p:sldId id="806" r:id="rId18"/>
    <p:sldId id="860" r:id="rId19"/>
    <p:sldId id="874" r:id="rId20"/>
    <p:sldId id="1001" r:id="rId21"/>
    <p:sldId id="544" r:id="rId22"/>
    <p:sldId id="545" r:id="rId23"/>
    <p:sldId id="490" r:id="rId24"/>
    <p:sldId id="809" r:id="rId25"/>
    <p:sldId id="880" r:id="rId26"/>
    <p:sldId id="1002" r:id="rId27"/>
    <p:sldId id="683" r:id="rId28"/>
    <p:sldId id="690" r:id="rId29"/>
    <p:sldId id="836" r:id="rId30"/>
    <p:sldId id="682" r:id="rId31"/>
    <p:sldId id="823" r:id="rId32"/>
    <p:sldId id="824" r:id="rId33"/>
    <p:sldId id="853" r:id="rId34"/>
    <p:sldId id="894" r:id="rId35"/>
    <p:sldId id="1005" r:id="rId36"/>
    <p:sldId id="1006" r:id="rId37"/>
    <p:sldId id="865" r:id="rId38"/>
    <p:sldId id="1008" r:id="rId39"/>
    <p:sldId id="1007" r:id="rId40"/>
    <p:sldId id="1009" r:id="rId41"/>
    <p:sldId id="1004" r:id="rId42"/>
    <p:sldId id="901" r:id="rId43"/>
    <p:sldId id="1010" r:id="rId44"/>
    <p:sldId id="895" r:id="rId45"/>
    <p:sldId id="835" r:id="rId46"/>
    <p:sldId id="907" r:id="rId47"/>
    <p:sldId id="872" r:id="rId48"/>
    <p:sldId id="873" r:id="rId49"/>
    <p:sldId id="871" r:id="rId50"/>
    <p:sldId id="811" r:id="rId51"/>
    <p:sldId id="889" r:id="rId52"/>
    <p:sldId id="892" r:id="rId53"/>
    <p:sldId id="890" r:id="rId54"/>
    <p:sldId id="891" r:id="rId55"/>
    <p:sldId id="813" r:id="rId56"/>
    <p:sldId id="814" r:id="rId57"/>
    <p:sldId id="815" r:id="rId58"/>
    <p:sldId id="816" r:id="rId59"/>
    <p:sldId id="817" r:id="rId60"/>
    <p:sldId id="819" r:id="rId61"/>
    <p:sldId id="818" r:id="rId62"/>
    <p:sldId id="264" r:id="rId63"/>
    <p:sldId id="822" r:id="rId64"/>
    <p:sldId id="831" r:id="rId65"/>
    <p:sldId id="876" r:id="rId66"/>
    <p:sldId id="266" r:id="rId67"/>
    <p:sldId id="275" r:id="rId68"/>
    <p:sldId id="430" r:id="rId69"/>
    <p:sldId id="279" r:id="rId70"/>
    <p:sldId id="883" r:id="rId71"/>
    <p:sldId id="665" r:id="rId72"/>
    <p:sldId id="881" r:id="rId73"/>
    <p:sldId id="886" r:id="rId74"/>
    <p:sldId id="855" r:id="rId75"/>
    <p:sldId id="867" r:id="rId76"/>
    <p:sldId id="885" r:id="rId77"/>
    <p:sldId id="879" r:id="rId78"/>
    <p:sldId id="869" r:id="rId79"/>
    <p:sldId id="866" r:id="rId80"/>
    <p:sldId id="878" r:id="rId81"/>
    <p:sldId id="286" r:id="rId82"/>
    <p:sldId id="884" r:id="rId83"/>
    <p:sldId id="888" r:id="rId84"/>
    <p:sldId id="896" r:id="rId85"/>
    <p:sldId id="893" r:id="rId86"/>
    <p:sldId id="887" r:id="rId8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Winclove PPT" id="{5EC576DC-CBEF-40D6-A9A6-998ABBF62BDC}">
          <p14:sldIdLst>
            <p14:sldId id="256"/>
            <p14:sldId id="897"/>
            <p14:sldId id="898"/>
            <p14:sldId id="273"/>
            <p14:sldId id="274"/>
            <p14:sldId id="671"/>
            <p14:sldId id="277"/>
            <p14:sldId id="287"/>
            <p14:sldId id="899"/>
            <p14:sldId id="312"/>
            <p14:sldId id="882"/>
            <p14:sldId id="900"/>
            <p14:sldId id="805"/>
            <p14:sldId id="806"/>
            <p14:sldId id="860"/>
            <p14:sldId id="874"/>
            <p14:sldId id="1001"/>
            <p14:sldId id="544"/>
            <p14:sldId id="545"/>
            <p14:sldId id="490"/>
            <p14:sldId id="809"/>
            <p14:sldId id="880"/>
            <p14:sldId id="1002"/>
            <p14:sldId id="683"/>
            <p14:sldId id="690"/>
            <p14:sldId id="836"/>
            <p14:sldId id="682"/>
            <p14:sldId id="823"/>
            <p14:sldId id="824"/>
            <p14:sldId id="853"/>
            <p14:sldId id="894"/>
            <p14:sldId id="1005"/>
            <p14:sldId id="1006"/>
            <p14:sldId id="865"/>
            <p14:sldId id="1008"/>
            <p14:sldId id="1007"/>
            <p14:sldId id="1009"/>
            <p14:sldId id="1004"/>
            <p14:sldId id="901"/>
            <p14:sldId id="1010"/>
            <p14:sldId id="895"/>
            <p14:sldId id="835"/>
            <p14:sldId id="907"/>
            <p14:sldId id="872"/>
            <p14:sldId id="873"/>
            <p14:sldId id="871"/>
            <p14:sldId id="811"/>
            <p14:sldId id="889"/>
            <p14:sldId id="892"/>
            <p14:sldId id="890"/>
            <p14:sldId id="891"/>
            <p14:sldId id="813"/>
            <p14:sldId id="814"/>
            <p14:sldId id="815"/>
            <p14:sldId id="816"/>
            <p14:sldId id="817"/>
            <p14:sldId id="819"/>
            <p14:sldId id="818"/>
            <p14:sldId id="264"/>
            <p14:sldId id="822"/>
            <p14:sldId id="831"/>
            <p14:sldId id="876"/>
            <p14:sldId id="266"/>
            <p14:sldId id="275"/>
            <p14:sldId id="430"/>
            <p14:sldId id="279"/>
            <p14:sldId id="883"/>
            <p14:sldId id="665"/>
            <p14:sldId id="881"/>
            <p14:sldId id="886"/>
            <p14:sldId id="855"/>
            <p14:sldId id="867"/>
            <p14:sldId id="885"/>
            <p14:sldId id="879"/>
            <p14:sldId id="869"/>
            <p14:sldId id="866"/>
            <p14:sldId id="878"/>
            <p14:sldId id="286"/>
            <p14:sldId id="884"/>
            <p14:sldId id="888"/>
            <p14:sldId id="896"/>
            <p14:sldId id="893"/>
            <p14:sldId id="887"/>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8"/>
    <a:srgbClr val="F2EFEC"/>
    <a:srgbClr val="FAF9F8"/>
    <a:srgbClr val="DED9D6"/>
    <a:srgbClr val="F5F4F2"/>
    <a:srgbClr val="CEE7E6"/>
    <a:srgbClr val="A4B4A2"/>
    <a:srgbClr val="C6E6E5"/>
    <a:srgbClr val="E9A3A3"/>
    <a:srgbClr val="83C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99126-2208-2845-0E9A-6D081F823A43}" v="81" dt="2024-03-26T14:21:21.481"/>
    <p1510:client id="{67C728EF-5BD1-FAC7-4B88-AD4547806062}" v="3" dt="2024-03-26T13:43:12.888"/>
    <p1510:client id="{D6197724-E30E-4B8B-A451-371D74A40535}" v="707" dt="2024-03-26T14:43:37.074"/>
    <p1510:client id="{FA73526F-3619-374A-E99D-6E41BBF12033}" v="15" dt="2024-03-25T20:01:37.05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48"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winclove\winclove\Data\Business%20Development\Educatie\Productpresentaties%20(ongoing)\Ecologic%20AAD\Tabellen%20AAD.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pattFill prst="dkUpDiag">
                <a:fgClr>
                  <a:srgbClr val="FEC71E"/>
                </a:fgClr>
                <a:bgClr>
                  <a:schemeClr val="bg1"/>
                </a:bgClr>
              </a:pattFill>
              <a:ln w="19050">
                <a:solidFill>
                  <a:schemeClr val="lt1"/>
                </a:solidFill>
              </a:ln>
              <a:effectLst/>
            </c:spPr>
            <c:extLst>
              <c:ext xmlns:c16="http://schemas.microsoft.com/office/drawing/2014/chart" uri="{C3380CC4-5D6E-409C-BE32-E72D297353CC}">
                <c16:uniqueId val="{00000001-B9D2-4824-9C76-2217AC40B1E4}"/>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9D2-4824-9C76-2217AC40B1E4}"/>
              </c:ext>
            </c:extLst>
          </c:dPt>
          <c:dLbls>
            <c:dLbl>
              <c:idx val="0"/>
              <c:layout>
                <c:manualLayout>
                  <c:x val="-0.150638861536599"/>
                  <c:y val="9.3663368385920834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C5732107-EC3A-46D2-90C7-14A5F8145492}" type="PERCENTAGE">
                      <a:rPr lang="en-US" sz="1000"/>
                      <a:pPr>
                        <a:defRPr sz="100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9D2-4824-9C76-2217AC40B1E4}"/>
                </c:ext>
              </c:extLst>
            </c:dLbl>
            <c:dLbl>
              <c:idx val="1"/>
              <c:layout>
                <c:manualLayout>
                  <c:x val="0.14381414181647942"/>
                  <c:y val="-0.13279320698188554"/>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98AF3C55-BF1E-4E76-B12B-3A1CBF906072}" type="PERCENTAGE">
                      <a:rPr lang="en-US" sz="1000"/>
                      <a:pPr>
                        <a:defRPr sz="100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D2-4824-9C76-2217AC40B1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Blad1!$A$106:$A$107</c:f>
              <c:strCache>
                <c:ptCount val="2"/>
                <c:pt idx="0">
                  <c:v>diarrhoea </c:v>
                </c:pt>
                <c:pt idx="1">
                  <c:v>no diarrhoea </c:v>
                </c:pt>
              </c:strCache>
            </c:strRef>
          </c:cat>
          <c:val>
            <c:numRef>
              <c:f>Blad1!$B$106:$B$107</c:f>
              <c:numCache>
                <c:formatCode>General</c:formatCode>
                <c:ptCount val="2"/>
                <c:pt idx="0">
                  <c:v>36</c:v>
                </c:pt>
                <c:pt idx="1">
                  <c:v>64</c:v>
                </c:pt>
              </c:numCache>
            </c:numRef>
          </c:val>
          <c:extLst>
            <c:ext xmlns:c16="http://schemas.microsoft.com/office/drawing/2014/chart" uri="{C3380CC4-5D6E-409C-BE32-E72D297353CC}">
              <c16:uniqueId val="{00000004-B9D2-4824-9C76-2217AC40B1E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pattFill prst="dkUpDiag">
                <a:fgClr>
                  <a:srgbClr val="FEC71E"/>
                </a:fgClr>
                <a:bgClr>
                  <a:schemeClr val="bg1"/>
                </a:bgClr>
              </a:pattFill>
              <a:ln w="19050">
                <a:solidFill>
                  <a:schemeClr val="lt1"/>
                </a:solidFill>
              </a:ln>
              <a:effectLst/>
            </c:spPr>
            <c:extLst>
              <c:ext xmlns:c16="http://schemas.microsoft.com/office/drawing/2014/chart" uri="{C3380CC4-5D6E-409C-BE32-E72D297353CC}">
                <c16:uniqueId val="{00000001-CE52-4BC1-B24C-141756EC890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CE52-4BC1-B24C-141756EC890D}"/>
              </c:ext>
            </c:extLst>
          </c:dPt>
          <c:dLbls>
            <c:dLbl>
              <c:idx val="0"/>
              <c:layout>
                <c:manualLayout>
                  <c:x val="-0.12111341250127315"/>
                  <c:y val="0.14622879763303565"/>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00B6382A-F79E-42AC-800F-15A028460690}" type="PERCENTAGE">
                      <a:rPr lang="en-US" sz="1000"/>
                      <a:pPr>
                        <a:defRPr sz="100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E52-4BC1-B24C-141756EC890D}"/>
                </c:ext>
              </c:extLst>
            </c:dLbl>
            <c:dLbl>
              <c:idx val="1"/>
              <c:layout>
                <c:manualLayout>
                  <c:x val="0.10163059067054341"/>
                  <c:y val="-0.25447857503160848"/>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95258664-7F8B-4D95-8B4C-CE05B687A307}" type="PERCENTAGE">
                      <a:rPr lang="en-US" sz="1000"/>
                      <a:pPr>
                        <a:defRPr sz="100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E52-4BC1-B24C-141756EC89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Blad1!$A$110:$A$111</c:f>
              <c:strCache>
                <c:ptCount val="2"/>
                <c:pt idx="0">
                  <c:v>diarrhoea </c:v>
                </c:pt>
                <c:pt idx="1">
                  <c:v>no diarrhoea </c:v>
                </c:pt>
              </c:strCache>
            </c:strRef>
          </c:cat>
          <c:val>
            <c:numRef>
              <c:f>Blad1!$B$110:$B$111</c:f>
              <c:numCache>
                <c:formatCode>General</c:formatCode>
                <c:ptCount val="2"/>
                <c:pt idx="0">
                  <c:v>20</c:v>
                </c:pt>
                <c:pt idx="1">
                  <c:v>80</c:v>
                </c:pt>
              </c:numCache>
            </c:numRef>
          </c:val>
          <c:extLst>
            <c:ext xmlns:c16="http://schemas.microsoft.com/office/drawing/2014/chart" uri="{C3380CC4-5D6E-409C-BE32-E72D297353CC}">
              <c16:uniqueId val="{00000004-CE52-4BC1-B24C-141756EC890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29222556127559"/>
          <c:y val="0.20492425179896176"/>
          <c:w val="0.42162507589401876"/>
          <c:h val="0.76695401587664969"/>
        </c:manualLayout>
      </c:layout>
      <c:pieChart>
        <c:varyColors val="1"/>
        <c:ser>
          <c:idx val="0"/>
          <c:order val="0"/>
          <c:dPt>
            <c:idx val="0"/>
            <c:bubble3D val="0"/>
            <c:spPr>
              <a:pattFill prst="dkUpDiag">
                <a:fgClr>
                  <a:srgbClr val="FEC71E"/>
                </a:fgClr>
                <a:bgClr>
                  <a:schemeClr val="bg1"/>
                </a:bgClr>
              </a:pattFill>
              <a:ln w="19050">
                <a:solidFill>
                  <a:schemeClr val="lt1"/>
                </a:solidFill>
              </a:ln>
              <a:effectLst/>
            </c:spPr>
            <c:extLst>
              <c:ext xmlns:c16="http://schemas.microsoft.com/office/drawing/2014/chart" uri="{C3380CC4-5D6E-409C-BE32-E72D297353CC}">
                <c16:uniqueId val="{00000001-C5EA-4D08-B004-4AB99C9E46B5}"/>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C5EA-4D08-B004-4AB99C9E46B5}"/>
              </c:ext>
            </c:extLst>
          </c:dPt>
          <c:dLbls>
            <c:dLbl>
              <c:idx val="0"/>
              <c:layout>
                <c:manualLayout>
                  <c:x val="-0.17527599290568444"/>
                  <c:y val="-2.2016287409810868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fld id="{0169400B-8DA1-4CFE-AAC3-B1364CAD5321}" type="PERCENTAGE">
                      <a:rPr lang="en-US" sz="1000"/>
                      <a:pPr>
                        <a:defRPr sz="1000"/>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EA-4D08-B004-4AB99C9E46B5}"/>
                </c:ext>
              </c:extLst>
            </c:dLbl>
            <c:dLbl>
              <c:idx val="1"/>
              <c:layout>
                <c:manualLayout>
                  <c:x val="0.165575906833833"/>
                  <c:y val="-9.812737480254451E-3"/>
                </c:manualLayout>
              </c:layout>
              <c:tx>
                <c:rich>
                  <a:bodyPr/>
                  <a:lstStyle/>
                  <a:p>
                    <a:fld id="{3A049637-7AB1-4B7A-8D2C-B5BA3C6BD4BB}" type="PERCENTAGE">
                      <a:rPr lang="en-US" sz="1000"/>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EA-4D08-B004-4AB99C9E46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Blad1!$A$120:$A$121</c:f>
              <c:strCache>
                <c:ptCount val="2"/>
                <c:pt idx="0">
                  <c:v>diarrhoea </c:v>
                </c:pt>
                <c:pt idx="1">
                  <c:v>no diarrhoea </c:v>
                </c:pt>
              </c:strCache>
            </c:strRef>
          </c:cat>
          <c:val>
            <c:numRef>
              <c:f>Blad1!$B$120:$B$121</c:f>
              <c:numCache>
                <c:formatCode>General</c:formatCode>
                <c:ptCount val="2"/>
                <c:pt idx="0">
                  <c:v>52</c:v>
                </c:pt>
                <c:pt idx="1">
                  <c:v>48</c:v>
                </c:pt>
              </c:numCache>
            </c:numRef>
          </c:val>
          <c:extLst>
            <c:ext xmlns:c16="http://schemas.microsoft.com/office/drawing/2014/chart" uri="{C3380CC4-5D6E-409C-BE32-E72D297353CC}">
              <c16:uniqueId val="{00000004-C5EA-4D08-B004-4AB99C9E46B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pattFill prst="dkUpDiag">
                <a:fgClr>
                  <a:srgbClr val="FEC71E"/>
                </a:fgClr>
                <a:bgClr>
                  <a:schemeClr val="bg1"/>
                </a:bgClr>
              </a:pattFill>
              <a:ln w="19050">
                <a:solidFill>
                  <a:schemeClr val="lt1"/>
                </a:solidFill>
              </a:ln>
              <a:effectLst/>
            </c:spPr>
            <c:extLst>
              <c:ext xmlns:c16="http://schemas.microsoft.com/office/drawing/2014/chart" uri="{C3380CC4-5D6E-409C-BE32-E72D297353CC}">
                <c16:uniqueId val="{00000001-BAEC-479B-B02F-21F822ACFC1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AEC-479B-B02F-21F822ACFC1D}"/>
              </c:ext>
            </c:extLst>
          </c:dPt>
          <c:dLbls>
            <c:dLbl>
              <c:idx val="0"/>
              <c:layout>
                <c:manualLayout>
                  <c:x val="-9.1716226204231713E-2"/>
                  <c:y val="0.16902496217058707"/>
                </c:manualLayout>
              </c:layout>
              <c:tx>
                <c:rich>
                  <a:bodyPr/>
                  <a:lstStyle/>
                  <a:p>
                    <a:fld id="{5E3D26E0-9837-4348-BA6A-1253A28DCD08}" type="PERCENTAGE">
                      <a:rPr lang="en-US" sz="1000"/>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EC-479B-B02F-21F822ACFC1D}"/>
                </c:ext>
              </c:extLst>
            </c:dLbl>
            <c:dLbl>
              <c:idx val="1"/>
              <c:layout>
                <c:manualLayout>
                  <c:x val="5.6121949489216796E-2"/>
                  <c:y val="-0.33353416325848745"/>
                </c:manualLayout>
              </c:layout>
              <c:tx>
                <c:rich>
                  <a:bodyPr/>
                  <a:lstStyle/>
                  <a:p>
                    <a:fld id="{825539A1-9421-44CB-9F7F-F0EBA9E418B7}" type="PERCENTAGE">
                      <a:rPr lang="en-US" sz="1050"/>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AEC-479B-B02F-21F822ACFC1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Blad1!$A$124:$A$125</c:f>
              <c:strCache>
                <c:ptCount val="2"/>
                <c:pt idx="0">
                  <c:v>diarrhoea </c:v>
                </c:pt>
                <c:pt idx="1">
                  <c:v>no diarrhoea </c:v>
                </c:pt>
              </c:strCache>
            </c:strRef>
          </c:cat>
          <c:val>
            <c:numRef>
              <c:f>Blad1!$B$124:$B$125</c:f>
              <c:numCache>
                <c:formatCode>General</c:formatCode>
                <c:ptCount val="2"/>
                <c:pt idx="0">
                  <c:v>15</c:v>
                </c:pt>
                <c:pt idx="1">
                  <c:v>85</c:v>
                </c:pt>
              </c:numCache>
            </c:numRef>
          </c:val>
          <c:extLst>
            <c:ext xmlns:c16="http://schemas.microsoft.com/office/drawing/2014/chart" uri="{C3380CC4-5D6E-409C-BE32-E72D297353CC}">
              <c16:uniqueId val="{00000004-BAEC-479B-B02F-21F822ACFC1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cdr:x>
      <cdr:y>0.96787</cdr:y>
    </cdr:from>
    <cdr:to>
      <cdr:x>1</cdr:x>
      <cdr:y>1</cdr:y>
    </cdr:to>
    <cdr:cxnSp macro="">
      <cdr:nvCxnSpPr>
        <cdr:cNvPr id="2" name="Rechte verbindingslijn 1">
          <a:extLst xmlns:a="http://schemas.openxmlformats.org/drawingml/2006/main">
            <a:ext uri="{FF2B5EF4-FFF2-40B4-BE49-F238E27FC236}">
              <a16:creationId xmlns:a16="http://schemas.microsoft.com/office/drawing/2014/main" id="{874832B8-3510-7EA5-2816-ECC7C659063D}"/>
            </a:ext>
          </a:extLst>
        </cdr:cNvPr>
        <cdr:cNvCxnSpPr/>
      </cdr:nvCxnSpPr>
      <cdr:spPr>
        <a:xfrm xmlns:a="http://schemas.openxmlformats.org/drawingml/2006/main">
          <a:off x="4875463" y="3179011"/>
          <a:ext cx="0" cy="4967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1</cdr:x>
      <cdr:y>0.96787</cdr:y>
    </cdr:from>
    <cdr:to>
      <cdr:x>1</cdr:x>
      <cdr:y>1</cdr:y>
    </cdr:to>
    <cdr:cxnSp macro="">
      <cdr:nvCxnSpPr>
        <cdr:cNvPr id="3" name="Rechte verbindingslijn 2">
          <a:extLst xmlns:a="http://schemas.openxmlformats.org/drawingml/2006/main">
            <a:ext uri="{FF2B5EF4-FFF2-40B4-BE49-F238E27FC236}">
              <a16:creationId xmlns:a16="http://schemas.microsoft.com/office/drawing/2014/main" id="{DFD78D9C-DBD9-45F0-B75D-5AE786E6D4B6}"/>
            </a:ext>
          </a:extLst>
        </cdr:cNvPr>
        <cdr:cNvCxnSpPr/>
      </cdr:nvCxnSpPr>
      <cdr:spPr>
        <a:xfrm xmlns:a="http://schemas.openxmlformats.org/drawingml/2006/main">
          <a:off x="4875463" y="3179011"/>
          <a:ext cx="0" cy="4967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0.05443</cdr:x>
      <cdr:y>0.12641</cdr:y>
    </cdr:from>
    <cdr:to>
      <cdr:x>0.11631</cdr:x>
      <cdr:y>0.18484</cdr:y>
    </cdr:to>
    <cdr:sp macro="" textlink="">
      <cdr:nvSpPr>
        <cdr:cNvPr id="8" name="Tekstvak 7"/>
        <cdr:cNvSpPr txBox="1"/>
      </cdr:nvSpPr>
      <cdr:spPr>
        <a:xfrm xmlns:a="http://schemas.openxmlformats.org/drawingml/2006/main">
          <a:off x="123533" y="192971"/>
          <a:ext cx="140452" cy="89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0.11239</cdr:x>
      <cdr:y>0.40125</cdr:y>
    </cdr:from>
    <cdr:to>
      <cdr:x>0.21907</cdr:x>
      <cdr:y>0.59875</cdr:y>
    </cdr:to>
    <cdr:sp macro="" textlink="">
      <cdr:nvSpPr>
        <cdr:cNvPr id="2" name="Pijl-rechts 1"/>
        <cdr:cNvSpPr/>
      </cdr:nvSpPr>
      <cdr:spPr>
        <a:xfrm xmlns:a="http://schemas.openxmlformats.org/drawingml/2006/main">
          <a:off x="328258" y="765462"/>
          <a:ext cx="311564" cy="376761"/>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nl-N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D3AC6-A768-4FCF-B9A7-9EE85DCE7071}" type="datetimeFigureOut">
              <a:rPr lang="en-GB" smtClean="0"/>
              <a:t>26/03/2024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FBB95-8AD3-47C3-9A13-21E2D19A8C42}" type="slidenum">
              <a:rPr lang="en-GB" smtClean="0"/>
              <a:t>‹#›</a:t>
            </a:fld>
            <a:endParaRPr lang="en-GB"/>
          </a:p>
        </p:txBody>
      </p:sp>
    </p:spTree>
    <p:extLst>
      <p:ext uri="{BB962C8B-B14F-4D97-AF65-F5344CB8AC3E}">
        <p14:creationId xmlns:p14="http://schemas.microsoft.com/office/powerpoint/2010/main" val="115903239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https://www.frontiersin.org/articles/10.3389/fcimb.2020.00104/full</a:t>
            </a:r>
          </a:p>
          <a:p>
            <a:r>
              <a:rPr lang="nl-NL"/>
              <a:t>https://bmcmicrobiol.biomedcentral.com/articles/10.1186/s12866-019-1616-2</a:t>
            </a:r>
          </a:p>
          <a:p>
            <a:r>
              <a:rPr lang="nl-NL"/>
              <a:t>https://www.ncbi.nlm.nih.gov/pmc/articles/PMC6004897/</a:t>
            </a:r>
          </a:p>
          <a:p>
            <a:endParaRPr lang="nl-NL"/>
          </a:p>
        </p:txBody>
      </p:sp>
      <p:sp>
        <p:nvSpPr>
          <p:cNvPr id="4" name="Tijdelijke aanduiding voor dianummer 3"/>
          <p:cNvSpPr>
            <a:spLocks noGrp="1"/>
          </p:cNvSpPr>
          <p:nvPr>
            <p:ph type="sldNum" sz="quarter" idx="10"/>
          </p:nvPr>
        </p:nvSpPr>
        <p:spPr/>
        <p:txBody>
          <a:bodyPr/>
          <a:lstStyle/>
          <a:p>
            <a:fld id="{22543001-E5EB-1A45-B752-E21733250524}" type="slidenum">
              <a:rPr lang="en-US" smtClean="0"/>
              <a:pPr/>
              <a:t>6</a:t>
            </a:fld>
            <a:endParaRPr lang="en-US"/>
          </a:p>
        </p:txBody>
      </p:sp>
    </p:spTree>
    <p:extLst>
      <p:ext uri="{BB962C8B-B14F-4D97-AF65-F5344CB8AC3E}">
        <p14:creationId xmlns:p14="http://schemas.microsoft.com/office/powerpoint/2010/main" val="289388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50E33F2-4F38-9748-B3AF-13DC6214588A}" type="slidenum">
              <a:rPr lang="en-US" smtClean="0"/>
              <a:t>15</a:t>
            </a:fld>
            <a:endParaRPr lang="en-US"/>
          </a:p>
        </p:txBody>
      </p:sp>
    </p:spTree>
    <p:extLst>
      <p:ext uri="{BB962C8B-B14F-4D97-AF65-F5344CB8AC3E}">
        <p14:creationId xmlns:p14="http://schemas.microsoft.com/office/powerpoint/2010/main" val="367892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noProof="0"/>
              <a:t>Letters roze zwart</a:t>
            </a: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50E33F2-4F38-9748-B3AF-13DC621458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5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543001-E5EB-1A45-B752-E21733250524}" type="slidenum">
              <a:rPr lang="en-US" smtClean="0"/>
              <a:pPr/>
              <a:t>24</a:t>
            </a:fld>
            <a:endParaRPr lang="en-US"/>
          </a:p>
        </p:txBody>
      </p:sp>
    </p:spTree>
    <p:extLst>
      <p:ext uri="{BB962C8B-B14F-4D97-AF65-F5344CB8AC3E}">
        <p14:creationId xmlns:p14="http://schemas.microsoft.com/office/powerpoint/2010/main" val="1144275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93704D-69AB-7E04-4692-38DAD85EAC9B}"/>
              </a:ext>
            </a:extLst>
          </p:cNvPr>
          <p:cNvSpPr>
            <a:spLocks noGrp="1"/>
          </p:cNvSpPr>
          <p:nvPr>
            <p:ph type="ctrTitle" hasCustomPrompt="1"/>
          </p:nvPr>
        </p:nvSpPr>
        <p:spPr>
          <a:xfrm>
            <a:off x="1143000" y="1302544"/>
            <a:ext cx="6858000" cy="1505189"/>
          </a:xfrm>
        </p:spPr>
        <p:txBody>
          <a:bodyPr anchor="b"/>
          <a:lstStyle>
            <a:lvl1pPr algn="ctr">
              <a:defRPr sz="3600"/>
            </a:lvl1pPr>
          </a:lstStyle>
          <a:p>
            <a:r>
              <a:rPr lang="en-GB"/>
              <a:t>Presentation title / Closing text</a:t>
            </a:r>
          </a:p>
        </p:txBody>
      </p:sp>
      <p:sp>
        <p:nvSpPr>
          <p:cNvPr id="11" name="Subtitle 2">
            <a:extLst>
              <a:ext uri="{FF2B5EF4-FFF2-40B4-BE49-F238E27FC236}">
                <a16:creationId xmlns:a16="http://schemas.microsoft.com/office/drawing/2014/main" id="{CFDD7505-8825-B862-1DC0-A539BD6F2ED5}"/>
              </a:ext>
            </a:extLst>
          </p:cNvPr>
          <p:cNvSpPr>
            <a:spLocks noGrp="1"/>
          </p:cNvSpPr>
          <p:nvPr>
            <p:ph type="subTitle" idx="1" hasCustomPrompt="1"/>
          </p:nvPr>
        </p:nvSpPr>
        <p:spPr>
          <a:xfrm>
            <a:off x="1143000" y="2941320"/>
            <a:ext cx="6858000" cy="1002030"/>
          </a:xfrm>
        </p:spPr>
        <p:txBody>
          <a:bodyPr/>
          <a:lstStyle>
            <a:lvl1pPr marL="0" indent="0" algn="ctr">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a:t>
            </a:r>
          </a:p>
        </p:txBody>
      </p:sp>
    </p:spTree>
    <p:extLst>
      <p:ext uri="{BB962C8B-B14F-4D97-AF65-F5344CB8AC3E}">
        <p14:creationId xmlns:p14="http://schemas.microsoft.com/office/powerpoint/2010/main" val="3972238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reativ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6BC843-F39C-304C-8A21-B15863883D0A}" type="slidenum">
              <a:rPr lang="en-US" smtClean="0"/>
              <a:pPr/>
              <a:t>‹#›</a:t>
            </a:fld>
            <a:endParaRPr lang="en-US"/>
          </a:p>
        </p:txBody>
      </p:sp>
      <p:sp>
        <p:nvSpPr>
          <p:cNvPr id="6" name="Title 1"/>
          <p:cNvSpPr>
            <a:spLocks noGrp="1"/>
          </p:cNvSpPr>
          <p:nvPr>
            <p:ph type="title" hasCustomPrompt="1"/>
          </p:nvPr>
        </p:nvSpPr>
        <p:spPr>
          <a:xfrm>
            <a:off x="0" y="427007"/>
            <a:ext cx="9144000" cy="422151"/>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7" name="Text Placeholder 11"/>
          <p:cNvSpPr>
            <a:spLocks noGrp="1"/>
          </p:cNvSpPr>
          <p:nvPr>
            <p:ph type="body" sz="quarter" idx="13" hasCustomPrompt="1"/>
          </p:nvPr>
        </p:nvSpPr>
        <p:spPr>
          <a:xfrm>
            <a:off x="0" y="1"/>
            <a:ext cx="9144000" cy="388187"/>
          </a:xfrm>
        </p:spPr>
        <p:txBody>
          <a:bodyPr anchor="b" anchorCtr="0">
            <a:normAutofit/>
          </a:bodyPr>
          <a:lstStyle>
            <a:lvl1pPr marL="0" indent="0" algn="ctr">
              <a:buNone/>
              <a:defRPr sz="12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Tree>
    <p:extLst>
      <p:ext uri="{BB962C8B-B14F-4D97-AF65-F5344CB8AC3E}">
        <p14:creationId xmlns:p14="http://schemas.microsoft.com/office/powerpoint/2010/main" val="14420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12" name="Rectangle 11"/>
          <p:cNvSpPr/>
          <p:nvPr userDrawn="1"/>
        </p:nvSpPr>
        <p:spPr>
          <a:xfrm>
            <a:off x="0" y="1"/>
            <a:ext cx="4590989" cy="5143500"/>
          </a:xfrm>
          <a:prstGeom prst="rect">
            <a:avLst/>
          </a:prstGeom>
          <a:solidFill>
            <a:schemeClr val="bg1">
              <a:lumMod val="95000"/>
              <a:alpha val="86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Century Gothic Regular" charset="0"/>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6BC843-F39C-304C-8A21-B15863883D0A}" type="slidenum">
              <a:rPr lang="en-US" smtClean="0"/>
              <a:t>‹#›</a:t>
            </a:fld>
            <a:endParaRPr lang="en-US"/>
          </a:p>
        </p:txBody>
      </p:sp>
      <p:sp>
        <p:nvSpPr>
          <p:cNvPr id="9" name="Content Placeholder 2"/>
          <p:cNvSpPr>
            <a:spLocks noGrp="1"/>
          </p:cNvSpPr>
          <p:nvPr>
            <p:ph idx="13"/>
          </p:nvPr>
        </p:nvSpPr>
        <p:spPr>
          <a:xfrm>
            <a:off x="5092513" y="1552756"/>
            <a:ext cx="3903031" cy="3322676"/>
          </a:xfrm>
        </p:spPr>
        <p:txBody>
          <a:bodyPr/>
          <a:lstStyle>
            <a:lvl1pPr>
              <a:defRPr sz="18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49078" y="4796787"/>
            <a:ext cx="1043435" cy="205029"/>
          </a:xfrm>
          <a:prstGeom prst="rect">
            <a:avLst/>
          </a:prstGeom>
        </p:spPr>
      </p:pic>
      <p:sp>
        <p:nvSpPr>
          <p:cNvPr id="14" name="Title 1"/>
          <p:cNvSpPr>
            <a:spLocks noGrp="1"/>
          </p:cNvSpPr>
          <p:nvPr>
            <p:ph type="title" hasCustomPrompt="1"/>
          </p:nvPr>
        </p:nvSpPr>
        <p:spPr>
          <a:xfrm>
            <a:off x="0" y="2385730"/>
            <a:ext cx="4590989" cy="1125748"/>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15" name="Text Placeholder 11"/>
          <p:cNvSpPr>
            <a:spLocks noGrp="1"/>
          </p:cNvSpPr>
          <p:nvPr>
            <p:ph type="body" sz="quarter" idx="14" hasCustomPrompt="1"/>
          </p:nvPr>
        </p:nvSpPr>
        <p:spPr>
          <a:xfrm>
            <a:off x="0" y="530800"/>
            <a:ext cx="4590989" cy="1816111"/>
          </a:xfrm>
        </p:spPr>
        <p:txBody>
          <a:bodyPr anchor="b" anchorCtr="0">
            <a:normAutofit/>
          </a:bodyPr>
          <a:lstStyle>
            <a:lvl1pPr marL="0" indent="0" algn="ctr">
              <a:buNone/>
              <a:defRPr sz="12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Tree>
    <p:extLst>
      <p:ext uri="{BB962C8B-B14F-4D97-AF65-F5344CB8AC3E}">
        <p14:creationId xmlns:p14="http://schemas.microsoft.com/office/powerpoint/2010/main" val="339671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orate Inleiding_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F0C53-FEE7-4BE9-B707-153277DD6100}"/>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sp>
        <p:nvSpPr>
          <p:cNvPr id="4" name="Date Placeholder 3">
            <a:extLst>
              <a:ext uri="{FF2B5EF4-FFF2-40B4-BE49-F238E27FC236}">
                <a16:creationId xmlns:a16="http://schemas.microsoft.com/office/drawing/2014/main" id="{80E1C00E-6C68-4A6D-80D9-B538304D04D4}"/>
              </a:ext>
            </a:extLst>
          </p:cNvPr>
          <p:cNvSpPr>
            <a:spLocks noGrp="1"/>
          </p:cNvSpPr>
          <p:nvPr>
            <p:ph type="dt" sz="half" idx="10"/>
          </p:nvPr>
        </p:nvSpPr>
        <p:spPr/>
        <p:txBody>
          <a:bodyPr/>
          <a:lstStyle/>
          <a:p>
            <a:fld id="{B2D37E47-3F0B-47D6-AFDA-C1469276A1E0}" type="datetime5">
              <a:rPr lang="en-US" smtClean="0"/>
              <a:t>26-Mar-24</a:t>
            </a:fld>
            <a:endParaRPr lang="en-GB"/>
          </a:p>
        </p:txBody>
      </p:sp>
      <p:sp>
        <p:nvSpPr>
          <p:cNvPr id="5" name="Footer Placeholder 4">
            <a:extLst>
              <a:ext uri="{FF2B5EF4-FFF2-40B4-BE49-F238E27FC236}">
                <a16:creationId xmlns:a16="http://schemas.microsoft.com/office/drawing/2014/main" id="{1E0C9367-02C7-4B64-8655-261D731C8424}"/>
              </a:ext>
            </a:extLst>
          </p:cNvPr>
          <p:cNvSpPr>
            <a:spLocks noGrp="1"/>
          </p:cNvSpPr>
          <p:nvPr>
            <p:ph type="ftr" sz="quarter" idx="11"/>
          </p:nvPr>
        </p:nvSpPr>
        <p:spPr/>
        <p:txBody>
          <a:bodyPr/>
          <a:lstStyle/>
          <a:p>
            <a:r>
              <a:rPr lang="en-GB"/>
              <a:t>ABOUT ECOLOGIC AAD</a:t>
            </a:r>
          </a:p>
        </p:txBody>
      </p:sp>
      <p:sp>
        <p:nvSpPr>
          <p:cNvPr id="6" name="Slide Number Placeholder 5">
            <a:extLst>
              <a:ext uri="{FF2B5EF4-FFF2-40B4-BE49-F238E27FC236}">
                <a16:creationId xmlns:a16="http://schemas.microsoft.com/office/drawing/2014/main" id="{B909D431-04AC-42DF-AEBD-69EFEE3B60E6}"/>
              </a:ext>
            </a:extLst>
          </p:cNvPr>
          <p:cNvSpPr>
            <a:spLocks noGrp="1"/>
          </p:cNvSpPr>
          <p:nvPr>
            <p:ph type="sldNum" sz="quarter" idx="12"/>
          </p:nvPr>
        </p:nvSpPr>
        <p:spPr/>
        <p:txBody>
          <a:bodyPr/>
          <a:lstStyle/>
          <a:p>
            <a:fld id="{09C1ABE4-7353-49D0-91A2-089D0B990214}" type="slidenum">
              <a:rPr lang="en-GB" smtClean="0"/>
              <a:t>‹#›</a:t>
            </a:fld>
            <a:endParaRPr lang="en-GB"/>
          </a:p>
        </p:txBody>
      </p:sp>
      <p:cxnSp>
        <p:nvCxnSpPr>
          <p:cNvPr id="8" name="Straight Connector 7">
            <a:extLst>
              <a:ext uri="{FF2B5EF4-FFF2-40B4-BE49-F238E27FC236}">
                <a16:creationId xmlns:a16="http://schemas.microsoft.com/office/drawing/2014/main" id="{289B20AC-5643-8448-B224-6C430D368560}"/>
              </a:ext>
            </a:extLst>
          </p:cNvPr>
          <p:cNvCxnSpPr>
            <a:cxnSpLocks/>
          </p:cNvCxnSpPr>
          <p:nvPr userDrawn="1"/>
        </p:nvCxnSpPr>
        <p:spPr>
          <a:xfrm>
            <a:off x="440531" y="781079"/>
            <a:ext cx="82629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6">
          <p15:clr>
            <a:srgbClr val="5ACBF0"/>
          </p15:clr>
        </p15:guide>
        <p15:guide id="4" pos="4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Kolom 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9737CC-AE65-734F-95E8-47717A57B75C}"/>
              </a:ext>
            </a:extLst>
          </p:cNvPr>
          <p:cNvSpPr/>
          <p:nvPr userDrawn="1"/>
        </p:nvSpPr>
        <p:spPr>
          <a:xfrm>
            <a:off x="440531" y="781079"/>
            <a:ext cx="8262938" cy="390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Rectangle 11">
            <a:extLst>
              <a:ext uri="{FF2B5EF4-FFF2-40B4-BE49-F238E27FC236}">
                <a16:creationId xmlns:a16="http://schemas.microsoft.com/office/drawing/2014/main" id="{5E09F1D3-18DF-3C42-BB22-D0FCD4E3163E}"/>
              </a:ext>
            </a:extLst>
          </p:cNvPr>
          <p:cNvSpPr/>
          <p:nvPr userDrawn="1"/>
        </p:nvSpPr>
        <p:spPr>
          <a:xfrm>
            <a:off x="0" y="0"/>
            <a:ext cx="4592295" cy="5143497"/>
          </a:xfrm>
          <a:prstGeom prst="rect">
            <a:avLst/>
          </a:prstGeom>
          <a:solidFill>
            <a:schemeClr val="accent4">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3" name="Date Placeholder 2">
            <a:extLst>
              <a:ext uri="{FF2B5EF4-FFF2-40B4-BE49-F238E27FC236}">
                <a16:creationId xmlns:a16="http://schemas.microsoft.com/office/drawing/2014/main" id="{40794F15-6843-4FC4-B8FE-33B641279517}"/>
              </a:ext>
            </a:extLst>
          </p:cNvPr>
          <p:cNvSpPr>
            <a:spLocks noGrp="1"/>
          </p:cNvSpPr>
          <p:nvPr>
            <p:ph type="dt" sz="half" idx="10"/>
          </p:nvPr>
        </p:nvSpPr>
        <p:spPr/>
        <p:txBody>
          <a:bodyPr/>
          <a:lstStyle/>
          <a:p>
            <a:fld id="{A905F413-3A4E-44EC-84D5-9D6446225517}" type="datetime5">
              <a:rPr lang="en-US" smtClean="0"/>
              <a:t>26-Mar-24</a:t>
            </a:fld>
            <a:endParaRPr lang="en-GB"/>
          </a:p>
        </p:txBody>
      </p:sp>
      <p:sp>
        <p:nvSpPr>
          <p:cNvPr id="10" name="Text Placeholder 7">
            <a:extLst>
              <a:ext uri="{FF2B5EF4-FFF2-40B4-BE49-F238E27FC236}">
                <a16:creationId xmlns:a16="http://schemas.microsoft.com/office/drawing/2014/main" id="{019D3463-74C0-48AA-BEFC-2D839159295B}"/>
              </a:ext>
            </a:extLst>
          </p:cNvPr>
          <p:cNvSpPr>
            <a:spLocks noGrp="1"/>
          </p:cNvSpPr>
          <p:nvPr>
            <p:ph type="body" sz="quarter" idx="13"/>
          </p:nvPr>
        </p:nvSpPr>
        <p:spPr>
          <a:xfrm>
            <a:off x="5015625" y="1329242"/>
            <a:ext cx="3457485" cy="31022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B15D2FC5-F6FF-9540-91FA-BA44A33D0238}"/>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cxnSp>
        <p:nvCxnSpPr>
          <p:cNvPr id="17" name="Straight Connector 16">
            <a:extLst>
              <a:ext uri="{FF2B5EF4-FFF2-40B4-BE49-F238E27FC236}">
                <a16:creationId xmlns:a16="http://schemas.microsoft.com/office/drawing/2014/main" id="{CED07D96-0545-214B-BF5B-333DC779DBC2}"/>
              </a:ext>
            </a:extLst>
          </p:cNvPr>
          <p:cNvCxnSpPr>
            <a:cxnSpLocks/>
          </p:cNvCxnSpPr>
          <p:nvPr userDrawn="1"/>
        </p:nvCxnSpPr>
        <p:spPr>
          <a:xfrm>
            <a:off x="440531" y="781079"/>
            <a:ext cx="82629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B5025C7C-4F49-EE4F-B170-19D55989F374}"/>
              </a:ext>
            </a:extLst>
          </p:cNvPr>
          <p:cNvSpPr>
            <a:spLocks noGrp="1"/>
          </p:cNvSpPr>
          <p:nvPr>
            <p:ph type="body" sz="quarter" idx="14"/>
          </p:nvPr>
        </p:nvSpPr>
        <p:spPr>
          <a:xfrm>
            <a:off x="900112" y="1302544"/>
            <a:ext cx="3482579" cy="3128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3">
            <a:extLst>
              <a:ext uri="{FF2B5EF4-FFF2-40B4-BE49-F238E27FC236}">
                <a16:creationId xmlns:a16="http://schemas.microsoft.com/office/drawing/2014/main" id="{62FE4907-BFAE-491A-8D50-316CA308D93F}"/>
              </a:ext>
            </a:extLst>
          </p:cNvPr>
          <p:cNvSpPr>
            <a:spLocks noGrp="1"/>
          </p:cNvSpPr>
          <p:nvPr>
            <p:ph type="ftr" sz="quarter" idx="11"/>
          </p:nvPr>
        </p:nvSpPr>
        <p:spPr/>
        <p:txBody>
          <a:bodyPr/>
          <a:lstStyle/>
          <a:p>
            <a:r>
              <a:rPr lang="en-GB"/>
              <a:t>ABOUT ECOLOGIC AAD</a:t>
            </a:r>
          </a:p>
        </p:txBody>
      </p:sp>
      <p:sp>
        <p:nvSpPr>
          <p:cNvPr id="5" name="Slide Number Placeholder 4">
            <a:extLst>
              <a:ext uri="{FF2B5EF4-FFF2-40B4-BE49-F238E27FC236}">
                <a16:creationId xmlns:a16="http://schemas.microsoft.com/office/drawing/2014/main" id="{BD1851F9-68D6-45B9-BA91-F9F342ECD38B}"/>
              </a:ext>
            </a:extLst>
          </p:cNvPr>
          <p:cNvSpPr>
            <a:spLocks noGrp="1"/>
          </p:cNvSpPr>
          <p:nvPr>
            <p:ph type="sldNum" sz="quarter" idx="12"/>
          </p:nvPr>
        </p:nvSpPr>
        <p:spPr/>
        <p:txBody>
          <a:bodyPr/>
          <a:lstStyle/>
          <a:p>
            <a:fld id="{09C1ABE4-7353-49D0-91A2-089D0B990214}" type="slidenum">
              <a:rPr lang="en-GB" smtClean="0"/>
              <a:pPr/>
              <a:t>‹#›</a:t>
            </a:fld>
            <a:endParaRPr lang="en-GB"/>
          </a:p>
        </p:txBody>
      </p:sp>
      <p:pic>
        <p:nvPicPr>
          <p:cNvPr id="21" name="Graphic 20">
            <a:extLst>
              <a:ext uri="{FF2B5EF4-FFF2-40B4-BE49-F238E27FC236}">
                <a16:creationId xmlns:a16="http://schemas.microsoft.com/office/drawing/2014/main" id="{3C3FADF6-795E-4649-9F60-3C84A2DA802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592" t="17805" r="68167" b="11128"/>
          <a:stretch/>
        </p:blipFill>
        <p:spPr>
          <a:xfrm>
            <a:off x="8484776" y="4787146"/>
            <a:ext cx="270947" cy="292121"/>
          </a:xfrm>
          <a:prstGeom prst="rect">
            <a:avLst/>
          </a:prstGeom>
        </p:spPr>
      </p:pic>
    </p:spTree>
    <p:extLst>
      <p:ext uri="{BB962C8B-B14F-4D97-AF65-F5344CB8AC3E}">
        <p14:creationId xmlns:p14="http://schemas.microsoft.com/office/powerpoint/2010/main" val="40682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p_2columnB">
    <p:spTree>
      <p:nvGrpSpPr>
        <p:cNvPr id="1" name=""/>
        <p:cNvGrpSpPr/>
        <p:nvPr/>
      </p:nvGrpSpPr>
      <p:grpSpPr>
        <a:xfrm>
          <a:off x="0" y="0"/>
          <a:ext cx="0" cy="0"/>
          <a:chOff x="0" y="0"/>
          <a:chExt cx="0" cy="0"/>
        </a:xfrm>
      </p:grpSpPr>
      <p:sp>
        <p:nvSpPr>
          <p:cNvPr id="9" name="Rectangle 11"/>
          <p:cNvSpPr/>
          <p:nvPr userDrawn="1"/>
        </p:nvSpPr>
        <p:spPr>
          <a:xfrm>
            <a:off x="0" y="1050130"/>
            <a:ext cx="9144000" cy="3575591"/>
          </a:xfrm>
          <a:prstGeom prst="rect">
            <a:avLst/>
          </a:prstGeom>
          <a:solidFill>
            <a:schemeClr val="bg1">
              <a:lumMod val="95000"/>
              <a:alpha val="86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Century Gothic Regular" charset="0"/>
            </a:endParaRPr>
          </a:p>
        </p:txBody>
      </p:sp>
      <p:sp>
        <p:nvSpPr>
          <p:cNvPr id="8" name="Rectangle 7"/>
          <p:cNvSpPr/>
          <p:nvPr userDrawn="1"/>
        </p:nvSpPr>
        <p:spPr>
          <a:xfrm flipH="1">
            <a:off x="1" y="1053445"/>
            <a:ext cx="4564967" cy="3563332"/>
          </a:xfrm>
          <a:prstGeom prst="rect">
            <a:avLst/>
          </a:prstGeom>
          <a:solidFill>
            <a:schemeClr val="bg1">
              <a:lumMod val="85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Century Gothic Regular" charset="0"/>
            </a:endParaRPr>
          </a:p>
        </p:txBody>
      </p:sp>
      <p:sp>
        <p:nvSpPr>
          <p:cNvPr id="4" name="Date Placeholder 3"/>
          <p:cNvSpPr>
            <a:spLocks noGrp="1"/>
          </p:cNvSpPr>
          <p:nvPr>
            <p:ph type="dt" sz="half" idx="10"/>
          </p:nvPr>
        </p:nvSpPr>
        <p:spPr/>
        <p:txBody>
          <a:bodyPr/>
          <a:lstStyle/>
          <a:p>
            <a:fld id="{03C90F30-9CDA-4715-AA61-73F3E9AF89F5}" type="datetime3">
              <a:rPr lang="en-US" smtClean="0"/>
              <a:t>26 March 2024</a:t>
            </a:fld>
            <a:endParaRPr lang="en-US"/>
          </a:p>
        </p:txBody>
      </p:sp>
      <p:sp>
        <p:nvSpPr>
          <p:cNvPr id="10" name="Text Placeholder 9"/>
          <p:cNvSpPr>
            <a:spLocks noGrp="1"/>
          </p:cNvSpPr>
          <p:nvPr>
            <p:ph type="body" sz="quarter" idx="13"/>
          </p:nvPr>
        </p:nvSpPr>
        <p:spPr>
          <a:xfrm>
            <a:off x="5132506" y="1779985"/>
            <a:ext cx="3611276" cy="216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0" y="427007"/>
            <a:ext cx="9144000" cy="422151"/>
          </a:xfrm>
        </p:spPr>
        <p:txBody>
          <a:bodyPr vert="horz" lIns="91440" tIns="45720" rIns="91440" bIns="45720" rtlCol="0" anchor="t" anchorCtr="0">
            <a:normAutofit/>
          </a:bodyPr>
          <a:lstStyle>
            <a:lvl1pPr>
              <a:defRPr lang="en-US" dirty="0"/>
            </a:lvl1pPr>
          </a:lstStyle>
          <a:p>
            <a:pPr lvl="0"/>
            <a:r>
              <a:rPr lang="en-US"/>
              <a:t>Click to edit master title style</a:t>
            </a:r>
          </a:p>
        </p:txBody>
      </p:sp>
      <p:sp>
        <p:nvSpPr>
          <p:cNvPr id="12" name="Text Placeholder 11"/>
          <p:cNvSpPr>
            <a:spLocks noGrp="1"/>
          </p:cNvSpPr>
          <p:nvPr>
            <p:ph type="body" sz="quarter" idx="14" hasCustomPrompt="1"/>
          </p:nvPr>
        </p:nvSpPr>
        <p:spPr>
          <a:xfrm>
            <a:off x="0" y="1"/>
            <a:ext cx="9144000" cy="388187"/>
          </a:xfrm>
        </p:spPr>
        <p:txBody>
          <a:bodyPr anchor="b" anchorCtr="0">
            <a:normAutofit/>
          </a:bodyPr>
          <a:lstStyle>
            <a:lvl1pPr marL="0" indent="0" algn="ctr">
              <a:buNone/>
              <a:defRPr sz="1200" spc="3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
        <p:nvSpPr>
          <p:cNvPr id="13" name="Footer Placeholder 4"/>
          <p:cNvSpPr>
            <a:spLocks noGrp="1"/>
          </p:cNvSpPr>
          <p:nvPr>
            <p:ph type="ftr" sz="quarter" idx="3"/>
          </p:nvPr>
        </p:nvSpPr>
        <p:spPr>
          <a:xfrm>
            <a:off x="6093092" y="4767263"/>
            <a:ext cx="2328531" cy="273844"/>
          </a:xfrm>
          <a:prstGeom prst="rect">
            <a:avLst/>
          </a:prstGeom>
        </p:spPr>
        <p:txBody>
          <a:bodyPr vert="horz" lIns="91440" tIns="45720" rIns="91440" bIns="45720" rtlCol="0" anchor="ctr"/>
          <a:lstStyle>
            <a:lvl1pPr algn="r">
              <a:defRPr sz="700">
                <a:solidFill>
                  <a:schemeClr val="tx1">
                    <a:tint val="75000"/>
                  </a:schemeClr>
                </a:solidFill>
                <a:latin typeface="Century Gothic" charset="0"/>
                <a:ea typeface="Century Gothic" charset="0"/>
                <a:cs typeface="Century Gothic" charset="0"/>
              </a:defRPr>
            </a:lvl1pPr>
          </a:lstStyle>
          <a:p>
            <a:endParaRPr lang="en-US"/>
          </a:p>
        </p:txBody>
      </p:sp>
      <p:sp>
        <p:nvSpPr>
          <p:cNvPr id="14" name="Slide Number Placeholder 5"/>
          <p:cNvSpPr>
            <a:spLocks noGrp="1"/>
          </p:cNvSpPr>
          <p:nvPr>
            <p:ph type="sldNum" sz="quarter" idx="4"/>
          </p:nvPr>
        </p:nvSpPr>
        <p:spPr>
          <a:xfrm>
            <a:off x="8421623" y="4767263"/>
            <a:ext cx="353283" cy="273844"/>
          </a:xfrm>
          <a:prstGeom prst="rect">
            <a:avLst/>
          </a:prstGeom>
        </p:spPr>
        <p:txBody>
          <a:bodyPr vert="horz" lIns="91440" tIns="45720" rIns="91440" bIns="45720" rtlCol="0" anchor="ctr"/>
          <a:lstStyle>
            <a:lvl1pPr algn="r">
              <a:defRPr sz="700">
                <a:solidFill>
                  <a:schemeClr val="tx1">
                    <a:tint val="75000"/>
                  </a:schemeClr>
                </a:solidFill>
                <a:latin typeface="Century Gothic" charset="0"/>
                <a:ea typeface="Century Gothic" charset="0"/>
                <a:cs typeface="Century Gothic" charset="0"/>
              </a:defRPr>
            </a:lvl1pPr>
          </a:lstStyle>
          <a:p>
            <a:fld id="{B875FF67-93BB-BA4A-8748-71C559E2AA1D}" type="slidenum">
              <a:rPr lang="en-US" smtClean="0"/>
              <a:pPr/>
              <a:t>‹#›</a:t>
            </a:fld>
            <a:endParaRPr lang="en-US"/>
          </a:p>
        </p:txBody>
      </p:sp>
    </p:spTree>
    <p:extLst>
      <p:ext uri="{BB962C8B-B14F-4D97-AF65-F5344CB8AC3E}">
        <p14:creationId xmlns:p14="http://schemas.microsoft.com/office/powerpoint/2010/main" val="57331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Kolom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9737CC-AE65-734F-95E8-47717A57B75C}"/>
              </a:ext>
            </a:extLst>
          </p:cNvPr>
          <p:cNvSpPr/>
          <p:nvPr userDrawn="1"/>
        </p:nvSpPr>
        <p:spPr>
          <a:xfrm>
            <a:off x="440529" y="781079"/>
            <a:ext cx="8262939" cy="390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Rectangle 21">
            <a:extLst>
              <a:ext uri="{FF2B5EF4-FFF2-40B4-BE49-F238E27FC236}">
                <a16:creationId xmlns:a16="http://schemas.microsoft.com/office/drawing/2014/main" id="{45C19E73-1FDA-5148-A8B8-254D446A38CC}"/>
              </a:ext>
            </a:extLst>
          </p:cNvPr>
          <p:cNvSpPr/>
          <p:nvPr userDrawn="1"/>
        </p:nvSpPr>
        <p:spPr>
          <a:xfrm>
            <a:off x="4551706" y="0"/>
            <a:ext cx="4592294" cy="5143497"/>
          </a:xfrm>
          <a:prstGeom prst="rect">
            <a:avLst/>
          </a:prstGeom>
          <a:solidFill>
            <a:schemeClr val="accent4">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p>
        </p:txBody>
      </p:sp>
      <p:sp>
        <p:nvSpPr>
          <p:cNvPr id="3" name="Date Placeholder 2">
            <a:extLst>
              <a:ext uri="{FF2B5EF4-FFF2-40B4-BE49-F238E27FC236}">
                <a16:creationId xmlns:a16="http://schemas.microsoft.com/office/drawing/2014/main" id="{40794F15-6843-4FC4-B8FE-33B641279517}"/>
              </a:ext>
            </a:extLst>
          </p:cNvPr>
          <p:cNvSpPr>
            <a:spLocks noGrp="1"/>
          </p:cNvSpPr>
          <p:nvPr>
            <p:ph type="dt" sz="half" idx="10"/>
          </p:nvPr>
        </p:nvSpPr>
        <p:spPr/>
        <p:txBody>
          <a:bodyPr/>
          <a:lstStyle/>
          <a:p>
            <a:fld id="{866FDAD0-A383-42D5-A4FC-FAFB861A977D}" type="datetime5">
              <a:rPr lang="en-US" smtClean="0"/>
              <a:t>26-Mar-24</a:t>
            </a:fld>
            <a:endParaRPr lang="en-GB"/>
          </a:p>
        </p:txBody>
      </p:sp>
      <p:sp>
        <p:nvSpPr>
          <p:cNvPr id="10" name="Text Placeholder 7">
            <a:extLst>
              <a:ext uri="{FF2B5EF4-FFF2-40B4-BE49-F238E27FC236}">
                <a16:creationId xmlns:a16="http://schemas.microsoft.com/office/drawing/2014/main" id="{019D3463-74C0-48AA-BEFC-2D839159295B}"/>
              </a:ext>
            </a:extLst>
          </p:cNvPr>
          <p:cNvSpPr>
            <a:spLocks noGrp="1"/>
          </p:cNvSpPr>
          <p:nvPr>
            <p:ph type="body" sz="quarter" idx="13"/>
          </p:nvPr>
        </p:nvSpPr>
        <p:spPr>
          <a:xfrm>
            <a:off x="5015625" y="1329242"/>
            <a:ext cx="3457485" cy="31022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B15D2FC5-F6FF-9540-91FA-BA44A33D0238}"/>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cxnSp>
        <p:nvCxnSpPr>
          <p:cNvPr id="17" name="Straight Connector 16">
            <a:extLst>
              <a:ext uri="{FF2B5EF4-FFF2-40B4-BE49-F238E27FC236}">
                <a16:creationId xmlns:a16="http://schemas.microsoft.com/office/drawing/2014/main" id="{CED07D96-0545-214B-BF5B-333DC779DBC2}"/>
              </a:ext>
            </a:extLst>
          </p:cNvPr>
          <p:cNvCxnSpPr>
            <a:cxnSpLocks/>
          </p:cNvCxnSpPr>
          <p:nvPr userDrawn="1"/>
        </p:nvCxnSpPr>
        <p:spPr>
          <a:xfrm>
            <a:off x="440531" y="781079"/>
            <a:ext cx="82629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B5025C7C-4F49-EE4F-B170-19D55989F374}"/>
              </a:ext>
            </a:extLst>
          </p:cNvPr>
          <p:cNvSpPr>
            <a:spLocks noGrp="1"/>
          </p:cNvSpPr>
          <p:nvPr>
            <p:ph type="body" sz="quarter" idx="14"/>
          </p:nvPr>
        </p:nvSpPr>
        <p:spPr>
          <a:xfrm>
            <a:off x="900112" y="1302544"/>
            <a:ext cx="3482579" cy="3128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3">
            <a:extLst>
              <a:ext uri="{FF2B5EF4-FFF2-40B4-BE49-F238E27FC236}">
                <a16:creationId xmlns:a16="http://schemas.microsoft.com/office/drawing/2014/main" id="{62FE4907-BFAE-491A-8D50-316CA308D93F}"/>
              </a:ext>
            </a:extLst>
          </p:cNvPr>
          <p:cNvSpPr>
            <a:spLocks noGrp="1"/>
          </p:cNvSpPr>
          <p:nvPr>
            <p:ph type="ftr" sz="quarter" idx="11"/>
          </p:nvPr>
        </p:nvSpPr>
        <p:spPr/>
        <p:txBody>
          <a:bodyPr/>
          <a:lstStyle/>
          <a:p>
            <a:r>
              <a:rPr lang="en-GB"/>
              <a:t>ECOLOGIC RELIEF / INDICATION</a:t>
            </a:r>
          </a:p>
        </p:txBody>
      </p:sp>
      <p:sp>
        <p:nvSpPr>
          <p:cNvPr id="5" name="Slide Number Placeholder 4">
            <a:extLst>
              <a:ext uri="{FF2B5EF4-FFF2-40B4-BE49-F238E27FC236}">
                <a16:creationId xmlns:a16="http://schemas.microsoft.com/office/drawing/2014/main" id="{BD1851F9-68D6-45B9-BA91-F9F342ECD38B}"/>
              </a:ext>
            </a:extLst>
          </p:cNvPr>
          <p:cNvSpPr>
            <a:spLocks noGrp="1"/>
          </p:cNvSpPr>
          <p:nvPr>
            <p:ph type="sldNum" sz="quarter" idx="12"/>
          </p:nvPr>
        </p:nvSpPr>
        <p:spPr/>
        <p:txBody>
          <a:bodyPr/>
          <a:lstStyle/>
          <a:p>
            <a:fld id="{09C1ABE4-7353-49D0-91A2-089D0B990214}" type="slidenum">
              <a:rPr lang="en-GB" smtClean="0"/>
              <a:pPr/>
              <a:t>‹#›</a:t>
            </a:fld>
            <a:endParaRPr lang="en-GB"/>
          </a:p>
        </p:txBody>
      </p:sp>
      <p:pic>
        <p:nvPicPr>
          <p:cNvPr id="21" name="Graphic 20">
            <a:extLst>
              <a:ext uri="{FF2B5EF4-FFF2-40B4-BE49-F238E27FC236}">
                <a16:creationId xmlns:a16="http://schemas.microsoft.com/office/drawing/2014/main" id="{3C3FADF6-795E-4649-9F60-3C84A2DA802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592" t="17805" r="68167" b="11128"/>
          <a:stretch/>
        </p:blipFill>
        <p:spPr>
          <a:xfrm>
            <a:off x="8484776" y="4787146"/>
            <a:ext cx="270947" cy="292121"/>
          </a:xfrm>
          <a:prstGeom prst="rect">
            <a:avLst/>
          </a:prstGeom>
        </p:spPr>
      </p:pic>
    </p:spTree>
    <p:extLst>
      <p:ext uri="{BB962C8B-B14F-4D97-AF65-F5344CB8AC3E}">
        <p14:creationId xmlns:p14="http://schemas.microsoft.com/office/powerpoint/2010/main" val="112494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5" name="Rectangle 11"/>
          <p:cNvSpPr/>
          <p:nvPr userDrawn="1"/>
        </p:nvSpPr>
        <p:spPr>
          <a:xfrm>
            <a:off x="0" y="1050130"/>
            <a:ext cx="9144000" cy="3575591"/>
          </a:xfrm>
          <a:prstGeom prst="rect">
            <a:avLst/>
          </a:prstGeom>
          <a:solidFill>
            <a:schemeClr val="bg1">
              <a:lumMod val="95000"/>
              <a:alpha val="86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Century Gothic Regular" charset="0"/>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scholing Omring, Hoorn</a:t>
            </a:r>
          </a:p>
        </p:txBody>
      </p:sp>
      <p:sp>
        <p:nvSpPr>
          <p:cNvPr id="5" name="Slide Number Placeholder 4"/>
          <p:cNvSpPr>
            <a:spLocks noGrp="1"/>
          </p:cNvSpPr>
          <p:nvPr>
            <p:ph type="sldNum" sz="quarter" idx="12"/>
          </p:nvPr>
        </p:nvSpPr>
        <p:spPr/>
        <p:txBody>
          <a:bodyPr/>
          <a:lstStyle/>
          <a:p>
            <a:fld id="{B875FF67-93BB-BA4A-8748-71C559E2AA1D}" type="slidenum">
              <a:rPr lang="en-US" smtClean="0"/>
              <a:pPr/>
              <a:t>‹#›</a:t>
            </a:fld>
            <a:endParaRPr lang="en-US"/>
          </a:p>
        </p:txBody>
      </p:sp>
      <p:pic>
        <p:nvPicPr>
          <p:cNvPr id="6" name="Picture 5"/>
          <p:cNvPicPr>
            <a:picLocks noChangeAspect="1"/>
          </p:cNvPicPr>
          <p:nvPr userDrawn="1"/>
        </p:nvPicPr>
        <p:blipFill rotWithShape="1">
          <a:blip r:embed="rId2" cstate="screen">
            <a:alphaModFix amt="80000"/>
            <a:extLst>
              <a:ext uri="{28A0092B-C50C-407E-A947-70E740481C1C}">
                <a14:useLocalDpi xmlns:a14="http://schemas.microsoft.com/office/drawing/2010/main"/>
              </a:ext>
            </a:extLst>
          </a:blip>
          <a:srcRect/>
          <a:stretch/>
        </p:blipFill>
        <p:spPr>
          <a:xfrm>
            <a:off x="0" y="1064937"/>
            <a:ext cx="7385538" cy="3556760"/>
          </a:xfrm>
          <a:prstGeom prst="rect">
            <a:avLst/>
          </a:prstGeom>
        </p:spPr>
      </p:pic>
      <p:grpSp>
        <p:nvGrpSpPr>
          <p:cNvPr id="7" name="Group 6"/>
          <p:cNvGrpSpPr/>
          <p:nvPr userDrawn="1"/>
        </p:nvGrpSpPr>
        <p:grpSpPr>
          <a:xfrm>
            <a:off x="7036902" y="1154388"/>
            <a:ext cx="1738004" cy="3377858"/>
            <a:chOff x="3031433" y="1154388"/>
            <a:chExt cx="1738004" cy="3377858"/>
          </a:xfrm>
        </p:grpSpPr>
        <p:sp>
          <p:nvSpPr>
            <p:cNvPr id="8" name="Rectangle 7"/>
            <p:cNvSpPr/>
            <p:nvPr/>
          </p:nvSpPr>
          <p:spPr>
            <a:xfrm>
              <a:off x="3031433" y="3462944"/>
              <a:ext cx="1738004" cy="1069302"/>
            </a:xfrm>
            <a:prstGeom prst="rect">
              <a:avLst/>
            </a:prstGeom>
            <a:solidFill>
              <a:srgbClr val="D5A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31433" y="1154388"/>
              <a:ext cx="1738004" cy="1061217"/>
            </a:xfrm>
            <a:prstGeom prst="rect">
              <a:avLst/>
            </a:prstGeom>
            <a:solidFill>
              <a:srgbClr val="B5C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1433" y="2331558"/>
              <a:ext cx="1738004" cy="1042367"/>
            </a:xfrm>
            <a:prstGeom prst="rect">
              <a:avLst/>
            </a:prstGeom>
            <a:solidFill>
              <a:srgbClr val="DF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vak 34"/>
            <p:cNvSpPr txBox="1"/>
            <p:nvPr/>
          </p:nvSpPr>
          <p:spPr>
            <a:xfrm>
              <a:off x="3209868" y="1297660"/>
              <a:ext cx="1431235" cy="669414"/>
            </a:xfrm>
            <a:prstGeom prst="rect">
              <a:avLst/>
            </a:prstGeom>
            <a:noFill/>
          </p:spPr>
          <p:txBody>
            <a:bodyPr wrap="square" rtlCol="0">
              <a:spAutoFit/>
            </a:bodyPr>
            <a:lstStyle/>
            <a:p>
              <a:pPr>
                <a:spcBef>
                  <a:spcPts val="450"/>
                </a:spcBef>
                <a:spcAft>
                  <a:spcPts val="450"/>
                </a:spcAft>
              </a:pPr>
              <a:r>
                <a:rPr lang="en-US" sz="1800" b="1">
                  <a:latin typeface="Century Gothic" charset="0"/>
                  <a:ea typeface="Century Gothic" charset="0"/>
                  <a:cs typeface="Century Gothic" charset="0"/>
                </a:rPr>
                <a:t>Level 1</a:t>
              </a:r>
              <a:br>
                <a:rPr lang="en-US" sz="975" b="1">
                  <a:latin typeface="Century Gothic" charset="0"/>
                  <a:ea typeface="Century Gothic" charset="0"/>
                  <a:cs typeface="Century Gothic" charset="0"/>
                </a:rPr>
              </a:br>
              <a:r>
                <a:rPr lang="en-US" sz="975">
                  <a:latin typeface="Century Gothic" charset="0"/>
                  <a:ea typeface="Century Gothic" charset="0"/>
                  <a:cs typeface="Century Gothic" charset="0"/>
                </a:rPr>
                <a:t>Microbe-microbe </a:t>
              </a:r>
              <a:br>
                <a:rPr lang="en-US" sz="975">
                  <a:latin typeface="Century Gothic" charset="0"/>
                  <a:ea typeface="Century Gothic" charset="0"/>
                  <a:cs typeface="Century Gothic" charset="0"/>
                </a:rPr>
              </a:br>
              <a:r>
                <a:rPr lang="en-US" sz="975">
                  <a:latin typeface="Century Gothic" charset="0"/>
                  <a:ea typeface="Century Gothic" charset="0"/>
                  <a:cs typeface="Century Gothic" charset="0"/>
                </a:rPr>
                <a:t>interactie</a:t>
              </a:r>
            </a:p>
          </p:txBody>
        </p:sp>
        <p:sp>
          <p:nvSpPr>
            <p:cNvPr id="12" name="Tekstvak 34"/>
            <p:cNvSpPr txBox="1"/>
            <p:nvPr/>
          </p:nvSpPr>
          <p:spPr>
            <a:xfrm>
              <a:off x="3209868" y="2454041"/>
              <a:ext cx="1431235" cy="669414"/>
            </a:xfrm>
            <a:prstGeom prst="rect">
              <a:avLst/>
            </a:prstGeom>
            <a:noFill/>
          </p:spPr>
          <p:txBody>
            <a:bodyPr wrap="square" rtlCol="0">
              <a:spAutoFit/>
            </a:bodyPr>
            <a:lstStyle/>
            <a:p>
              <a:pPr>
                <a:spcBef>
                  <a:spcPts val="450"/>
                </a:spcBef>
                <a:spcAft>
                  <a:spcPts val="450"/>
                </a:spcAft>
              </a:pPr>
              <a:r>
                <a:rPr lang="en-US" sz="1800" b="1">
                  <a:latin typeface="Century Gothic" charset="0"/>
                  <a:ea typeface="Century Gothic" charset="0"/>
                  <a:cs typeface="Century Gothic" charset="0"/>
                </a:rPr>
                <a:t>Level 2</a:t>
              </a:r>
              <a:br>
                <a:rPr lang="en-US" sz="975" b="1">
                  <a:latin typeface="Century Gothic" charset="0"/>
                  <a:ea typeface="Century Gothic" charset="0"/>
                  <a:cs typeface="Century Gothic" charset="0"/>
                </a:rPr>
              </a:br>
              <a:r>
                <a:rPr lang="en-US" sz="975">
                  <a:latin typeface="Century Gothic" charset="0"/>
                  <a:ea typeface="Century Gothic" charset="0"/>
                  <a:cs typeface="Century Gothic" charset="0"/>
                </a:rPr>
                <a:t>Microbe-</a:t>
              </a:r>
              <a:r>
                <a:rPr lang="en-US" sz="975" err="1">
                  <a:latin typeface="Century Gothic" charset="0"/>
                  <a:ea typeface="Century Gothic" charset="0"/>
                  <a:cs typeface="Century Gothic" charset="0"/>
                </a:rPr>
                <a:t>barrière</a:t>
              </a:r>
              <a:r>
                <a:rPr lang="en-US" sz="975">
                  <a:latin typeface="Century Gothic" charset="0"/>
                  <a:ea typeface="Century Gothic" charset="0"/>
                  <a:cs typeface="Century Gothic" charset="0"/>
                </a:rPr>
                <a:t> </a:t>
              </a:r>
              <a:br>
                <a:rPr lang="en-US" sz="975">
                  <a:latin typeface="Century Gothic" charset="0"/>
                  <a:ea typeface="Century Gothic" charset="0"/>
                  <a:cs typeface="Century Gothic" charset="0"/>
                </a:rPr>
              </a:br>
              <a:r>
                <a:rPr lang="en-US" sz="975">
                  <a:latin typeface="Century Gothic" charset="0"/>
                  <a:ea typeface="Century Gothic" charset="0"/>
                  <a:cs typeface="Century Gothic" charset="0"/>
                </a:rPr>
                <a:t>interactie</a:t>
              </a:r>
            </a:p>
          </p:txBody>
        </p:sp>
        <p:sp>
          <p:nvSpPr>
            <p:cNvPr id="13" name="Tekstvak 34"/>
            <p:cNvSpPr txBox="1"/>
            <p:nvPr/>
          </p:nvSpPr>
          <p:spPr>
            <a:xfrm>
              <a:off x="3209868" y="3576813"/>
              <a:ext cx="1431235" cy="669414"/>
            </a:xfrm>
            <a:prstGeom prst="rect">
              <a:avLst/>
            </a:prstGeom>
            <a:noFill/>
          </p:spPr>
          <p:txBody>
            <a:bodyPr wrap="square" rtlCol="0">
              <a:spAutoFit/>
            </a:bodyPr>
            <a:lstStyle/>
            <a:p>
              <a:pPr>
                <a:spcBef>
                  <a:spcPts val="450"/>
                </a:spcBef>
                <a:spcAft>
                  <a:spcPts val="450"/>
                </a:spcAft>
              </a:pPr>
              <a:r>
                <a:rPr lang="en-US" sz="1800" b="1">
                  <a:latin typeface="Century Gothic" charset="0"/>
                  <a:ea typeface="Century Gothic" charset="0"/>
                  <a:cs typeface="Century Gothic" charset="0"/>
                </a:rPr>
                <a:t>Level 3</a:t>
              </a:r>
              <a:br>
                <a:rPr lang="en-US" sz="975" b="1">
                  <a:latin typeface="Century Gothic" charset="0"/>
                  <a:ea typeface="Century Gothic" charset="0"/>
                  <a:cs typeface="Century Gothic" charset="0"/>
                </a:rPr>
              </a:br>
              <a:r>
                <a:rPr lang="en-US" sz="975">
                  <a:latin typeface="Century Gothic" charset="0"/>
                  <a:ea typeface="Century Gothic" charset="0"/>
                  <a:cs typeface="Century Gothic" charset="0"/>
                </a:rPr>
                <a:t>Systemische</a:t>
              </a:r>
              <a:r>
                <a:rPr lang="en-US" sz="975" baseline="0">
                  <a:latin typeface="Century Gothic" charset="0"/>
                  <a:ea typeface="Century Gothic" charset="0"/>
                  <a:cs typeface="Century Gothic" charset="0"/>
                </a:rPr>
                <a:t> effecten</a:t>
              </a:r>
              <a:endParaRPr lang="en-US" sz="975">
                <a:latin typeface="Century Gothic" charset="0"/>
                <a:ea typeface="Century Gothic" charset="0"/>
                <a:cs typeface="Century Gothic" charset="0"/>
              </a:endParaRPr>
            </a:p>
          </p:txBody>
        </p:sp>
      </p:grpSp>
      <p:sp>
        <p:nvSpPr>
          <p:cNvPr id="14" name="Title 5"/>
          <p:cNvSpPr>
            <a:spLocks noGrp="1"/>
          </p:cNvSpPr>
          <p:nvPr>
            <p:ph type="title" hasCustomPrompt="1"/>
          </p:nvPr>
        </p:nvSpPr>
        <p:spPr>
          <a:xfrm>
            <a:off x="0" y="427007"/>
            <a:ext cx="9144000" cy="422151"/>
          </a:xfrm>
        </p:spPr>
        <p:txBody>
          <a:bodyPr>
            <a:normAutofit/>
          </a:bodyPr>
          <a:lstStyle>
            <a:lvl1pPr>
              <a:defRPr/>
            </a:lvl1pPr>
          </a:lstStyle>
          <a:p>
            <a:r>
              <a:rPr lang="nl-NL"/>
              <a:t>Werkingsmechanismen</a:t>
            </a:r>
            <a:endParaRPr lang="en-US"/>
          </a:p>
        </p:txBody>
      </p:sp>
    </p:spTree>
    <p:extLst>
      <p:ext uri="{BB962C8B-B14F-4D97-AF65-F5344CB8AC3E}">
        <p14:creationId xmlns:p14="http://schemas.microsoft.com/office/powerpoint/2010/main" val="3477243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oofdstuk C">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B085B1-9B78-2345-AE15-A7A7849BE516}"/>
              </a:ext>
            </a:extLst>
          </p:cNvPr>
          <p:cNvSpPr/>
          <p:nvPr userDrawn="1"/>
        </p:nvSpPr>
        <p:spPr>
          <a:xfrm>
            <a:off x="440532" y="407406"/>
            <a:ext cx="8303526" cy="42753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 name="Picture 8">
            <a:extLst>
              <a:ext uri="{FF2B5EF4-FFF2-40B4-BE49-F238E27FC236}">
                <a16:creationId xmlns:a16="http://schemas.microsoft.com/office/drawing/2014/main" id="{3271432E-4A22-D541-821E-A9AB59D73BE0}"/>
              </a:ext>
            </a:extLst>
          </p:cNvPr>
          <p:cNvPicPr>
            <a:picLocks noChangeAspect="1"/>
          </p:cNvPicPr>
          <p:nvPr userDrawn="1"/>
        </p:nvPicPr>
        <p:blipFill>
          <a:blip r:embed="rId2">
            <a:alphaModFix amt="20000"/>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A53EAAE-A1F3-494D-B9DB-F7798EFCE432}"/>
              </a:ext>
            </a:extLst>
          </p:cNvPr>
          <p:cNvSpPr>
            <a:spLocks noGrp="1"/>
          </p:cNvSpPr>
          <p:nvPr>
            <p:ph type="title" hasCustomPrompt="1"/>
          </p:nvPr>
        </p:nvSpPr>
        <p:spPr>
          <a:xfrm>
            <a:off x="914400" y="766800"/>
            <a:ext cx="7315201" cy="3389812"/>
          </a:xfrm>
        </p:spPr>
        <p:txBody>
          <a:bodyPr lIns="360000" tIns="360000" rIns="360000" bIns="360000"/>
          <a:lstStyle>
            <a:lvl1pPr>
              <a:defRPr sz="3375"/>
            </a:lvl1pPr>
          </a:lstStyle>
          <a:p>
            <a:r>
              <a:rPr lang="en-GB"/>
              <a:t>Chapter title</a:t>
            </a:r>
          </a:p>
        </p:txBody>
      </p:sp>
      <p:sp>
        <p:nvSpPr>
          <p:cNvPr id="3" name="Date Placeholder 2">
            <a:extLst>
              <a:ext uri="{FF2B5EF4-FFF2-40B4-BE49-F238E27FC236}">
                <a16:creationId xmlns:a16="http://schemas.microsoft.com/office/drawing/2014/main" id="{F1746E39-E41D-4BCE-957F-58DB6BE73A16}"/>
              </a:ext>
            </a:extLst>
          </p:cNvPr>
          <p:cNvSpPr>
            <a:spLocks noGrp="1"/>
          </p:cNvSpPr>
          <p:nvPr>
            <p:ph type="dt" sz="half" idx="10"/>
          </p:nvPr>
        </p:nvSpPr>
        <p:spPr/>
        <p:txBody>
          <a:bodyPr/>
          <a:lstStyle/>
          <a:p>
            <a:fld id="{56F3E6F4-70A1-154D-A0D3-30FA47F60371}" type="datetime3">
              <a:rPr lang="en-US" smtClean="0"/>
              <a:t>26 March 2024</a:t>
            </a:fld>
            <a:endParaRPr lang="en-GB"/>
          </a:p>
        </p:txBody>
      </p:sp>
      <p:sp>
        <p:nvSpPr>
          <p:cNvPr id="4" name="Footer Placeholder 3">
            <a:extLst>
              <a:ext uri="{FF2B5EF4-FFF2-40B4-BE49-F238E27FC236}">
                <a16:creationId xmlns:a16="http://schemas.microsoft.com/office/drawing/2014/main" id="{41AE4ACC-18D9-41D3-A4F1-290ED3BC4044}"/>
              </a:ext>
            </a:extLst>
          </p:cNvPr>
          <p:cNvSpPr>
            <a:spLocks noGrp="1"/>
          </p:cNvSpPr>
          <p:nvPr>
            <p:ph type="ftr" sz="quarter" idx="11"/>
          </p:nvPr>
        </p:nvSpPr>
        <p:spPr/>
        <p:txBody>
          <a:bodyPr/>
          <a:lstStyle/>
          <a:p>
            <a:r>
              <a:rPr lang="en-GB"/>
              <a:t>Winclove Probiotics</a:t>
            </a:r>
          </a:p>
        </p:txBody>
      </p:sp>
      <p:sp>
        <p:nvSpPr>
          <p:cNvPr id="5" name="Slide Number Placeholder 4">
            <a:extLst>
              <a:ext uri="{FF2B5EF4-FFF2-40B4-BE49-F238E27FC236}">
                <a16:creationId xmlns:a16="http://schemas.microsoft.com/office/drawing/2014/main" id="{B5EAF328-0F69-4112-AB2B-BB702999DF84}"/>
              </a:ext>
            </a:extLst>
          </p:cNvPr>
          <p:cNvSpPr>
            <a:spLocks noGrp="1"/>
          </p:cNvSpPr>
          <p:nvPr>
            <p:ph type="sldNum" sz="quarter" idx="12"/>
          </p:nvPr>
        </p:nvSpPr>
        <p:spPr/>
        <p:txBody>
          <a:bodyPr/>
          <a:lstStyle/>
          <a:p>
            <a:fld id="{09C1ABE4-7353-49D0-91A2-089D0B990214}" type="slidenum">
              <a:rPr lang="en-GB" smtClean="0"/>
              <a:pPr/>
              <a:t>‹#›</a:t>
            </a:fld>
            <a:endParaRPr lang="en-GB"/>
          </a:p>
        </p:txBody>
      </p:sp>
      <p:cxnSp>
        <p:nvCxnSpPr>
          <p:cNvPr id="7" name="Straight Connector 6">
            <a:extLst>
              <a:ext uri="{FF2B5EF4-FFF2-40B4-BE49-F238E27FC236}">
                <a16:creationId xmlns:a16="http://schemas.microsoft.com/office/drawing/2014/main" id="{6146BA95-8D65-2244-9D53-D265BBA614FD}"/>
              </a:ext>
            </a:extLst>
          </p:cNvPr>
          <p:cNvCxnSpPr>
            <a:cxnSpLocks/>
          </p:cNvCxnSpPr>
          <p:nvPr userDrawn="1"/>
        </p:nvCxnSpPr>
        <p:spPr>
          <a:xfrm flipH="1">
            <a:off x="1842380" y="3132500"/>
            <a:ext cx="545924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D79A40D3-5C91-8649-B27D-D9FF27E0C575}"/>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2068" t="40284" r="52300" b="19433"/>
          <a:stretch/>
        </p:blipFill>
        <p:spPr>
          <a:xfrm>
            <a:off x="5885793" y="0"/>
            <a:ext cx="3258207" cy="1827404"/>
          </a:xfrm>
          <a:prstGeom prst="rect">
            <a:avLst/>
          </a:prstGeom>
        </p:spPr>
      </p:pic>
    </p:spTree>
    <p:extLst>
      <p:ext uri="{BB962C8B-B14F-4D97-AF65-F5344CB8AC3E}">
        <p14:creationId xmlns:p14="http://schemas.microsoft.com/office/powerpoint/2010/main" val="920111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Inleidin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3C3BCF-4A85-BB4F-9589-4027016341A6}"/>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6146" t="44145" r="37289" b="27406"/>
          <a:stretch/>
        </p:blipFill>
        <p:spPr>
          <a:xfrm>
            <a:off x="7236581" y="-1"/>
            <a:ext cx="1907420" cy="1165331"/>
          </a:xfrm>
          <a:prstGeom prst="rect">
            <a:avLst/>
          </a:prstGeom>
        </p:spPr>
      </p:pic>
      <p:sp>
        <p:nvSpPr>
          <p:cNvPr id="2" name="Title 1">
            <a:extLst>
              <a:ext uri="{FF2B5EF4-FFF2-40B4-BE49-F238E27FC236}">
                <a16:creationId xmlns:a16="http://schemas.microsoft.com/office/drawing/2014/main" id="{D1DF0C53-FEE7-4BE9-B707-153277DD6100}"/>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sp>
        <p:nvSpPr>
          <p:cNvPr id="3" name="Content Placeholder 2">
            <a:extLst>
              <a:ext uri="{FF2B5EF4-FFF2-40B4-BE49-F238E27FC236}">
                <a16:creationId xmlns:a16="http://schemas.microsoft.com/office/drawing/2014/main" id="{8A68E133-26B4-4B21-BD2E-B9ED86872B5C}"/>
              </a:ext>
            </a:extLst>
          </p:cNvPr>
          <p:cNvSpPr>
            <a:spLocks noGrp="1"/>
          </p:cNvSpPr>
          <p:nvPr>
            <p:ph idx="1"/>
          </p:nvPr>
        </p:nvSpPr>
        <p:spPr>
          <a:xfrm>
            <a:off x="900112" y="1299565"/>
            <a:ext cx="7338366" cy="3141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E1C00E-6C68-4A6D-80D9-B538304D04D4}"/>
              </a:ext>
            </a:extLst>
          </p:cNvPr>
          <p:cNvSpPr>
            <a:spLocks noGrp="1"/>
          </p:cNvSpPr>
          <p:nvPr>
            <p:ph type="dt" sz="half" idx="10"/>
          </p:nvPr>
        </p:nvSpPr>
        <p:spPr/>
        <p:txBody>
          <a:bodyPr/>
          <a:lstStyle/>
          <a:p>
            <a:fld id="{2D65BB29-E8A1-5546-BA48-EB1319E542CE}" type="datetime3">
              <a:rPr lang="en-US" smtClean="0"/>
              <a:t>26 March 2024</a:t>
            </a:fld>
            <a:endParaRPr lang="en-GB"/>
          </a:p>
        </p:txBody>
      </p:sp>
      <p:sp>
        <p:nvSpPr>
          <p:cNvPr id="5" name="Footer Placeholder 4">
            <a:extLst>
              <a:ext uri="{FF2B5EF4-FFF2-40B4-BE49-F238E27FC236}">
                <a16:creationId xmlns:a16="http://schemas.microsoft.com/office/drawing/2014/main" id="{1E0C9367-02C7-4B64-8655-261D731C8424}"/>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B909D431-04AC-42DF-AEBD-69EFEE3B60E6}"/>
              </a:ext>
            </a:extLst>
          </p:cNvPr>
          <p:cNvSpPr>
            <a:spLocks noGrp="1"/>
          </p:cNvSpPr>
          <p:nvPr>
            <p:ph type="sldNum" sz="quarter" idx="12"/>
          </p:nvPr>
        </p:nvSpPr>
        <p:spPr/>
        <p:txBody>
          <a:bodyPr/>
          <a:lstStyle/>
          <a:p>
            <a:fld id="{09C1ABE4-7353-49D0-91A2-089D0B990214}" type="slidenum">
              <a:rPr lang="en-GB" smtClean="0"/>
              <a:t>‹#›</a:t>
            </a:fld>
            <a:endParaRPr lang="en-GB"/>
          </a:p>
        </p:txBody>
      </p:sp>
      <p:cxnSp>
        <p:nvCxnSpPr>
          <p:cNvPr id="8" name="Straight Connector 7">
            <a:extLst>
              <a:ext uri="{FF2B5EF4-FFF2-40B4-BE49-F238E27FC236}">
                <a16:creationId xmlns:a16="http://schemas.microsoft.com/office/drawing/2014/main" id="{289B20AC-5643-8448-B224-6C430D368560}"/>
              </a:ext>
            </a:extLst>
          </p:cNvPr>
          <p:cNvCxnSpPr>
            <a:cxnSpLocks/>
          </p:cNvCxnSpPr>
          <p:nvPr userDrawn="1"/>
        </p:nvCxnSpPr>
        <p:spPr>
          <a:xfrm>
            <a:off x="440531" y="781079"/>
            <a:ext cx="82629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0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6">
          <p15:clr>
            <a:srgbClr val="5ACBF0"/>
          </p15:clr>
        </p15:guide>
        <p15:guide id="4" pos="4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eeg">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66C9EC-A73B-CC48-A23F-C7491B7A4068}"/>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pic>
        <p:nvPicPr>
          <p:cNvPr id="11" name="Graphic 10">
            <a:extLst>
              <a:ext uri="{FF2B5EF4-FFF2-40B4-BE49-F238E27FC236}">
                <a16:creationId xmlns:a16="http://schemas.microsoft.com/office/drawing/2014/main" id="{6AF6E0A3-48E8-32D3-2EC1-D90FF07C1DB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032"/>
          <a:stretch/>
        </p:blipFill>
        <p:spPr>
          <a:xfrm>
            <a:off x="8423430" y="4714346"/>
            <a:ext cx="318037" cy="429154"/>
          </a:xfrm>
          <a:prstGeom prst="rect">
            <a:avLst/>
          </a:prstGeom>
        </p:spPr>
      </p:pic>
      <p:sp>
        <p:nvSpPr>
          <p:cNvPr id="13" name="Textbox 1">
            <a:extLst>
              <a:ext uri="{FF2B5EF4-FFF2-40B4-BE49-F238E27FC236}">
                <a16:creationId xmlns:a16="http://schemas.microsoft.com/office/drawing/2014/main" id="{1A4220D2-CFBA-2171-517C-8C0C0A114762}"/>
              </a:ext>
            </a:extLst>
          </p:cNvPr>
          <p:cNvSpPr>
            <a:spLocks noGrp="1"/>
          </p:cNvSpPr>
          <p:nvPr>
            <p:ph type="body" sz="quarter" idx="15" hasCustomPrompt="1"/>
          </p:nvPr>
        </p:nvSpPr>
        <p:spPr>
          <a:xfrm>
            <a:off x="440531" y="1248057"/>
            <a:ext cx="8262938" cy="2838749"/>
          </a:xfrm>
          <a:noFill/>
        </p:spPr>
        <p:txBody>
          <a:bodyPr lIns="0" tIns="0" rIns="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030969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Kolom-A">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3C1C004-879A-474D-B9E8-54A779D26408}"/>
              </a:ext>
            </a:extLst>
          </p:cNvPr>
          <p:cNvSpPr/>
          <p:nvPr userDrawn="1"/>
        </p:nvSpPr>
        <p:spPr>
          <a:xfrm>
            <a:off x="4277033" y="0"/>
            <a:ext cx="4866968" cy="46257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1">
            <a:extLst>
              <a:ext uri="{FF2B5EF4-FFF2-40B4-BE49-F238E27FC236}">
                <a16:creationId xmlns:a16="http://schemas.microsoft.com/office/drawing/2014/main" id="{1C3D172B-E6FC-614A-BCDD-2A4DB6214DB0}"/>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sp>
        <p:nvSpPr>
          <p:cNvPr id="12" name="Tijdelijke aanduiding voor inhoud 6">
            <a:extLst>
              <a:ext uri="{FF2B5EF4-FFF2-40B4-BE49-F238E27FC236}">
                <a16:creationId xmlns:a16="http://schemas.microsoft.com/office/drawing/2014/main" id="{DD6FF85D-8D1F-C542-A0EB-AEBD57130295}"/>
              </a:ext>
            </a:extLst>
          </p:cNvPr>
          <p:cNvSpPr>
            <a:spLocks noGrp="1"/>
          </p:cNvSpPr>
          <p:nvPr>
            <p:ph idx="1"/>
          </p:nvPr>
        </p:nvSpPr>
        <p:spPr>
          <a:xfrm>
            <a:off x="5092513" y="1248057"/>
            <a:ext cx="3551558" cy="2797970"/>
          </a:xfrm>
        </p:spPr>
        <p:txBody>
          <a:bodyPr/>
          <a:lstStyle/>
          <a:p>
            <a:pPr lvl="0"/>
            <a:r>
              <a:rPr lang="nl-NL"/>
              <a:t>Klikken om de tekststijl van het model te bewerken</a:t>
            </a:r>
          </a:p>
        </p:txBody>
      </p:sp>
      <p:pic>
        <p:nvPicPr>
          <p:cNvPr id="17" name="Graphic 16">
            <a:extLst>
              <a:ext uri="{FF2B5EF4-FFF2-40B4-BE49-F238E27FC236}">
                <a16:creationId xmlns:a16="http://schemas.microsoft.com/office/drawing/2014/main" id="{C8C665B9-CA81-5785-759F-B20A6CCEB29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032"/>
          <a:stretch/>
        </p:blipFill>
        <p:spPr>
          <a:xfrm>
            <a:off x="8423430" y="4714346"/>
            <a:ext cx="318037" cy="429154"/>
          </a:xfrm>
          <a:prstGeom prst="rect">
            <a:avLst/>
          </a:prstGeom>
        </p:spPr>
      </p:pic>
      <p:sp>
        <p:nvSpPr>
          <p:cNvPr id="18" name="Textbox 1">
            <a:extLst>
              <a:ext uri="{FF2B5EF4-FFF2-40B4-BE49-F238E27FC236}">
                <a16:creationId xmlns:a16="http://schemas.microsoft.com/office/drawing/2014/main" id="{FCA95725-E6FE-66AE-1F64-DEBD24C64618}"/>
              </a:ext>
            </a:extLst>
          </p:cNvPr>
          <p:cNvSpPr>
            <a:spLocks noGrp="1"/>
          </p:cNvSpPr>
          <p:nvPr>
            <p:ph type="body" sz="quarter" idx="15" hasCustomPrompt="1"/>
          </p:nvPr>
        </p:nvSpPr>
        <p:spPr>
          <a:xfrm>
            <a:off x="440531" y="1248057"/>
            <a:ext cx="3436144" cy="2838749"/>
          </a:xfrm>
          <a:solidFill>
            <a:schemeClr val="bg1"/>
          </a:solidFill>
        </p:spPr>
        <p:txBody>
          <a:bodyPr lIns="0" tIns="0" rIns="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030284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olom-B">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3C1C004-879A-474D-B9E8-54A779D26408}"/>
              </a:ext>
            </a:extLst>
          </p:cNvPr>
          <p:cNvSpPr/>
          <p:nvPr userDrawn="1"/>
        </p:nvSpPr>
        <p:spPr>
          <a:xfrm>
            <a:off x="0" y="0"/>
            <a:ext cx="4572000" cy="46257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1">
            <a:extLst>
              <a:ext uri="{FF2B5EF4-FFF2-40B4-BE49-F238E27FC236}">
                <a16:creationId xmlns:a16="http://schemas.microsoft.com/office/drawing/2014/main" id="{1C3D172B-E6FC-614A-BCDD-2A4DB6214DB0}"/>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sp>
        <p:nvSpPr>
          <p:cNvPr id="12" name="Tijdelijke aanduiding voor inhoud 6">
            <a:extLst>
              <a:ext uri="{FF2B5EF4-FFF2-40B4-BE49-F238E27FC236}">
                <a16:creationId xmlns:a16="http://schemas.microsoft.com/office/drawing/2014/main" id="{DD6FF85D-8D1F-C542-A0EB-AEBD57130295}"/>
              </a:ext>
            </a:extLst>
          </p:cNvPr>
          <p:cNvSpPr>
            <a:spLocks noGrp="1"/>
          </p:cNvSpPr>
          <p:nvPr>
            <p:ph idx="1"/>
          </p:nvPr>
        </p:nvSpPr>
        <p:spPr>
          <a:xfrm>
            <a:off x="5092513" y="1248057"/>
            <a:ext cx="3551558" cy="2797970"/>
          </a:xfrm>
        </p:spPr>
        <p:txBody>
          <a:bodyPr/>
          <a:lstStyle/>
          <a:p>
            <a:pPr lvl="0"/>
            <a:r>
              <a:rPr lang="nl-NL"/>
              <a:t>Klikken om de tekststijl van het model te bewerken</a:t>
            </a:r>
          </a:p>
        </p:txBody>
      </p:sp>
      <p:pic>
        <p:nvPicPr>
          <p:cNvPr id="17" name="Graphic 16">
            <a:extLst>
              <a:ext uri="{FF2B5EF4-FFF2-40B4-BE49-F238E27FC236}">
                <a16:creationId xmlns:a16="http://schemas.microsoft.com/office/drawing/2014/main" id="{DCCB1396-2C06-196F-E434-A4D5584A01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032"/>
          <a:stretch/>
        </p:blipFill>
        <p:spPr>
          <a:xfrm>
            <a:off x="8423430" y="4714346"/>
            <a:ext cx="318037" cy="429154"/>
          </a:xfrm>
          <a:prstGeom prst="rect">
            <a:avLst/>
          </a:prstGeom>
        </p:spPr>
      </p:pic>
      <p:sp>
        <p:nvSpPr>
          <p:cNvPr id="18" name="Textbox 1">
            <a:extLst>
              <a:ext uri="{FF2B5EF4-FFF2-40B4-BE49-F238E27FC236}">
                <a16:creationId xmlns:a16="http://schemas.microsoft.com/office/drawing/2014/main" id="{3759695D-1EF6-903B-ED4E-20FA4114F8DA}"/>
              </a:ext>
            </a:extLst>
          </p:cNvPr>
          <p:cNvSpPr>
            <a:spLocks noGrp="1"/>
          </p:cNvSpPr>
          <p:nvPr>
            <p:ph type="body" sz="quarter" idx="15" hasCustomPrompt="1"/>
          </p:nvPr>
        </p:nvSpPr>
        <p:spPr>
          <a:xfrm>
            <a:off x="440531" y="1248057"/>
            <a:ext cx="3436144" cy="2838749"/>
          </a:xfrm>
          <a:noFill/>
        </p:spPr>
        <p:txBody>
          <a:bodyPr lIns="0" tIns="0" rIns="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089949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xtra">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3C1C004-879A-474D-B9E8-54A779D26408}"/>
              </a:ext>
            </a:extLst>
          </p:cNvPr>
          <p:cNvSpPr/>
          <p:nvPr userDrawn="1"/>
        </p:nvSpPr>
        <p:spPr>
          <a:xfrm>
            <a:off x="0" y="0"/>
            <a:ext cx="2330246" cy="46257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le 1">
            <a:extLst>
              <a:ext uri="{FF2B5EF4-FFF2-40B4-BE49-F238E27FC236}">
                <a16:creationId xmlns:a16="http://schemas.microsoft.com/office/drawing/2014/main" id="{1C3D172B-E6FC-614A-BCDD-2A4DB6214DB0}"/>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sp>
        <p:nvSpPr>
          <p:cNvPr id="9" name="Tijdelijke aanduiding voor tekst 7">
            <a:extLst>
              <a:ext uri="{FF2B5EF4-FFF2-40B4-BE49-F238E27FC236}">
                <a16:creationId xmlns:a16="http://schemas.microsoft.com/office/drawing/2014/main" id="{353CC5AC-C962-2742-9EE0-844407610836}"/>
              </a:ext>
            </a:extLst>
          </p:cNvPr>
          <p:cNvSpPr>
            <a:spLocks noGrp="1"/>
          </p:cNvSpPr>
          <p:nvPr>
            <p:ph type="body" sz="quarter" idx="13"/>
          </p:nvPr>
        </p:nvSpPr>
        <p:spPr>
          <a:xfrm>
            <a:off x="278607" y="1441522"/>
            <a:ext cx="1838429" cy="2196200"/>
          </a:xfrm>
        </p:spPr>
        <p:txBody>
          <a:bodyPr/>
          <a:lstStyle/>
          <a:p>
            <a:pPr lvl="0"/>
            <a:r>
              <a:rPr lang="nl-NL"/>
              <a:t>Klikken om de tekststijl van het model te bewerken</a:t>
            </a:r>
          </a:p>
        </p:txBody>
      </p:sp>
      <p:pic>
        <p:nvPicPr>
          <p:cNvPr id="17" name="Graphic 16">
            <a:extLst>
              <a:ext uri="{FF2B5EF4-FFF2-40B4-BE49-F238E27FC236}">
                <a16:creationId xmlns:a16="http://schemas.microsoft.com/office/drawing/2014/main" id="{127BAAFD-6371-8F4B-03A5-88E33E2376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032"/>
          <a:stretch/>
        </p:blipFill>
        <p:spPr>
          <a:xfrm>
            <a:off x="8423430" y="4714346"/>
            <a:ext cx="318037" cy="429154"/>
          </a:xfrm>
          <a:prstGeom prst="rect">
            <a:avLst/>
          </a:prstGeom>
        </p:spPr>
      </p:pic>
      <p:sp>
        <p:nvSpPr>
          <p:cNvPr id="20" name="Textbox 1">
            <a:extLst>
              <a:ext uri="{FF2B5EF4-FFF2-40B4-BE49-F238E27FC236}">
                <a16:creationId xmlns:a16="http://schemas.microsoft.com/office/drawing/2014/main" id="{32E2E824-CC22-F089-7DD3-B5AE0614B7CF}"/>
              </a:ext>
            </a:extLst>
          </p:cNvPr>
          <p:cNvSpPr>
            <a:spLocks noGrp="1"/>
          </p:cNvSpPr>
          <p:nvPr>
            <p:ph type="body" sz="quarter" idx="15" hasCustomPrompt="1"/>
          </p:nvPr>
        </p:nvSpPr>
        <p:spPr>
          <a:xfrm>
            <a:off x="2707482" y="1441522"/>
            <a:ext cx="6033986" cy="2838749"/>
          </a:xfrm>
          <a:noFill/>
        </p:spPr>
        <p:txBody>
          <a:bodyPr lIns="0" tIns="0" rIns="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62138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Kolommen">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12197FE-7B1B-4AD8-B00E-76C968AA4F19}"/>
              </a:ext>
            </a:extLst>
          </p:cNvPr>
          <p:cNvSpPr>
            <a:spLocks noGrp="1"/>
          </p:cNvSpPr>
          <p:nvPr>
            <p:ph type="body" sz="quarter" idx="13"/>
          </p:nvPr>
        </p:nvSpPr>
        <p:spPr>
          <a:xfrm>
            <a:off x="440531" y="1018906"/>
            <a:ext cx="2631678" cy="3469507"/>
          </a:xfrm>
          <a:solidFill>
            <a:schemeClr val="accent4">
              <a:lumMod val="20000"/>
              <a:lumOff val="80000"/>
            </a:schemeClr>
          </a:solidFill>
        </p:spPr>
        <p:txBody>
          <a:bodyPr lIns="252000" tIns="180000" rIns="252000" bIns="180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2" name="Textbox 2">
            <a:extLst>
              <a:ext uri="{FF2B5EF4-FFF2-40B4-BE49-F238E27FC236}">
                <a16:creationId xmlns:a16="http://schemas.microsoft.com/office/drawing/2014/main" id="{2C02F41A-54AD-4902-A59F-6B341ADB3694}"/>
              </a:ext>
            </a:extLst>
          </p:cNvPr>
          <p:cNvSpPr>
            <a:spLocks noGrp="1"/>
          </p:cNvSpPr>
          <p:nvPr>
            <p:ph type="body" sz="quarter" idx="14"/>
          </p:nvPr>
        </p:nvSpPr>
        <p:spPr>
          <a:xfrm>
            <a:off x="3255339" y="1018906"/>
            <a:ext cx="2632500" cy="3469507"/>
          </a:xfrm>
          <a:solidFill>
            <a:schemeClr val="accent4">
              <a:lumMod val="20000"/>
              <a:lumOff val="80000"/>
            </a:schemeClr>
          </a:solidFill>
        </p:spPr>
        <p:txBody>
          <a:bodyPr lIns="252000" tIns="180000" rIns="252000" bIns="180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3" name="Textbox 3">
            <a:extLst>
              <a:ext uri="{FF2B5EF4-FFF2-40B4-BE49-F238E27FC236}">
                <a16:creationId xmlns:a16="http://schemas.microsoft.com/office/drawing/2014/main" id="{78FC7445-F88B-4A3E-8170-97DD80655B08}"/>
              </a:ext>
            </a:extLst>
          </p:cNvPr>
          <p:cNvSpPr>
            <a:spLocks noGrp="1"/>
          </p:cNvSpPr>
          <p:nvPr>
            <p:ph type="body" sz="quarter" idx="15"/>
          </p:nvPr>
        </p:nvSpPr>
        <p:spPr>
          <a:xfrm>
            <a:off x="6070969" y="1018906"/>
            <a:ext cx="2632500" cy="3469507"/>
          </a:xfrm>
          <a:solidFill>
            <a:schemeClr val="accent4">
              <a:lumMod val="20000"/>
              <a:lumOff val="80000"/>
            </a:schemeClr>
          </a:solidFill>
        </p:spPr>
        <p:txBody>
          <a:bodyPr lIns="252000" tIns="180000" rIns="252000" bIns="180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cxnSp>
        <p:nvCxnSpPr>
          <p:cNvPr id="14" name="Straight Connector 13">
            <a:extLst>
              <a:ext uri="{FF2B5EF4-FFF2-40B4-BE49-F238E27FC236}">
                <a16:creationId xmlns:a16="http://schemas.microsoft.com/office/drawing/2014/main" id="{89A1647B-12EC-674C-B5C5-B473E0121794}"/>
              </a:ext>
            </a:extLst>
          </p:cNvPr>
          <p:cNvCxnSpPr>
            <a:cxnSpLocks/>
          </p:cNvCxnSpPr>
          <p:nvPr userDrawn="1"/>
        </p:nvCxnSpPr>
        <p:spPr>
          <a:xfrm>
            <a:off x="440531" y="781079"/>
            <a:ext cx="82629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FF07D5EE-AE1A-A24D-B335-C0716769C872}"/>
              </a:ext>
            </a:extLst>
          </p:cNvPr>
          <p:cNvSpPr>
            <a:spLocks noGrp="1"/>
          </p:cNvSpPr>
          <p:nvPr>
            <p:ph type="title" hasCustomPrompt="1"/>
          </p:nvPr>
        </p:nvSpPr>
        <p:spPr>
          <a:xfrm>
            <a:off x="440531" y="203028"/>
            <a:ext cx="8262938" cy="578051"/>
          </a:xfrm>
        </p:spPr>
        <p:txBody>
          <a:bodyPr/>
          <a:lstStyle>
            <a:lvl1pPr>
              <a:defRPr/>
            </a:lvl1pPr>
          </a:lstStyle>
          <a:p>
            <a:r>
              <a:rPr lang="en-GB"/>
              <a:t>Title (max. 1 line)</a:t>
            </a:r>
          </a:p>
        </p:txBody>
      </p:sp>
      <p:pic>
        <p:nvPicPr>
          <p:cNvPr id="17" name="Graphic 16">
            <a:extLst>
              <a:ext uri="{FF2B5EF4-FFF2-40B4-BE49-F238E27FC236}">
                <a16:creationId xmlns:a16="http://schemas.microsoft.com/office/drawing/2014/main" id="{C319BB8C-9244-DCDA-0EE1-ADFB26D079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8032"/>
          <a:stretch/>
        </p:blipFill>
        <p:spPr>
          <a:xfrm>
            <a:off x="8423430" y="4714346"/>
            <a:ext cx="318037" cy="429154"/>
          </a:xfrm>
          <a:prstGeom prst="rect">
            <a:avLst/>
          </a:prstGeom>
        </p:spPr>
      </p:pic>
    </p:spTree>
    <p:extLst>
      <p:ext uri="{BB962C8B-B14F-4D97-AF65-F5344CB8AC3E}">
        <p14:creationId xmlns:p14="http://schemas.microsoft.com/office/powerpoint/2010/main" val="426666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4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Lets Talk">
    <p:spTree>
      <p:nvGrpSpPr>
        <p:cNvPr id="1" name=""/>
        <p:cNvGrpSpPr/>
        <p:nvPr/>
      </p:nvGrpSpPr>
      <p:grpSpPr>
        <a:xfrm>
          <a:off x="0" y="0"/>
          <a:ext cx="0" cy="0"/>
          <a:chOff x="0" y="0"/>
          <a:chExt cx="0" cy="0"/>
        </a:xfrm>
      </p:grpSpPr>
      <p:sp>
        <p:nvSpPr>
          <p:cNvPr id="6" name="Rectangle 11"/>
          <p:cNvSpPr/>
          <p:nvPr userDrawn="1"/>
        </p:nvSpPr>
        <p:spPr>
          <a:xfrm>
            <a:off x="0" y="1050130"/>
            <a:ext cx="9144000" cy="3575591"/>
          </a:xfrm>
          <a:prstGeom prst="rect">
            <a:avLst/>
          </a:prstGeom>
          <a:solidFill>
            <a:schemeClr val="bg1">
              <a:lumMod val="95000"/>
              <a:alpha val="86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Century Gothic Regular" charset="0"/>
            </a:endParaRPr>
          </a:p>
        </p:txBody>
      </p:sp>
      <p:sp>
        <p:nvSpPr>
          <p:cNvPr id="15" name="Title 1"/>
          <p:cNvSpPr>
            <a:spLocks noGrp="1"/>
          </p:cNvSpPr>
          <p:nvPr>
            <p:ph type="title" hasCustomPrompt="1"/>
          </p:nvPr>
        </p:nvSpPr>
        <p:spPr>
          <a:xfrm>
            <a:off x="0" y="427007"/>
            <a:ext cx="9144000" cy="422151"/>
          </a:xfrm>
          <a:prstGeom prst="rect">
            <a:avLst/>
          </a:prstGeom>
        </p:spPr>
        <p:txBody>
          <a:bodyPr vert="horz" lIns="91440" tIns="45720" rIns="91440" bIns="45720" rtlCol="0" anchor="t" anchorCtr="0">
            <a:normAutofit/>
          </a:bodyPr>
          <a:lstStyle>
            <a:lvl1pPr>
              <a:defRPr lang="en-US" spc="0" dirty="0">
                <a:solidFill>
                  <a:schemeClr val="accent3"/>
                </a:solidFill>
              </a:defRPr>
            </a:lvl1pPr>
          </a:lstStyle>
          <a:p>
            <a:pPr lvl="0"/>
            <a:r>
              <a:rPr lang="en-US"/>
              <a:t>Click to edit master title style</a:t>
            </a:r>
          </a:p>
        </p:txBody>
      </p:sp>
      <p:sp>
        <p:nvSpPr>
          <p:cNvPr id="16" name="Text Placeholder 11"/>
          <p:cNvSpPr>
            <a:spLocks noGrp="1"/>
          </p:cNvSpPr>
          <p:nvPr>
            <p:ph type="body" sz="quarter" idx="14" hasCustomPrompt="1"/>
          </p:nvPr>
        </p:nvSpPr>
        <p:spPr>
          <a:xfrm>
            <a:off x="0" y="1"/>
            <a:ext cx="9144000" cy="388187"/>
          </a:xfrm>
          <a:prstGeom prst="rect">
            <a:avLst/>
          </a:prstGeom>
        </p:spPr>
        <p:txBody>
          <a:bodyPr anchor="b" anchorCtr="0">
            <a:normAutofit/>
          </a:bodyPr>
          <a:lstStyle>
            <a:lvl1pPr marL="0" indent="0" algn="ctr">
              <a:buNone/>
              <a:defRPr sz="1200" spc="3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CLICK TO EDIT MASTER TEXT STYLES</a:t>
            </a:r>
          </a:p>
        </p:txBody>
      </p:sp>
      <p:sp>
        <p:nvSpPr>
          <p:cNvPr id="14" name="Slide Number Placeholder 5"/>
          <p:cNvSpPr>
            <a:spLocks noGrp="1"/>
          </p:cNvSpPr>
          <p:nvPr>
            <p:ph type="sldNum" sz="quarter" idx="4"/>
          </p:nvPr>
        </p:nvSpPr>
        <p:spPr>
          <a:xfrm>
            <a:off x="175398" y="4767263"/>
            <a:ext cx="353283" cy="273844"/>
          </a:xfrm>
          <a:prstGeom prst="rect">
            <a:avLst/>
          </a:prstGeom>
        </p:spPr>
        <p:txBody>
          <a:bodyPr vert="horz" lIns="91440" tIns="45720" rIns="91440" bIns="45720" rtlCol="0" anchor="ctr"/>
          <a:lstStyle>
            <a:lvl1pPr algn="r">
              <a:defRPr sz="700">
                <a:solidFill>
                  <a:schemeClr val="tx1">
                    <a:tint val="75000"/>
                  </a:schemeClr>
                </a:solidFill>
                <a:latin typeface="Century Gothic" charset="0"/>
                <a:ea typeface="Century Gothic" charset="0"/>
                <a:cs typeface="Century Gothic" charset="0"/>
              </a:defRPr>
            </a:lvl1pPr>
          </a:lstStyle>
          <a:p>
            <a:fld id="{B875FF67-93BB-BA4A-8748-71C559E2AA1D}" type="slidenum">
              <a:rPr lang="en-US" smtClean="0"/>
              <a:pPr/>
              <a:t>‹#›</a:t>
            </a:fld>
            <a:endParaRPr lang="en-US"/>
          </a:p>
        </p:txBody>
      </p:sp>
    </p:spTree>
    <p:extLst>
      <p:ext uri="{BB962C8B-B14F-4D97-AF65-F5344CB8AC3E}">
        <p14:creationId xmlns:p14="http://schemas.microsoft.com/office/powerpoint/2010/main" val="2546119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Lets Talk">
    <p:spTree>
      <p:nvGrpSpPr>
        <p:cNvPr id="1" name=""/>
        <p:cNvGrpSpPr/>
        <p:nvPr/>
      </p:nvGrpSpPr>
      <p:grpSpPr>
        <a:xfrm>
          <a:off x="0" y="0"/>
          <a:ext cx="0" cy="0"/>
          <a:chOff x="0" y="0"/>
          <a:chExt cx="0" cy="0"/>
        </a:xfrm>
      </p:grpSpPr>
      <p:sp>
        <p:nvSpPr>
          <p:cNvPr id="6" name="Rectangle 11"/>
          <p:cNvSpPr/>
          <p:nvPr userDrawn="1"/>
        </p:nvSpPr>
        <p:spPr>
          <a:xfrm>
            <a:off x="0" y="1050132"/>
            <a:ext cx="9144000" cy="3575591"/>
          </a:xfrm>
          <a:prstGeom prst="rect">
            <a:avLst/>
          </a:prstGeom>
          <a:solidFill>
            <a:schemeClr val="bg1">
              <a:lumMod val="95000"/>
              <a:alpha val="86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100" b="0" i="0">
              <a:latin typeface="Century Gothic Regular" charset="0"/>
            </a:endParaRPr>
          </a:p>
        </p:txBody>
      </p:sp>
      <p:sp>
        <p:nvSpPr>
          <p:cNvPr id="13" name="Text Placeholder 12"/>
          <p:cNvSpPr>
            <a:spLocks noGrp="1"/>
          </p:cNvSpPr>
          <p:nvPr>
            <p:ph type="body" sz="quarter" idx="13"/>
          </p:nvPr>
        </p:nvSpPr>
        <p:spPr>
          <a:xfrm>
            <a:off x="957532" y="1459032"/>
            <a:ext cx="7268892" cy="3166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0" y="427007"/>
            <a:ext cx="9144000" cy="422151"/>
          </a:xfrm>
        </p:spPr>
        <p:txBody>
          <a:bodyPr vert="horz" lIns="91436" tIns="45718" rIns="91436" bIns="45718" rtlCol="0" anchor="t" anchorCtr="0">
            <a:normAutofit/>
          </a:bodyPr>
          <a:lstStyle>
            <a:lvl1pPr>
              <a:defRPr lang="en-US" spc="0" dirty="0">
                <a:solidFill>
                  <a:schemeClr val="accent3"/>
                </a:solidFill>
              </a:defRPr>
            </a:lvl1pPr>
          </a:lstStyle>
          <a:p>
            <a:pPr lvl="0"/>
            <a:r>
              <a:rPr lang="en-US"/>
              <a:t>Click to edit master title style</a:t>
            </a:r>
          </a:p>
        </p:txBody>
      </p:sp>
      <p:sp>
        <p:nvSpPr>
          <p:cNvPr id="16" name="Text Placeholder 11"/>
          <p:cNvSpPr>
            <a:spLocks noGrp="1"/>
          </p:cNvSpPr>
          <p:nvPr>
            <p:ph type="body" sz="quarter" idx="14" hasCustomPrompt="1"/>
          </p:nvPr>
        </p:nvSpPr>
        <p:spPr>
          <a:xfrm>
            <a:off x="0" y="3"/>
            <a:ext cx="9144000" cy="388187"/>
          </a:xfrm>
        </p:spPr>
        <p:txBody>
          <a:bodyPr anchor="b" anchorCtr="0">
            <a:normAutofit/>
          </a:bodyPr>
          <a:lstStyle>
            <a:lvl1pPr marL="0" indent="0" algn="ctr">
              <a:buNone/>
              <a:defRPr sz="1200" spc="300"/>
            </a:lvl1pPr>
            <a:lvl2pPr marL="342884" indent="0" algn="ctr">
              <a:buNone/>
              <a:defRPr/>
            </a:lvl2pPr>
            <a:lvl3pPr marL="685766" indent="0" algn="ctr">
              <a:buNone/>
              <a:defRPr/>
            </a:lvl3pPr>
            <a:lvl4pPr marL="1028649" indent="0" algn="ctr">
              <a:buNone/>
              <a:defRPr/>
            </a:lvl4pPr>
            <a:lvl5pPr marL="1371532" indent="0" algn="ctr">
              <a:buNone/>
              <a:defRPr/>
            </a:lvl5pPr>
          </a:lstStyle>
          <a:p>
            <a:pPr lvl="0"/>
            <a:r>
              <a:rPr lang="en-US"/>
              <a:t>CLICK TO EDIT MASTER TEXT STYLES</a:t>
            </a:r>
          </a:p>
        </p:txBody>
      </p:sp>
      <p:sp>
        <p:nvSpPr>
          <p:cNvPr id="9" name="Date Placeholder 3"/>
          <p:cNvSpPr>
            <a:spLocks noGrp="1"/>
          </p:cNvSpPr>
          <p:nvPr>
            <p:ph type="dt" sz="half" idx="2"/>
          </p:nvPr>
        </p:nvSpPr>
        <p:spPr>
          <a:xfrm>
            <a:off x="369093" y="4767264"/>
            <a:ext cx="2057400" cy="273844"/>
          </a:xfrm>
          <a:prstGeom prst="rect">
            <a:avLst/>
          </a:prstGeom>
        </p:spPr>
        <p:txBody>
          <a:bodyPr vert="horz" lIns="91436" tIns="45718" rIns="91436" bIns="45718" rtlCol="0" anchor="ctr"/>
          <a:lstStyle>
            <a:lvl1pPr algn="l">
              <a:defRPr sz="700">
                <a:solidFill>
                  <a:schemeClr val="tx1">
                    <a:tint val="75000"/>
                  </a:schemeClr>
                </a:solidFill>
                <a:latin typeface="Century Gothic" charset="0"/>
                <a:ea typeface="Century Gothic" charset="0"/>
                <a:cs typeface="Century Gothic" charset="0"/>
              </a:defRPr>
            </a:lvl1pPr>
          </a:lstStyle>
          <a:p>
            <a:r>
              <a:rPr lang="nl-NL"/>
              <a:t>Nov 2021</a:t>
            </a:r>
            <a:endParaRPr lang="en-US"/>
          </a:p>
        </p:txBody>
      </p:sp>
      <p:sp>
        <p:nvSpPr>
          <p:cNvPr id="12" name="Footer Placeholder 4"/>
          <p:cNvSpPr>
            <a:spLocks noGrp="1"/>
          </p:cNvSpPr>
          <p:nvPr>
            <p:ph type="ftr" sz="quarter" idx="3"/>
          </p:nvPr>
        </p:nvSpPr>
        <p:spPr>
          <a:xfrm>
            <a:off x="6093092" y="4767264"/>
            <a:ext cx="2328531" cy="273844"/>
          </a:xfrm>
          <a:prstGeom prst="rect">
            <a:avLst/>
          </a:prstGeom>
        </p:spPr>
        <p:txBody>
          <a:bodyPr vert="horz" lIns="91436" tIns="45718" rIns="91436" bIns="45718" rtlCol="0" anchor="ctr"/>
          <a:lstStyle>
            <a:lvl1pPr algn="r">
              <a:defRPr sz="700">
                <a:solidFill>
                  <a:schemeClr val="tx1">
                    <a:tint val="75000"/>
                  </a:schemeClr>
                </a:solidFill>
                <a:latin typeface="Century Gothic" charset="0"/>
                <a:ea typeface="Century Gothic" charset="0"/>
                <a:cs typeface="Century Gothic" charset="0"/>
              </a:defRPr>
            </a:lvl1pPr>
          </a:lstStyle>
          <a:p>
            <a:r>
              <a:rPr lang="en-US"/>
              <a:t>Dokter Tamara </a:t>
            </a:r>
          </a:p>
        </p:txBody>
      </p:sp>
      <p:sp>
        <p:nvSpPr>
          <p:cNvPr id="14" name="Slide Number Placeholder 5"/>
          <p:cNvSpPr>
            <a:spLocks noGrp="1"/>
          </p:cNvSpPr>
          <p:nvPr>
            <p:ph type="sldNum" sz="quarter" idx="4"/>
          </p:nvPr>
        </p:nvSpPr>
        <p:spPr>
          <a:xfrm>
            <a:off x="8421623" y="4767264"/>
            <a:ext cx="353283" cy="273844"/>
          </a:xfrm>
          <a:prstGeom prst="rect">
            <a:avLst/>
          </a:prstGeom>
        </p:spPr>
        <p:txBody>
          <a:bodyPr vert="horz" lIns="91436" tIns="45718" rIns="91436" bIns="45718" rtlCol="0" anchor="ctr"/>
          <a:lstStyle>
            <a:lvl1pPr algn="r">
              <a:defRPr sz="700">
                <a:solidFill>
                  <a:schemeClr val="tx1">
                    <a:tint val="75000"/>
                  </a:schemeClr>
                </a:solidFill>
                <a:latin typeface="Century Gothic" charset="0"/>
                <a:ea typeface="Century Gothic" charset="0"/>
                <a:cs typeface="Century Gothic" charset="0"/>
              </a:defRPr>
            </a:lvl1pPr>
          </a:lstStyle>
          <a:p>
            <a:fld id="{B875FF67-93BB-BA4A-8748-71C559E2AA1D}" type="slidenum">
              <a:rPr lang="en-US" smtClean="0"/>
              <a:pPr/>
              <a:t>‹#›</a:t>
            </a:fld>
            <a:endParaRPr lang="en-US"/>
          </a:p>
        </p:txBody>
      </p:sp>
    </p:spTree>
    <p:extLst>
      <p:ext uri="{BB962C8B-B14F-4D97-AF65-F5344CB8AC3E}">
        <p14:creationId xmlns:p14="http://schemas.microsoft.com/office/powerpoint/2010/main" val="109722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nl-NL"/>
              <a:t>Nov 2021</a:t>
            </a:r>
            <a:endParaRPr lang="en-US"/>
          </a:p>
        </p:txBody>
      </p:sp>
      <p:sp>
        <p:nvSpPr>
          <p:cNvPr id="4" name="Footer Placeholder 3"/>
          <p:cNvSpPr>
            <a:spLocks noGrp="1"/>
          </p:cNvSpPr>
          <p:nvPr>
            <p:ph type="ftr" sz="quarter" idx="11"/>
          </p:nvPr>
        </p:nvSpPr>
        <p:spPr/>
        <p:txBody>
          <a:bodyPr/>
          <a:lstStyle/>
          <a:p>
            <a:r>
              <a:rPr lang="en-US"/>
              <a:t>Dokter Tamara </a:t>
            </a:r>
          </a:p>
        </p:txBody>
      </p:sp>
      <p:sp>
        <p:nvSpPr>
          <p:cNvPr id="5" name="Slide Number Placeholder 4"/>
          <p:cNvSpPr>
            <a:spLocks noGrp="1"/>
          </p:cNvSpPr>
          <p:nvPr>
            <p:ph type="sldNum" sz="quarter" idx="12"/>
          </p:nvPr>
        </p:nvSpPr>
        <p:spPr/>
        <p:txBody>
          <a:bodyPr/>
          <a:lstStyle/>
          <a:p>
            <a:fld id="{BD6BC843-F39C-304C-8A21-B15863883D0A}" type="slidenum">
              <a:rPr lang="en-US" smtClean="0"/>
              <a:pPr/>
              <a:t>‹#›</a:t>
            </a:fld>
            <a:endParaRPr lang="en-US"/>
          </a:p>
        </p:txBody>
      </p:sp>
    </p:spTree>
    <p:extLst>
      <p:ext uri="{BB962C8B-B14F-4D97-AF65-F5344CB8AC3E}">
        <p14:creationId xmlns:p14="http://schemas.microsoft.com/office/powerpoint/2010/main" val="327257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4AB42-FB92-4E65-9916-CD2F295E62B8}"/>
              </a:ext>
            </a:extLst>
          </p:cNvPr>
          <p:cNvSpPr>
            <a:spLocks noGrp="1"/>
          </p:cNvSpPr>
          <p:nvPr>
            <p:ph type="title"/>
          </p:nvPr>
        </p:nvSpPr>
        <p:spPr>
          <a:xfrm>
            <a:off x="440531" y="130372"/>
            <a:ext cx="8262938" cy="578051"/>
          </a:xfrm>
          <a:prstGeom prst="rect">
            <a:avLst/>
          </a:prstGeom>
        </p:spPr>
        <p:txBody>
          <a:bodyPr vert="horz" lIns="0" tIns="0" rIns="0" bIns="0" rtlCol="0" anchor="ctr">
            <a:noAutofit/>
          </a:bodyPr>
          <a:lstStyle/>
          <a:p>
            <a:r>
              <a:rPr lang="nl-NL"/>
              <a:t>Klik om stijl te bewerken</a:t>
            </a:r>
            <a:endParaRPr lang="en-GB"/>
          </a:p>
        </p:txBody>
      </p:sp>
      <p:sp>
        <p:nvSpPr>
          <p:cNvPr id="3" name="Text Placeholder 2">
            <a:extLst>
              <a:ext uri="{FF2B5EF4-FFF2-40B4-BE49-F238E27FC236}">
                <a16:creationId xmlns:a16="http://schemas.microsoft.com/office/drawing/2014/main" id="{04BBB383-806B-4691-8A49-DBD1C9F0803A}"/>
              </a:ext>
            </a:extLst>
          </p:cNvPr>
          <p:cNvSpPr>
            <a:spLocks noGrp="1"/>
          </p:cNvSpPr>
          <p:nvPr>
            <p:ph type="body" idx="1"/>
          </p:nvPr>
        </p:nvSpPr>
        <p:spPr>
          <a:xfrm>
            <a:off x="440531" y="1302544"/>
            <a:ext cx="8262938" cy="3132533"/>
          </a:xfrm>
          <a:prstGeom prst="rect">
            <a:avLst/>
          </a:prstGeom>
        </p:spPr>
        <p:txBody>
          <a:bodyPr vert="horz" lIns="0" tIns="0" rIns="0" bIns="0" rtlCol="0">
            <a:noAutofit/>
          </a:bodyPr>
          <a:lstStyle/>
          <a:p>
            <a:pPr lvl="0"/>
            <a:r>
              <a:rPr lang="en-GB"/>
              <a:t>Bullet</a:t>
            </a:r>
          </a:p>
          <a:p>
            <a:pPr lvl="1"/>
            <a:r>
              <a:rPr lang="en-GB"/>
              <a:t>Sub-bullet</a:t>
            </a:r>
          </a:p>
          <a:p>
            <a:pPr lvl="2"/>
            <a:r>
              <a:rPr lang="en-GB"/>
              <a:t>Plain text</a:t>
            </a:r>
          </a:p>
          <a:p>
            <a:pPr lvl="3"/>
            <a:r>
              <a:rPr lang="en-GB"/>
              <a:t>Heading</a:t>
            </a:r>
          </a:p>
          <a:p>
            <a:pPr lvl="4"/>
            <a:r>
              <a:rPr lang="en-GB"/>
              <a:t>Bullet</a:t>
            </a:r>
          </a:p>
        </p:txBody>
      </p:sp>
      <p:sp>
        <p:nvSpPr>
          <p:cNvPr id="22" name="Date Placeholder 3">
            <a:extLst>
              <a:ext uri="{FF2B5EF4-FFF2-40B4-BE49-F238E27FC236}">
                <a16:creationId xmlns:a16="http://schemas.microsoft.com/office/drawing/2014/main" id="{F321DD06-86D3-BF7C-1541-D066C90393F9}"/>
              </a:ext>
            </a:extLst>
          </p:cNvPr>
          <p:cNvSpPr txBox="1">
            <a:spLocks/>
          </p:cNvSpPr>
          <p:nvPr userDrawn="1"/>
        </p:nvSpPr>
        <p:spPr>
          <a:xfrm>
            <a:off x="440531" y="4825377"/>
            <a:ext cx="2245519" cy="213717"/>
          </a:xfrm>
          <a:prstGeom prst="rect">
            <a:avLst/>
          </a:prstGeom>
        </p:spPr>
        <p:txBody>
          <a:bodyPr vert="horz" lIns="0" tIns="0" rIns="0" bIns="0" rtlCol="0" anchor="ctr">
            <a:noAutofit/>
          </a:bodyPr>
          <a:lstStyle>
            <a:defPPr>
              <a:defRPr lang="en-US"/>
            </a:defPPr>
            <a:lvl1pPr marL="0" algn="l" defTabSz="685800" rtl="0" eaLnBrk="1" latinLnBrk="0" hangingPunct="1">
              <a:defRPr sz="750" kern="1200">
                <a:solidFill>
                  <a:schemeClr val="bg1">
                    <a:lumMod val="6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CC5FEEB-BAE6-0C4F-AA22-CF4FE4DB49AE}" type="datetime3">
              <a:rPr lang="en-US" smtClean="0"/>
              <a:pPr/>
              <a:t>26 March 2024</a:t>
            </a:fld>
            <a:endParaRPr lang="en-GB"/>
          </a:p>
        </p:txBody>
      </p:sp>
      <p:sp>
        <p:nvSpPr>
          <p:cNvPr id="23" name="Footer Placeholder 4">
            <a:extLst>
              <a:ext uri="{FF2B5EF4-FFF2-40B4-BE49-F238E27FC236}">
                <a16:creationId xmlns:a16="http://schemas.microsoft.com/office/drawing/2014/main" id="{CBA1EAC7-4D44-1BBF-3662-6A32D714C5C8}"/>
              </a:ext>
            </a:extLst>
          </p:cNvPr>
          <p:cNvSpPr txBox="1">
            <a:spLocks/>
          </p:cNvSpPr>
          <p:nvPr userDrawn="1"/>
        </p:nvSpPr>
        <p:spPr>
          <a:xfrm>
            <a:off x="3028950" y="4825377"/>
            <a:ext cx="3086100" cy="213717"/>
          </a:xfrm>
          <a:prstGeom prst="rect">
            <a:avLst/>
          </a:prstGeom>
        </p:spPr>
        <p:txBody>
          <a:bodyPr vert="horz" lIns="0" tIns="0" rIns="0" bIns="0" rtlCol="0" anchor="ctr">
            <a:noAutofit/>
          </a:bodyPr>
          <a:lstStyle>
            <a:defPPr>
              <a:defRPr lang="en-US"/>
            </a:defPPr>
            <a:lvl1pPr marL="0" algn="ctr" defTabSz="685800" rtl="0" eaLnBrk="1" latinLnBrk="0" hangingPunct="1">
              <a:defRPr sz="750" kern="1200">
                <a:solidFill>
                  <a:schemeClr val="bg1">
                    <a:lumMod val="6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FOOTER</a:t>
            </a:r>
          </a:p>
        </p:txBody>
      </p:sp>
      <p:sp>
        <p:nvSpPr>
          <p:cNvPr id="24" name="Slide Number Placeholder 5">
            <a:extLst>
              <a:ext uri="{FF2B5EF4-FFF2-40B4-BE49-F238E27FC236}">
                <a16:creationId xmlns:a16="http://schemas.microsoft.com/office/drawing/2014/main" id="{5752F05F-C7BE-5C9D-0BB2-DB2702CC84F8}"/>
              </a:ext>
            </a:extLst>
          </p:cNvPr>
          <p:cNvSpPr txBox="1">
            <a:spLocks/>
          </p:cNvSpPr>
          <p:nvPr userDrawn="1"/>
        </p:nvSpPr>
        <p:spPr>
          <a:xfrm>
            <a:off x="6469615" y="4825377"/>
            <a:ext cx="1953816" cy="213717"/>
          </a:xfrm>
          <a:prstGeom prst="rect">
            <a:avLst/>
          </a:prstGeom>
        </p:spPr>
        <p:txBody>
          <a:bodyPr vert="horz" lIns="0" tIns="0" rIns="0" bIns="0" rtlCol="0" anchor="ctr">
            <a:noAutofit/>
          </a:bodyPr>
          <a:lstStyle>
            <a:defPPr>
              <a:defRPr lang="en-US"/>
            </a:defPPr>
            <a:lvl1pPr marL="0" algn="r" defTabSz="685800" rtl="0" eaLnBrk="1" latinLnBrk="0" hangingPunct="1">
              <a:defRPr sz="750" kern="1200">
                <a:solidFill>
                  <a:schemeClr val="bg1">
                    <a:lumMod val="6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9C1ABE4-7353-49D0-91A2-089D0B990214}" type="slidenum">
              <a:rPr lang="en-GB" smtClean="0"/>
              <a:pPr/>
              <a:t>‹#›</a:t>
            </a:fld>
            <a:endParaRPr lang="en-GB"/>
          </a:p>
        </p:txBody>
      </p:sp>
    </p:spTree>
    <p:extLst>
      <p:ext uri="{BB962C8B-B14F-4D97-AF65-F5344CB8AC3E}">
        <p14:creationId xmlns:p14="http://schemas.microsoft.com/office/powerpoint/2010/main" val="869065904"/>
      </p:ext>
    </p:extLst>
  </p:cSld>
  <p:clrMap bg1="lt1" tx1="dk1" bg2="lt2" tx2="dk2" accent1="accent1" accent2="accent2" accent3="accent3" accent4="accent4" accent5="accent5" accent6="accent6" hlink="hlink" folHlink="folHlink"/>
  <p:sldLayoutIdLst>
    <p:sldLayoutId id="2147483730" r:id="rId1"/>
    <p:sldLayoutId id="2147483702" r:id="rId2"/>
    <p:sldLayoutId id="2147483703" r:id="rId3"/>
    <p:sldLayoutId id="2147483728" r:id="rId4"/>
    <p:sldLayoutId id="2147483729" r:id="rId5"/>
    <p:sldLayoutId id="2147483674" r:id="rId6"/>
    <p:sldLayoutId id="2147483732" r:id="rId7"/>
    <p:sldLayoutId id="2147483733" r:id="rId8"/>
    <p:sldLayoutId id="2147483734" r:id="rId9"/>
    <p:sldLayoutId id="2147483735" r:id="rId10"/>
    <p:sldLayoutId id="2147483736" r:id="rId11"/>
    <p:sldLayoutId id="2147483739" r:id="rId12"/>
    <p:sldLayoutId id="2147483740" r:id="rId13"/>
    <p:sldLayoutId id="2147483741" r:id="rId14"/>
    <p:sldLayoutId id="2147483744" r:id="rId15"/>
    <p:sldLayoutId id="2147483746" r:id="rId16"/>
    <p:sldLayoutId id="2147483745" r:id="rId17"/>
    <p:sldLayoutId id="214748374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ctr" defTabSz="685800" rtl="0" eaLnBrk="1" latinLnBrk="0" hangingPunct="1">
        <a:lnSpc>
          <a:spcPct val="90000"/>
        </a:lnSpc>
        <a:spcBef>
          <a:spcPct val="0"/>
        </a:spcBef>
        <a:buNone/>
        <a:defRPr sz="2400" b="1" kern="1200">
          <a:solidFill>
            <a:schemeClr val="bg2"/>
          </a:solidFill>
          <a:latin typeface="+mj-lt"/>
          <a:ea typeface="+mj-ea"/>
          <a:cs typeface="+mj-cs"/>
        </a:defRPr>
      </a:lvl1pPr>
    </p:titleStyle>
    <p:body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3" pos="278" userDrawn="1">
          <p15:clr>
            <a:srgbClr val="F26B43"/>
          </p15:clr>
        </p15:guide>
        <p15:guide id="4" pos="5483" userDrawn="1">
          <p15:clr>
            <a:srgbClr val="F26B43"/>
          </p15:clr>
        </p15:guide>
        <p15:guide id="5" orient="horz" pos="821" userDrawn="1">
          <p15:clr>
            <a:srgbClr val="F26B43"/>
          </p15:clr>
        </p15:guide>
        <p15:guide id="6" orient="horz" pos="279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rontiersin.org/journals/microbiology/articles/10.3389/fmicb.2021.631254/full"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oogle.nl/url?sa=i&amp;source=images&amp;cd=&amp;cad=rja&amp;uact=8&amp;ved=2ahUKEwiah4H0xKbbAhXFKlAKHZJ3De8QjRx6BAgBEAU&amp;url=https://www.researchgate.net/figure/Antibiotic-effects-on-the-gut-microbiota-and-associated-health-problems-The-main_fig1_290477762&amp;psig=AOvVaw2gTOCzfWXbJ7bpwGAjSZPE&amp;ust=1527532704259217"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bmcgeriatr.biomedcentral.com/articles/10.1186/s12877-022-03257-3" TargetMode="External"/><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bmcgeriatr.biomedcentral.com/articles/10.1186/s12877-022-03257-3"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mdpi.com/2076-2607/7/3/6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pubmed.ncbi.nlm.nih.gov/36422183/"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pubmed.ncbi.nlm.nih.gov/31826366/" TargetMode="External"/><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hyperlink" Target="https://pubmed.ncbi.nlm.nih.gov/24618152/"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hyperlink" Target="https://pubmed.ncbi.nlm.nih.gov/37539311/" TargetMode="External"/><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ubmed.ncbi.nlm.nih.gov/21369670/"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nature.com/articles/s41430-022-01189-0" TargetMode="External"/><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455A-C525-18C4-5F85-BC474693DB01}"/>
              </a:ext>
            </a:extLst>
          </p:cNvPr>
          <p:cNvSpPr>
            <a:spLocks noGrp="1"/>
          </p:cNvSpPr>
          <p:nvPr>
            <p:ph type="ctrTitle"/>
          </p:nvPr>
        </p:nvSpPr>
        <p:spPr>
          <a:xfrm>
            <a:off x="780393" y="1286778"/>
            <a:ext cx="7583214" cy="1505189"/>
          </a:xfrm>
        </p:spPr>
        <p:txBody>
          <a:bodyPr/>
          <a:lstStyle/>
          <a:p>
            <a:r>
              <a:rPr lang="nl-NL" err="1"/>
              <a:t>Microbiota</a:t>
            </a:r>
            <a:r>
              <a:rPr lang="nl-NL"/>
              <a:t> en </a:t>
            </a:r>
            <a:r>
              <a:rPr lang="nl-NL" err="1"/>
              <a:t>Probiotica</a:t>
            </a:r>
            <a:r>
              <a:rPr lang="nl-NL"/>
              <a:t> Ouderen</a:t>
            </a:r>
            <a:br>
              <a:rPr lang="nl-NL"/>
            </a:br>
            <a:r>
              <a:rPr lang="nl-NL" sz="2400" i="1"/>
              <a:t>Inzichten uit wetenschap en praktijk</a:t>
            </a:r>
            <a:endParaRPr lang="en-NL" sz="1200" i="1"/>
          </a:p>
        </p:txBody>
      </p:sp>
      <p:sp>
        <p:nvSpPr>
          <p:cNvPr id="3" name="Subtitle 2">
            <a:extLst>
              <a:ext uri="{FF2B5EF4-FFF2-40B4-BE49-F238E27FC236}">
                <a16:creationId xmlns:a16="http://schemas.microsoft.com/office/drawing/2014/main" id="{5C56776D-53A1-5453-6BE6-264CEC3C305D}"/>
              </a:ext>
            </a:extLst>
          </p:cNvPr>
          <p:cNvSpPr>
            <a:spLocks noGrp="1"/>
          </p:cNvSpPr>
          <p:nvPr>
            <p:ph type="subTitle" idx="1"/>
          </p:nvPr>
        </p:nvSpPr>
        <p:spPr/>
        <p:txBody>
          <a:bodyPr/>
          <a:lstStyle/>
          <a:p>
            <a:r>
              <a:rPr lang="nl-NL"/>
              <a:t>Isolde Besseling en Marjan Schellinger</a:t>
            </a:r>
            <a:endParaRPr lang="en-NL"/>
          </a:p>
        </p:txBody>
      </p:sp>
    </p:spTree>
    <p:extLst>
      <p:ext uri="{BB962C8B-B14F-4D97-AF65-F5344CB8AC3E}">
        <p14:creationId xmlns:p14="http://schemas.microsoft.com/office/powerpoint/2010/main" val="21086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err="1"/>
              <a:t>Microbiota</a:t>
            </a:r>
            <a:r>
              <a:rPr lang="nl-NL"/>
              <a:t> positief beïnvloeden</a:t>
            </a:r>
          </a:p>
        </p:txBody>
      </p:sp>
      <p:sp>
        <p:nvSpPr>
          <p:cNvPr id="2" name="Tijdelijke aanduiding voor datum 1"/>
          <p:cNvSpPr>
            <a:spLocks noGrp="1"/>
          </p:cNvSpPr>
          <p:nvPr>
            <p:ph type="dt" sz="half" idx="4294967295"/>
          </p:nvPr>
        </p:nvSpPr>
        <p:spPr/>
        <p:txBody>
          <a:bodyPr/>
          <a:lstStyle/>
          <a:p>
            <a:r>
              <a:rPr lang="nl-NL"/>
              <a:t>N</a:t>
            </a:r>
            <a:endParaRPr lang="en-US"/>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12513" t="23447" r="9789" b="56115"/>
          <a:stretch/>
        </p:blipFill>
        <p:spPr>
          <a:xfrm>
            <a:off x="1637916" y="1303495"/>
            <a:ext cx="5661086" cy="110844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p:cNvSpPr txBox="1"/>
          <p:nvPr/>
        </p:nvSpPr>
        <p:spPr>
          <a:xfrm>
            <a:off x="1711112" y="934967"/>
            <a:ext cx="1404664" cy="400110"/>
          </a:xfrm>
          <a:prstGeom prst="rect">
            <a:avLst/>
          </a:prstGeom>
          <a:noFill/>
        </p:spPr>
        <p:txBody>
          <a:bodyPr wrap="square" rtlCol="0">
            <a:spAutoFit/>
          </a:bodyPr>
          <a:lstStyle/>
          <a:p>
            <a:pPr algn="ctr"/>
            <a:r>
              <a:rPr lang="nl-NL" sz="1000" b="1">
                <a:solidFill>
                  <a:schemeClr val="bg2"/>
                </a:solidFill>
              </a:rPr>
              <a:t>Gezonde </a:t>
            </a:r>
          </a:p>
          <a:p>
            <a:pPr algn="ctr"/>
            <a:r>
              <a:rPr lang="nl-NL" sz="1000" b="1" err="1">
                <a:solidFill>
                  <a:schemeClr val="bg2"/>
                </a:solidFill>
              </a:rPr>
              <a:t>microbiota</a:t>
            </a:r>
            <a:endParaRPr lang="nl-NL" sz="1000" b="1">
              <a:solidFill>
                <a:schemeClr val="bg2"/>
              </a:solidFill>
            </a:endParaRPr>
          </a:p>
        </p:txBody>
      </p:sp>
      <p:sp>
        <p:nvSpPr>
          <p:cNvPr id="9" name="Tekstvak 8"/>
          <p:cNvSpPr txBox="1"/>
          <p:nvPr/>
        </p:nvSpPr>
        <p:spPr>
          <a:xfrm>
            <a:off x="3812372" y="781079"/>
            <a:ext cx="1704616" cy="553998"/>
          </a:xfrm>
          <a:prstGeom prst="rect">
            <a:avLst/>
          </a:prstGeom>
          <a:noFill/>
        </p:spPr>
        <p:txBody>
          <a:bodyPr wrap="square" rtlCol="0">
            <a:spAutoFit/>
          </a:bodyPr>
          <a:lstStyle/>
          <a:p>
            <a:pPr algn="ctr"/>
            <a:r>
              <a:rPr lang="nl-NL" sz="1000" b="1">
                <a:solidFill>
                  <a:schemeClr val="bg2"/>
                </a:solidFill>
              </a:rPr>
              <a:t>Stress</a:t>
            </a:r>
          </a:p>
          <a:p>
            <a:pPr algn="ctr"/>
            <a:r>
              <a:rPr lang="nl-NL" sz="1000" b="1">
                <a:solidFill>
                  <a:schemeClr val="bg2"/>
                </a:solidFill>
              </a:rPr>
              <a:t>(maagdarm) infectie</a:t>
            </a:r>
          </a:p>
          <a:p>
            <a:pPr algn="ctr"/>
            <a:r>
              <a:rPr lang="nl-NL" sz="1000" b="1">
                <a:solidFill>
                  <a:schemeClr val="bg2"/>
                </a:solidFill>
              </a:rPr>
              <a:t>Antibiotica</a:t>
            </a:r>
          </a:p>
        </p:txBody>
      </p:sp>
      <p:sp>
        <p:nvSpPr>
          <p:cNvPr id="10" name="Tekstvak 9"/>
          <p:cNvSpPr txBox="1"/>
          <p:nvPr/>
        </p:nvSpPr>
        <p:spPr>
          <a:xfrm>
            <a:off x="5976751" y="1046188"/>
            <a:ext cx="1123592" cy="246221"/>
          </a:xfrm>
          <a:prstGeom prst="rect">
            <a:avLst/>
          </a:prstGeom>
          <a:noFill/>
        </p:spPr>
        <p:txBody>
          <a:bodyPr wrap="square" rtlCol="0">
            <a:spAutoFit/>
          </a:bodyPr>
          <a:lstStyle/>
          <a:p>
            <a:pPr algn="ctr"/>
            <a:r>
              <a:rPr lang="nl-NL" sz="1000" b="1" err="1">
                <a:solidFill>
                  <a:schemeClr val="bg2"/>
                </a:solidFill>
              </a:rPr>
              <a:t>Dysbiose</a:t>
            </a:r>
            <a:endParaRPr lang="nl-NL" sz="1000" b="1">
              <a:solidFill>
                <a:schemeClr val="bg2"/>
              </a:solidFill>
            </a:endParaRPr>
          </a:p>
        </p:txBody>
      </p:sp>
      <p:sp>
        <p:nvSpPr>
          <p:cNvPr id="12" name="Tekstvak 11"/>
          <p:cNvSpPr txBox="1"/>
          <p:nvPr/>
        </p:nvSpPr>
        <p:spPr>
          <a:xfrm>
            <a:off x="1851648" y="4062377"/>
            <a:ext cx="1123592" cy="246221"/>
          </a:xfrm>
          <a:prstGeom prst="rect">
            <a:avLst/>
          </a:prstGeom>
          <a:solidFill>
            <a:schemeClr val="bg1"/>
          </a:solidFill>
        </p:spPr>
        <p:txBody>
          <a:bodyPr wrap="square" rtlCol="0">
            <a:spAutoFit/>
          </a:bodyPr>
          <a:lstStyle/>
          <a:p>
            <a:pPr algn="ctr"/>
            <a:r>
              <a:rPr lang="nl-NL" sz="1000" b="1" err="1">
                <a:solidFill>
                  <a:schemeClr val="bg2"/>
                </a:solidFill>
              </a:rPr>
              <a:t>Prebiotica</a:t>
            </a:r>
            <a:endParaRPr lang="nl-NL" sz="1000" b="1">
              <a:solidFill>
                <a:schemeClr val="bg2"/>
              </a:solidFill>
            </a:endParaRPr>
          </a:p>
        </p:txBody>
      </p:sp>
      <p:sp>
        <p:nvSpPr>
          <p:cNvPr id="13" name="Tekstvak 12"/>
          <p:cNvSpPr txBox="1"/>
          <p:nvPr/>
        </p:nvSpPr>
        <p:spPr>
          <a:xfrm>
            <a:off x="5695910" y="4073929"/>
            <a:ext cx="1556702" cy="246221"/>
          </a:xfrm>
          <a:prstGeom prst="rect">
            <a:avLst/>
          </a:prstGeom>
          <a:solidFill>
            <a:schemeClr val="bg1"/>
          </a:solidFill>
        </p:spPr>
        <p:txBody>
          <a:bodyPr wrap="square" rtlCol="0">
            <a:spAutoFit/>
          </a:bodyPr>
          <a:lstStyle/>
          <a:p>
            <a:pPr algn="ctr"/>
            <a:r>
              <a:rPr lang="nl-NL" sz="1000" b="1">
                <a:solidFill>
                  <a:schemeClr val="bg2"/>
                </a:solidFill>
              </a:rPr>
              <a:t>Feces transplantatie</a:t>
            </a:r>
          </a:p>
        </p:txBody>
      </p:sp>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0047" t="56408" r="18725" b="12419"/>
          <a:stretch/>
        </p:blipFill>
        <p:spPr>
          <a:xfrm>
            <a:off x="5695910" y="2770802"/>
            <a:ext cx="1316420" cy="12862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3480147" y="4057072"/>
            <a:ext cx="1123592" cy="246221"/>
          </a:xfrm>
          <a:prstGeom prst="rect">
            <a:avLst/>
          </a:prstGeom>
          <a:solidFill>
            <a:schemeClr val="bg1"/>
          </a:solidFill>
        </p:spPr>
        <p:txBody>
          <a:bodyPr wrap="square" rtlCol="0">
            <a:spAutoFit/>
          </a:bodyPr>
          <a:lstStyle/>
          <a:p>
            <a:pPr algn="ctr"/>
            <a:r>
              <a:rPr lang="nl-NL" sz="1000" b="1">
                <a:solidFill>
                  <a:schemeClr val="bg2"/>
                </a:solidFill>
              </a:rPr>
              <a:t>Probiotica</a:t>
            </a:r>
          </a:p>
        </p:txBody>
      </p:sp>
      <p:sp>
        <p:nvSpPr>
          <p:cNvPr id="18" name="Rechthoek 17"/>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9" name="Rechthoek 18"/>
          <p:cNvSpPr/>
          <p:nvPr/>
        </p:nvSpPr>
        <p:spPr>
          <a:xfrm>
            <a:off x="0" y="0"/>
            <a:ext cx="252248" cy="271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2">
            <a:extLst>
              <a:ext uri="{FF2B5EF4-FFF2-40B4-BE49-F238E27FC236}">
                <a16:creationId xmlns:a16="http://schemas.microsoft.com/office/drawing/2014/main" id="{91147797-F10A-3D86-C6EC-271E9001495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660" t="47542" r="39112" b="24376"/>
          <a:stretch/>
        </p:blipFill>
        <p:spPr>
          <a:xfrm>
            <a:off x="3383733" y="2793848"/>
            <a:ext cx="1316420" cy="11587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1186278D-8B1A-E0D7-532F-20E2518AF7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8886" t="57587" r="59757" b="13695"/>
          <a:stretch/>
        </p:blipFill>
        <p:spPr>
          <a:xfrm>
            <a:off x="1791338" y="2756905"/>
            <a:ext cx="1324438" cy="11849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kstvak 20">
            <a:extLst>
              <a:ext uri="{FF2B5EF4-FFF2-40B4-BE49-F238E27FC236}">
                <a16:creationId xmlns:a16="http://schemas.microsoft.com/office/drawing/2014/main" id="{069D4C11-28AD-682B-6754-65FACE0BD1C4}"/>
              </a:ext>
            </a:extLst>
          </p:cNvPr>
          <p:cNvSpPr txBox="1"/>
          <p:nvPr/>
        </p:nvSpPr>
        <p:spPr>
          <a:xfrm>
            <a:off x="2688780" y="4558013"/>
            <a:ext cx="1123592" cy="246221"/>
          </a:xfrm>
          <a:prstGeom prst="rect">
            <a:avLst/>
          </a:prstGeom>
          <a:solidFill>
            <a:schemeClr val="bg1"/>
          </a:solidFill>
        </p:spPr>
        <p:txBody>
          <a:bodyPr wrap="square" rtlCol="0">
            <a:spAutoFit/>
          </a:bodyPr>
          <a:lstStyle/>
          <a:p>
            <a:pPr algn="ctr"/>
            <a:r>
              <a:rPr lang="nl-NL" sz="1000" b="1" err="1">
                <a:solidFill>
                  <a:schemeClr val="bg2"/>
                </a:solidFill>
              </a:rPr>
              <a:t>Synbiotica</a:t>
            </a:r>
            <a:endParaRPr lang="nl-NL" sz="1000" b="1">
              <a:solidFill>
                <a:schemeClr val="bg2"/>
              </a:solidFill>
            </a:endParaRPr>
          </a:p>
        </p:txBody>
      </p:sp>
      <p:sp>
        <p:nvSpPr>
          <p:cNvPr id="22" name="Rechteraccolade 21">
            <a:extLst>
              <a:ext uri="{FF2B5EF4-FFF2-40B4-BE49-F238E27FC236}">
                <a16:creationId xmlns:a16="http://schemas.microsoft.com/office/drawing/2014/main" id="{3E7B7B91-1612-5EF4-CA7B-B4F87DE36ADD}"/>
              </a:ext>
            </a:extLst>
          </p:cNvPr>
          <p:cNvSpPr/>
          <p:nvPr/>
        </p:nvSpPr>
        <p:spPr>
          <a:xfrm rot="5400000">
            <a:off x="3108796" y="3670030"/>
            <a:ext cx="246220" cy="1556700"/>
          </a:xfrm>
          <a:prstGeom prst="rightBrace">
            <a:avLst>
              <a:gd name="adj1" fmla="val 82842"/>
              <a:gd name="adj2" fmla="val 50609"/>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02993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3925614" y="1117751"/>
            <a:ext cx="5133476" cy="3469362"/>
          </a:xfrm>
        </p:spPr>
        <p:txBody>
          <a:bodyPr/>
          <a:lstStyle/>
          <a:p>
            <a:pPr marL="171450" indent="-171450">
              <a:buFont typeface="Arial" panose="020B0604020202020204" pitchFamily="34" charset="0"/>
              <a:buChar char="•"/>
            </a:pPr>
            <a:r>
              <a:rPr lang="nl-NL"/>
              <a:t>Mini review over de rol die </a:t>
            </a:r>
            <a:r>
              <a:rPr lang="nl-NL" err="1"/>
              <a:t>probiotica</a:t>
            </a:r>
            <a:r>
              <a:rPr lang="nl-NL"/>
              <a:t> bij ouderen en de daarbij behorende problematiek kan hebben (2021)</a:t>
            </a:r>
          </a:p>
          <a:p>
            <a:pPr marL="171450" indent="-171450">
              <a:buFont typeface="Arial" panose="020B0604020202020204" pitchFamily="34" charset="0"/>
              <a:buChar char="•"/>
            </a:pPr>
            <a:r>
              <a:rPr lang="nl-NL"/>
              <a:t>Leeftijd lijkt belangrijke factor te zijn die de samenstelling van de microbiota bepaalt</a:t>
            </a:r>
          </a:p>
          <a:p>
            <a:pPr marL="171450" indent="-171450">
              <a:buFont typeface="Arial" panose="020B0604020202020204" pitchFamily="34" charset="0"/>
              <a:buChar char="•"/>
            </a:pPr>
            <a:r>
              <a:rPr lang="nl-NL" b="1"/>
              <a:t>Conclusie: </a:t>
            </a:r>
            <a:r>
              <a:rPr lang="nl-NL"/>
              <a:t>Het beïnvloeden darmmicrobiota van de oudere bevolking door het innemen van onder andere probiotica, </a:t>
            </a:r>
            <a:r>
              <a:rPr lang="nl-NL" err="1"/>
              <a:t>prebiotica</a:t>
            </a:r>
            <a:r>
              <a:rPr lang="nl-NL"/>
              <a:t> of </a:t>
            </a:r>
            <a:r>
              <a:rPr lang="nl-NL" err="1"/>
              <a:t>synbiotica</a:t>
            </a:r>
            <a:r>
              <a:rPr lang="nl-NL"/>
              <a:t> kan een effectieve en niet-invasieve interventie zijn </a:t>
            </a:r>
          </a:p>
          <a:p>
            <a:pPr marL="171450" indent="-171450">
              <a:buFont typeface="Arial" panose="020B0604020202020204" pitchFamily="34" charset="0"/>
              <a:buChar char="•"/>
            </a:pPr>
            <a:r>
              <a:rPr lang="nl-NL"/>
              <a:t>Het verouderingsproces van de </a:t>
            </a:r>
            <a:r>
              <a:rPr lang="nl-NL" err="1"/>
              <a:t>microbiota</a:t>
            </a:r>
            <a:r>
              <a:rPr lang="nl-NL"/>
              <a:t> door langdurige gebruik van antibiotica, positief te beïnvloeden en zo de kwaliteit van leven te verbeteren. </a:t>
            </a:r>
          </a:p>
          <a:p>
            <a:pPr marL="171450" indent="-171450">
              <a:buFont typeface="Arial" panose="020B0604020202020204" pitchFamily="34" charset="0"/>
              <a:buChar char="•"/>
            </a:pPr>
            <a:r>
              <a:rPr lang="nl-NL"/>
              <a:t>Tegelijkertijd kunnen deze functionele producten geschikt, betaalbaar en economisch zijn voor de meeste ouderen. </a:t>
            </a:r>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lstStyle/>
          <a:p>
            <a:r>
              <a:rPr lang="nl-NL" dirty="0">
                <a:solidFill>
                  <a:schemeClr val="bg2"/>
                </a:solidFill>
              </a:rPr>
              <a:t>Laatste stand der wetenschap: </a:t>
            </a:r>
            <a:r>
              <a:rPr lang="nl-NL" dirty="0" err="1">
                <a:solidFill>
                  <a:schemeClr val="bg2"/>
                </a:solidFill>
              </a:rPr>
              <a:t>Probiotica</a:t>
            </a:r>
            <a:r>
              <a:rPr lang="nl-NL" dirty="0">
                <a:solidFill>
                  <a:schemeClr val="bg2"/>
                </a:solidFill>
              </a:rPr>
              <a:t> en ouderen</a:t>
            </a:r>
          </a:p>
        </p:txBody>
      </p:sp>
      <p:pic>
        <p:nvPicPr>
          <p:cNvPr id="4" name="Afbeelding 3" descr="Afbeelding met tekst, schermopname, Lettertype, document&#10;&#10;Automatisch gegenereerde beschrijving">
            <a:extLst>
              <a:ext uri="{FF2B5EF4-FFF2-40B4-BE49-F238E27FC236}">
                <a16:creationId xmlns:a16="http://schemas.microsoft.com/office/drawing/2014/main" id="{B0513BB0-8242-A2CA-6C86-C51FAFEC55F7}"/>
              </a:ext>
            </a:extLst>
          </p:cNvPr>
          <p:cNvPicPr>
            <a:picLocks noChangeAspect="1"/>
          </p:cNvPicPr>
          <p:nvPr/>
        </p:nvPicPr>
        <p:blipFill>
          <a:blip r:embed="rId2"/>
          <a:stretch>
            <a:fillRect/>
          </a:stretch>
        </p:blipFill>
        <p:spPr>
          <a:xfrm>
            <a:off x="150223" y="1206887"/>
            <a:ext cx="3658812" cy="2340353"/>
          </a:xfrm>
          <a:prstGeom prst="rect">
            <a:avLst/>
          </a:prstGeom>
        </p:spPr>
      </p:pic>
      <p:sp>
        <p:nvSpPr>
          <p:cNvPr id="9" name="Tekstvak 8">
            <a:extLst>
              <a:ext uri="{FF2B5EF4-FFF2-40B4-BE49-F238E27FC236}">
                <a16:creationId xmlns:a16="http://schemas.microsoft.com/office/drawing/2014/main" id="{46F1F54E-FB5B-7E49-DD53-66D17746AF0F}"/>
              </a:ext>
            </a:extLst>
          </p:cNvPr>
          <p:cNvSpPr txBox="1"/>
          <p:nvPr/>
        </p:nvSpPr>
        <p:spPr>
          <a:xfrm>
            <a:off x="250448" y="4263045"/>
            <a:ext cx="2651760" cy="276999"/>
          </a:xfrm>
          <a:prstGeom prst="rect">
            <a:avLst/>
          </a:prstGeom>
          <a:noFill/>
        </p:spPr>
        <p:txBody>
          <a:bodyPr wrap="square">
            <a:spAutoFit/>
          </a:bodyPr>
          <a:lstStyle/>
          <a:p>
            <a:r>
              <a:rPr lang="en-US" sz="600">
                <a:hlinkClick r:id="rId3"/>
              </a:rPr>
              <a:t>Frontiers | Role of Probiotics, Prebiotics, and </a:t>
            </a:r>
            <a:r>
              <a:rPr lang="en-US" sz="600" err="1">
                <a:hlinkClick r:id="rId3"/>
              </a:rPr>
              <a:t>Synbiotics</a:t>
            </a:r>
            <a:r>
              <a:rPr lang="en-US" sz="600">
                <a:hlinkClick r:id="rId3"/>
              </a:rPr>
              <a:t> in the Elderly: Insights Into Their Applications (frontiersin.org)</a:t>
            </a:r>
            <a:endParaRPr lang="nl-NL" sz="600"/>
          </a:p>
        </p:txBody>
      </p:sp>
      <p:sp>
        <p:nvSpPr>
          <p:cNvPr id="5" name="Tijdelijke aanduiding voor tekst 4">
            <a:extLst>
              <a:ext uri="{FF2B5EF4-FFF2-40B4-BE49-F238E27FC236}">
                <a16:creationId xmlns:a16="http://schemas.microsoft.com/office/drawing/2014/main" id="{FD846723-E6D9-CFE3-D5C5-DC8A31659F9C}"/>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42179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455A-C525-18C4-5F85-BC474693DB01}"/>
              </a:ext>
            </a:extLst>
          </p:cNvPr>
          <p:cNvSpPr>
            <a:spLocks noGrp="1"/>
          </p:cNvSpPr>
          <p:nvPr>
            <p:ph type="ctrTitle"/>
          </p:nvPr>
        </p:nvSpPr>
        <p:spPr/>
        <p:txBody>
          <a:bodyPr/>
          <a:lstStyle/>
          <a:p>
            <a:r>
              <a:rPr lang="nl-NL"/>
              <a:t>Werkingsmechanismen </a:t>
            </a:r>
            <a:r>
              <a:rPr lang="nl-NL" err="1"/>
              <a:t>probiotica</a:t>
            </a:r>
            <a:endParaRPr lang="en-NL"/>
          </a:p>
        </p:txBody>
      </p:sp>
    </p:spTree>
    <p:extLst>
      <p:ext uri="{BB962C8B-B14F-4D97-AF65-F5344CB8AC3E}">
        <p14:creationId xmlns:p14="http://schemas.microsoft.com/office/powerpoint/2010/main" val="22398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4E5B413-58BA-B375-79F8-DD8D55326B90}"/>
              </a:ext>
            </a:extLst>
          </p:cNvPr>
          <p:cNvSpPr/>
          <p:nvPr/>
        </p:nvSpPr>
        <p:spPr>
          <a:xfrm>
            <a:off x="-103" y="993265"/>
            <a:ext cx="9144000" cy="1290119"/>
          </a:xfrm>
          <a:prstGeom prst="rect">
            <a:avLst/>
          </a:prstGeom>
          <a:solidFill>
            <a:schemeClr val="tx2">
              <a:lumMod val="20000"/>
              <a:lumOff val="8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1013"/>
          </a:p>
        </p:txBody>
      </p:sp>
      <p:sp>
        <p:nvSpPr>
          <p:cNvPr id="5" name="Rechthoek 4">
            <a:extLst>
              <a:ext uri="{FF2B5EF4-FFF2-40B4-BE49-F238E27FC236}">
                <a16:creationId xmlns:a16="http://schemas.microsoft.com/office/drawing/2014/main" id="{ADA4BC67-2631-62E5-3835-51A4D1D9B202}"/>
              </a:ext>
            </a:extLst>
          </p:cNvPr>
          <p:cNvSpPr/>
          <p:nvPr/>
        </p:nvSpPr>
        <p:spPr>
          <a:xfrm>
            <a:off x="0" y="2682089"/>
            <a:ext cx="9144000" cy="1806167"/>
          </a:xfrm>
          <a:prstGeom prst="rect">
            <a:avLst/>
          </a:prstGeom>
          <a:solidFill>
            <a:schemeClr val="tx2">
              <a:lumMod val="20000"/>
              <a:lumOff val="8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sz="1013"/>
          </a:p>
        </p:txBody>
      </p:sp>
      <p:sp>
        <p:nvSpPr>
          <p:cNvPr id="7" name="Title 4">
            <a:extLst>
              <a:ext uri="{FF2B5EF4-FFF2-40B4-BE49-F238E27FC236}">
                <a16:creationId xmlns:a16="http://schemas.microsoft.com/office/drawing/2014/main" id="{D472AD2A-73B1-5668-87A1-E7633FC81D03}"/>
              </a:ext>
            </a:extLst>
          </p:cNvPr>
          <p:cNvSpPr txBox="1">
            <a:spLocks/>
          </p:cNvSpPr>
          <p:nvPr/>
        </p:nvSpPr>
        <p:spPr>
          <a:xfrm>
            <a:off x="-105509" y="343959"/>
            <a:ext cx="9144000" cy="422151"/>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lang="en-US" sz="2400" b="1" kern="1200" spc="0" dirty="0">
                <a:solidFill>
                  <a:schemeClr val="accent3"/>
                </a:solidFill>
                <a:latin typeface="+mj-lt"/>
                <a:ea typeface="+mj-ea"/>
                <a:cs typeface="+mj-cs"/>
              </a:defRPr>
            </a:lvl1pPr>
          </a:lstStyle>
          <a:p>
            <a:r>
              <a:rPr lang="nl-NL">
                <a:solidFill>
                  <a:schemeClr val="bg2"/>
                </a:solidFill>
              </a:rPr>
              <a:t>Soorten probiotica</a:t>
            </a:r>
            <a:br>
              <a:rPr lang="nl-NL"/>
            </a:br>
            <a:endParaRPr lang="nl-NL"/>
          </a:p>
        </p:txBody>
      </p:sp>
      <p:sp>
        <p:nvSpPr>
          <p:cNvPr id="10" name="Tijdelijke aanduiding voor inhoud 2">
            <a:extLst>
              <a:ext uri="{FF2B5EF4-FFF2-40B4-BE49-F238E27FC236}">
                <a16:creationId xmlns:a16="http://schemas.microsoft.com/office/drawing/2014/main" id="{4BB86B14-5F1B-BAB3-ACA8-1E36C199A09C}"/>
              </a:ext>
            </a:extLst>
          </p:cNvPr>
          <p:cNvSpPr txBox="1">
            <a:spLocks/>
          </p:cNvSpPr>
          <p:nvPr/>
        </p:nvSpPr>
        <p:spPr>
          <a:xfrm>
            <a:off x="513812" y="2550380"/>
            <a:ext cx="6139074" cy="2009523"/>
          </a:xfrm>
          <a:prstGeom prst="rect">
            <a:avLst/>
          </a:prstGeom>
        </p:spPr>
        <p:txBody>
          <a:bodyPr vert="horz" lIns="0" tIns="0" rIns="0" bIns="0" rtlCol="0" anchor="ctr">
            <a:normAutofit fontScale="40000" lnSpcReduction="20000"/>
          </a:bodyPr>
          <a:lstStyle>
            <a:lvl1pPr marL="228600" indent="-228600" algn="l" defTabSz="914400" rtl="0" eaLnBrk="1" latinLnBrk="0" hangingPunct="1">
              <a:lnSpc>
                <a:spcPct val="90000"/>
              </a:lnSpc>
              <a:spcBef>
                <a:spcPts val="1000"/>
              </a:spcBef>
              <a:buFont typeface="Arial"/>
              <a:buChar char="•"/>
              <a:defRPr sz="2800" b="0" i="0" kern="1200" spc="3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lnSpc>
                <a:spcPct val="120000"/>
              </a:lnSpc>
              <a:spcAft>
                <a:spcPct val="0"/>
              </a:spcAft>
              <a:buClr>
                <a:srgbClr val="3FB9D4"/>
              </a:buClr>
              <a:buFont typeface="Arial" charset="0"/>
              <a:buNone/>
            </a:pPr>
            <a:endParaRPr lang="en-GB" altLang="nl-NL" sz="2700" i="1">
              <a:solidFill>
                <a:schemeClr val="bg2"/>
              </a:solidFill>
              <a:latin typeface="+mn-lt"/>
              <a:cs typeface="Arial" charset="0"/>
            </a:endParaRPr>
          </a:p>
          <a:p>
            <a:pPr marL="0" indent="0">
              <a:lnSpc>
                <a:spcPct val="120000"/>
              </a:lnSpc>
              <a:spcAft>
                <a:spcPct val="0"/>
              </a:spcAft>
              <a:buClr>
                <a:srgbClr val="000000"/>
              </a:buClr>
              <a:buNone/>
            </a:pPr>
            <a:r>
              <a:rPr lang="en-GB" altLang="nl-NL" sz="2700" b="1" spc="0">
                <a:solidFill>
                  <a:schemeClr val="bg2"/>
                </a:solidFill>
                <a:latin typeface="+mn-lt"/>
                <a:cs typeface="Arial" charset="0"/>
              </a:rPr>
              <a:t>Multispecies </a:t>
            </a:r>
            <a:r>
              <a:rPr lang="en-GB" altLang="nl-NL" sz="2700" b="1" spc="0" err="1">
                <a:solidFill>
                  <a:schemeClr val="bg2"/>
                </a:solidFill>
                <a:latin typeface="+mn-lt"/>
                <a:cs typeface="Arial" charset="0"/>
              </a:rPr>
              <a:t>probiotica</a:t>
            </a:r>
            <a:r>
              <a:rPr lang="en-GB" altLang="nl-NL" sz="2700" b="1" spc="0">
                <a:solidFill>
                  <a:schemeClr val="bg2"/>
                </a:solidFill>
                <a:latin typeface="+mn-lt"/>
                <a:cs typeface="Arial" charset="0"/>
              </a:rPr>
              <a:t>:</a:t>
            </a:r>
          </a:p>
          <a:p>
            <a:pPr marL="0" indent="0">
              <a:lnSpc>
                <a:spcPct val="120000"/>
              </a:lnSpc>
              <a:spcAft>
                <a:spcPct val="0"/>
              </a:spcAft>
              <a:buClr>
                <a:srgbClr val="000000"/>
              </a:buClr>
              <a:buNone/>
            </a:pPr>
            <a:r>
              <a:rPr lang="en-GB" altLang="nl-NL" sz="2700" spc="0" err="1">
                <a:solidFill>
                  <a:schemeClr val="bg2"/>
                </a:solidFill>
                <a:latin typeface="+mn-lt"/>
                <a:cs typeface="Arial" charset="0"/>
              </a:rPr>
              <a:t>Bevatten</a:t>
            </a:r>
            <a:r>
              <a:rPr lang="en-GB" altLang="nl-NL" sz="2700" spc="0">
                <a:solidFill>
                  <a:schemeClr val="bg2"/>
                </a:solidFill>
                <a:latin typeface="+mn-lt"/>
                <a:cs typeface="Arial" charset="0"/>
              </a:rPr>
              <a:t> </a:t>
            </a:r>
            <a:r>
              <a:rPr lang="en-GB" altLang="nl-NL" sz="2700" spc="0" err="1">
                <a:solidFill>
                  <a:schemeClr val="bg2"/>
                </a:solidFill>
                <a:latin typeface="+mn-lt"/>
                <a:cs typeface="Arial" charset="0"/>
              </a:rPr>
              <a:t>meerdere</a:t>
            </a:r>
            <a:r>
              <a:rPr lang="en-GB" altLang="nl-NL" sz="2700" spc="0">
                <a:solidFill>
                  <a:schemeClr val="bg2"/>
                </a:solidFill>
                <a:latin typeface="+mn-lt"/>
                <a:cs typeface="Arial" charset="0"/>
              </a:rPr>
              <a:t> </a:t>
            </a:r>
            <a:r>
              <a:rPr lang="en-GB" altLang="nl-NL" sz="2700" spc="0" err="1">
                <a:solidFill>
                  <a:schemeClr val="bg2"/>
                </a:solidFill>
                <a:latin typeface="+mn-lt"/>
                <a:cs typeface="Arial" charset="0"/>
              </a:rPr>
              <a:t>verschillende</a:t>
            </a:r>
            <a:r>
              <a:rPr lang="en-GB" altLang="nl-NL" sz="2700" spc="0">
                <a:solidFill>
                  <a:schemeClr val="bg2"/>
                </a:solidFill>
                <a:latin typeface="+mn-lt"/>
                <a:cs typeface="Arial" charset="0"/>
              </a:rPr>
              <a:t> </a:t>
            </a:r>
            <a:r>
              <a:rPr lang="en-GB" altLang="nl-NL" sz="2700" spc="0" err="1">
                <a:solidFill>
                  <a:schemeClr val="bg2"/>
                </a:solidFill>
                <a:latin typeface="+mn-lt"/>
                <a:cs typeface="Arial" charset="0"/>
              </a:rPr>
              <a:t>bacteriestammen</a:t>
            </a:r>
            <a:endParaRPr lang="en-GB" altLang="nl-NL" sz="2700" spc="0">
              <a:solidFill>
                <a:schemeClr val="bg2"/>
              </a:solidFill>
              <a:latin typeface="+mn-lt"/>
              <a:cs typeface="Arial" charset="0"/>
            </a:endParaRPr>
          </a:p>
          <a:p>
            <a:pPr marL="0" indent="0">
              <a:lnSpc>
                <a:spcPct val="120000"/>
              </a:lnSpc>
              <a:spcAft>
                <a:spcPct val="0"/>
              </a:spcAft>
              <a:buClr>
                <a:srgbClr val="000000"/>
              </a:buClr>
              <a:buNone/>
            </a:pPr>
            <a:r>
              <a:rPr lang="en-GB" altLang="nl-NL" sz="2700" b="1" spc="0" err="1">
                <a:solidFill>
                  <a:schemeClr val="bg2"/>
                </a:solidFill>
                <a:latin typeface="+mn-lt"/>
                <a:cs typeface="Arial" charset="0"/>
              </a:rPr>
              <a:t>Bijvoorbeeld</a:t>
            </a:r>
            <a:r>
              <a:rPr lang="en-GB" altLang="nl-NL" sz="2700" b="1" spc="0">
                <a:solidFill>
                  <a:schemeClr val="bg2"/>
                </a:solidFill>
                <a:latin typeface="+mn-lt"/>
                <a:cs typeface="Arial" charset="0"/>
              </a:rPr>
              <a:t>:</a:t>
            </a:r>
          </a:p>
          <a:p>
            <a:pPr>
              <a:lnSpc>
                <a:spcPct val="120000"/>
              </a:lnSpc>
              <a:spcAft>
                <a:spcPct val="0"/>
              </a:spcAft>
              <a:buClr>
                <a:srgbClr val="000000"/>
              </a:buClr>
              <a:buFont typeface="Arial" pitchFamily="34" charset="0"/>
              <a:buChar char="•"/>
            </a:pPr>
            <a:r>
              <a:rPr lang="en-GB" altLang="nl-NL" sz="2700" i="1" spc="0">
                <a:solidFill>
                  <a:schemeClr val="bg2"/>
                </a:solidFill>
                <a:latin typeface="+mn-lt"/>
                <a:cs typeface="Arial" charset="0"/>
              </a:rPr>
              <a:t>Lactobacillus acidophilus</a:t>
            </a:r>
          </a:p>
          <a:p>
            <a:pPr>
              <a:lnSpc>
                <a:spcPct val="120000"/>
              </a:lnSpc>
              <a:spcAft>
                <a:spcPct val="0"/>
              </a:spcAft>
              <a:buClr>
                <a:srgbClr val="000000"/>
              </a:buClr>
              <a:buFont typeface="Arial" pitchFamily="34" charset="0"/>
              <a:buChar char="•"/>
            </a:pPr>
            <a:r>
              <a:rPr lang="en-GB" altLang="nl-NL" sz="2700" i="1" spc="0">
                <a:solidFill>
                  <a:schemeClr val="bg2"/>
                </a:solidFill>
                <a:latin typeface="+mn-lt"/>
                <a:cs typeface="Arial" charset="0"/>
              </a:rPr>
              <a:t>Bifidobacterium </a:t>
            </a:r>
            <a:r>
              <a:rPr lang="en-GB" altLang="nl-NL" sz="2700" i="1" spc="0" err="1">
                <a:solidFill>
                  <a:schemeClr val="bg2"/>
                </a:solidFill>
                <a:latin typeface="+mn-lt"/>
                <a:cs typeface="Arial" charset="0"/>
              </a:rPr>
              <a:t>bifidum</a:t>
            </a:r>
            <a:endParaRPr lang="en-GB" altLang="nl-NL" sz="2700" i="1" spc="0">
              <a:solidFill>
                <a:schemeClr val="bg2"/>
              </a:solidFill>
              <a:latin typeface="+mn-lt"/>
              <a:cs typeface="Arial" charset="0"/>
            </a:endParaRPr>
          </a:p>
          <a:p>
            <a:pPr>
              <a:lnSpc>
                <a:spcPct val="120000"/>
              </a:lnSpc>
              <a:spcAft>
                <a:spcPct val="0"/>
              </a:spcAft>
              <a:buClr>
                <a:srgbClr val="000000"/>
              </a:buClr>
              <a:buFont typeface="Arial" pitchFamily="34" charset="0"/>
              <a:buChar char="•"/>
            </a:pPr>
            <a:r>
              <a:rPr lang="en-GB" altLang="nl-NL" sz="2700" i="1" spc="0">
                <a:solidFill>
                  <a:schemeClr val="bg2"/>
                </a:solidFill>
                <a:latin typeface="+mn-lt"/>
                <a:cs typeface="Arial" charset="0"/>
              </a:rPr>
              <a:t>Enterococcus </a:t>
            </a:r>
            <a:r>
              <a:rPr lang="en-GB" altLang="nl-NL" sz="2700" i="1" spc="0" err="1">
                <a:solidFill>
                  <a:schemeClr val="bg2"/>
                </a:solidFill>
                <a:latin typeface="+mn-lt"/>
                <a:cs typeface="Arial" charset="0"/>
              </a:rPr>
              <a:t>faecium</a:t>
            </a:r>
            <a:endParaRPr lang="en-GB" altLang="nl-NL" sz="2700" i="1" spc="0">
              <a:solidFill>
                <a:schemeClr val="bg2"/>
              </a:solidFill>
              <a:latin typeface="+mn-lt"/>
              <a:cs typeface="Arial" charset="0"/>
            </a:endParaRPr>
          </a:p>
          <a:p>
            <a:pPr marL="257175" indent="-257175"/>
            <a:endParaRPr lang="nl-NL" altLang="nl-NL" sz="2100" spc="0">
              <a:latin typeface="Arial" charset="0"/>
              <a:cs typeface="Arial" charset="0"/>
            </a:endParaRPr>
          </a:p>
        </p:txBody>
      </p:sp>
      <p:grpSp>
        <p:nvGrpSpPr>
          <p:cNvPr id="11" name="Groep 9">
            <a:extLst>
              <a:ext uri="{FF2B5EF4-FFF2-40B4-BE49-F238E27FC236}">
                <a16:creationId xmlns:a16="http://schemas.microsoft.com/office/drawing/2014/main" id="{50CE7E6D-40A5-7718-1FCD-A0A6D291D800}"/>
              </a:ext>
            </a:extLst>
          </p:cNvPr>
          <p:cNvGrpSpPr>
            <a:grpSpLocks/>
          </p:cNvGrpSpPr>
          <p:nvPr/>
        </p:nvGrpSpPr>
        <p:grpSpPr bwMode="auto">
          <a:xfrm>
            <a:off x="5919329" y="1094761"/>
            <a:ext cx="999658" cy="1020083"/>
            <a:chOff x="6264756" y="1412875"/>
            <a:chExt cx="828194" cy="792163"/>
          </a:xfrm>
        </p:grpSpPr>
        <p:sp>
          <p:nvSpPr>
            <p:cNvPr id="12" name="Oval 4">
              <a:extLst>
                <a:ext uri="{FF2B5EF4-FFF2-40B4-BE49-F238E27FC236}">
                  <a16:creationId xmlns:a16="http://schemas.microsoft.com/office/drawing/2014/main" id="{E0D32C87-3177-0017-D550-D6B0EED16EA1}"/>
                </a:ext>
              </a:extLst>
            </p:cNvPr>
            <p:cNvSpPr>
              <a:spLocks noChangeArrowheads="1"/>
            </p:cNvSpPr>
            <p:nvPr/>
          </p:nvSpPr>
          <p:spPr bwMode="auto">
            <a:xfrm>
              <a:off x="6264756" y="1652587"/>
              <a:ext cx="431549" cy="144463"/>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13" name="Oval 5">
              <a:extLst>
                <a:ext uri="{FF2B5EF4-FFF2-40B4-BE49-F238E27FC236}">
                  <a16:creationId xmlns:a16="http://schemas.microsoft.com/office/drawing/2014/main" id="{8CF88194-C0E8-929C-1192-24C7744966E6}"/>
                </a:ext>
              </a:extLst>
            </p:cNvPr>
            <p:cNvSpPr>
              <a:spLocks noChangeArrowheads="1"/>
            </p:cNvSpPr>
            <p:nvPr/>
          </p:nvSpPr>
          <p:spPr bwMode="auto">
            <a:xfrm>
              <a:off x="6732796" y="1412875"/>
              <a:ext cx="144379" cy="431801"/>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14" name="Oval 6">
              <a:extLst>
                <a:ext uri="{FF2B5EF4-FFF2-40B4-BE49-F238E27FC236}">
                  <a16:creationId xmlns:a16="http://schemas.microsoft.com/office/drawing/2014/main" id="{0C40EB96-D55F-850A-DB0F-8AB64F164ECE}"/>
                </a:ext>
              </a:extLst>
            </p:cNvPr>
            <p:cNvSpPr>
              <a:spLocks noChangeArrowheads="1"/>
            </p:cNvSpPr>
            <p:nvPr/>
          </p:nvSpPr>
          <p:spPr bwMode="auto">
            <a:xfrm rot="2661157" flipH="1">
              <a:off x="6417068" y="1795462"/>
              <a:ext cx="142792" cy="360363"/>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15" name="Oval 7">
              <a:extLst>
                <a:ext uri="{FF2B5EF4-FFF2-40B4-BE49-F238E27FC236}">
                  <a16:creationId xmlns:a16="http://schemas.microsoft.com/office/drawing/2014/main" id="{EECA1CFC-03A6-3CFB-7E8D-B4F8F23A8B36}"/>
                </a:ext>
              </a:extLst>
            </p:cNvPr>
            <p:cNvSpPr>
              <a:spLocks noChangeArrowheads="1"/>
            </p:cNvSpPr>
            <p:nvPr/>
          </p:nvSpPr>
          <p:spPr bwMode="auto">
            <a:xfrm rot="3184016">
              <a:off x="6677955" y="1970913"/>
              <a:ext cx="360362" cy="107887"/>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16" name="Oval 8">
              <a:extLst>
                <a:ext uri="{FF2B5EF4-FFF2-40B4-BE49-F238E27FC236}">
                  <a16:creationId xmlns:a16="http://schemas.microsoft.com/office/drawing/2014/main" id="{2FF53046-B59C-2B19-7C90-AC456B385118}"/>
                </a:ext>
              </a:extLst>
            </p:cNvPr>
            <p:cNvSpPr>
              <a:spLocks noChangeArrowheads="1"/>
            </p:cNvSpPr>
            <p:nvPr/>
          </p:nvSpPr>
          <p:spPr bwMode="auto">
            <a:xfrm rot="6349444">
              <a:off x="6805654" y="1692316"/>
              <a:ext cx="431801" cy="142792"/>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grpSp>
        <p:nvGrpSpPr>
          <p:cNvPr id="17" name="Groep 25">
            <a:extLst>
              <a:ext uri="{FF2B5EF4-FFF2-40B4-BE49-F238E27FC236}">
                <a16:creationId xmlns:a16="http://schemas.microsoft.com/office/drawing/2014/main" id="{13E9B46D-27C9-DF7F-B045-504578A434A7}"/>
              </a:ext>
            </a:extLst>
          </p:cNvPr>
          <p:cNvGrpSpPr>
            <a:grpSpLocks/>
          </p:cNvGrpSpPr>
          <p:nvPr/>
        </p:nvGrpSpPr>
        <p:grpSpPr bwMode="auto">
          <a:xfrm>
            <a:off x="5576479" y="2938571"/>
            <a:ext cx="1843133" cy="1488627"/>
            <a:chOff x="5940425" y="5084763"/>
            <a:chExt cx="1800225" cy="1296987"/>
          </a:xfrm>
        </p:grpSpPr>
        <p:sp>
          <p:nvSpPr>
            <p:cNvPr id="18" name="Oval 16">
              <a:extLst>
                <a:ext uri="{FF2B5EF4-FFF2-40B4-BE49-F238E27FC236}">
                  <a16:creationId xmlns:a16="http://schemas.microsoft.com/office/drawing/2014/main" id="{367A3256-5690-4978-CD80-E1E6AB02750E}"/>
                </a:ext>
              </a:extLst>
            </p:cNvPr>
            <p:cNvSpPr>
              <a:spLocks noChangeArrowheads="1"/>
            </p:cNvSpPr>
            <p:nvPr/>
          </p:nvSpPr>
          <p:spPr bwMode="auto">
            <a:xfrm rot="1959655">
              <a:off x="5940425" y="5516563"/>
              <a:ext cx="431800" cy="144463"/>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nvGrpSpPr>
            <p:cNvPr id="19" name="Group 17">
              <a:extLst>
                <a:ext uri="{FF2B5EF4-FFF2-40B4-BE49-F238E27FC236}">
                  <a16:creationId xmlns:a16="http://schemas.microsoft.com/office/drawing/2014/main" id="{2518C957-6984-6B0E-9FD7-0EF922882F94}"/>
                </a:ext>
              </a:extLst>
            </p:cNvPr>
            <p:cNvGrpSpPr>
              <a:grpSpLocks/>
            </p:cNvGrpSpPr>
            <p:nvPr/>
          </p:nvGrpSpPr>
          <p:grpSpPr bwMode="auto">
            <a:xfrm rot="-2167160">
              <a:off x="6083300" y="5805488"/>
              <a:ext cx="504825" cy="142875"/>
              <a:chOff x="4422" y="3385"/>
              <a:chExt cx="318" cy="90"/>
            </a:xfrm>
          </p:grpSpPr>
          <p:sp>
            <p:nvSpPr>
              <p:cNvPr id="44" name="Oval 18">
                <a:extLst>
                  <a:ext uri="{FF2B5EF4-FFF2-40B4-BE49-F238E27FC236}">
                    <a16:creationId xmlns:a16="http://schemas.microsoft.com/office/drawing/2014/main" id="{190E8D4C-8FDA-6120-47BB-D681649EDA12}"/>
                  </a:ext>
                </a:extLst>
              </p:cNvPr>
              <p:cNvSpPr>
                <a:spLocks noChangeArrowheads="1"/>
              </p:cNvSpPr>
              <p:nvPr/>
            </p:nvSpPr>
            <p:spPr bwMode="auto">
              <a:xfrm>
                <a:off x="4422" y="3385"/>
                <a:ext cx="182" cy="90"/>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45" name="Oval 19">
                <a:extLst>
                  <a:ext uri="{FF2B5EF4-FFF2-40B4-BE49-F238E27FC236}">
                    <a16:creationId xmlns:a16="http://schemas.microsoft.com/office/drawing/2014/main" id="{FC2C641D-CEEE-D005-E4C8-BF5B82ABF50E}"/>
                  </a:ext>
                </a:extLst>
              </p:cNvPr>
              <p:cNvSpPr>
                <a:spLocks noChangeArrowheads="1"/>
              </p:cNvSpPr>
              <p:nvPr/>
            </p:nvSpPr>
            <p:spPr bwMode="auto">
              <a:xfrm>
                <a:off x="4558" y="3384"/>
                <a:ext cx="182" cy="90"/>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grpSp>
          <p:nvGrpSpPr>
            <p:cNvPr id="20" name="Group 20">
              <a:extLst>
                <a:ext uri="{FF2B5EF4-FFF2-40B4-BE49-F238E27FC236}">
                  <a16:creationId xmlns:a16="http://schemas.microsoft.com/office/drawing/2014/main" id="{89012339-E20D-8984-D30B-1C7159F7702A}"/>
                </a:ext>
              </a:extLst>
            </p:cNvPr>
            <p:cNvGrpSpPr>
              <a:grpSpLocks/>
            </p:cNvGrpSpPr>
            <p:nvPr/>
          </p:nvGrpSpPr>
          <p:grpSpPr bwMode="auto">
            <a:xfrm>
              <a:off x="7019925" y="6092825"/>
              <a:ext cx="504825" cy="142875"/>
              <a:chOff x="4422" y="3566"/>
              <a:chExt cx="318" cy="90"/>
            </a:xfrm>
          </p:grpSpPr>
          <p:sp>
            <p:nvSpPr>
              <p:cNvPr id="42" name="Oval 21">
                <a:extLst>
                  <a:ext uri="{FF2B5EF4-FFF2-40B4-BE49-F238E27FC236}">
                    <a16:creationId xmlns:a16="http://schemas.microsoft.com/office/drawing/2014/main" id="{CC876DAD-594E-1510-582F-371D67B292BB}"/>
                  </a:ext>
                </a:extLst>
              </p:cNvPr>
              <p:cNvSpPr>
                <a:spLocks noChangeArrowheads="1"/>
              </p:cNvSpPr>
              <p:nvPr/>
            </p:nvSpPr>
            <p:spPr bwMode="auto">
              <a:xfrm>
                <a:off x="4422" y="3566"/>
                <a:ext cx="182" cy="90"/>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43" name="Oval 22">
                <a:extLst>
                  <a:ext uri="{FF2B5EF4-FFF2-40B4-BE49-F238E27FC236}">
                    <a16:creationId xmlns:a16="http://schemas.microsoft.com/office/drawing/2014/main" id="{0BD0A5EF-57E7-66CB-F783-94F9FBC0229C}"/>
                  </a:ext>
                </a:extLst>
              </p:cNvPr>
              <p:cNvSpPr>
                <a:spLocks noChangeArrowheads="1"/>
              </p:cNvSpPr>
              <p:nvPr/>
            </p:nvSpPr>
            <p:spPr bwMode="auto">
              <a:xfrm>
                <a:off x="4558" y="3566"/>
                <a:ext cx="182" cy="90"/>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grpSp>
          <p:nvGrpSpPr>
            <p:cNvPr id="21" name="Group 23">
              <a:extLst>
                <a:ext uri="{FF2B5EF4-FFF2-40B4-BE49-F238E27FC236}">
                  <a16:creationId xmlns:a16="http://schemas.microsoft.com/office/drawing/2014/main" id="{5F6BBBDF-03F3-07AE-E7D8-847DEFD60276}"/>
                </a:ext>
              </a:extLst>
            </p:cNvPr>
            <p:cNvGrpSpPr>
              <a:grpSpLocks/>
            </p:cNvGrpSpPr>
            <p:nvPr/>
          </p:nvGrpSpPr>
          <p:grpSpPr bwMode="auto">
            <a:xfrm>
              <a:off x="6372225" y="5445125"/>
              <a:ext cx="603250" cy="211138"/>
              <a:chOff x="4150" y="3158"/>
              <a:chExt cx="380" cy="133"/>
            </a:xfrm>
          </p:grpSpPr>
          <p:sp>
            <p:nvSpPr>
              <p:cNvPr id="40" name="Oval 24">
                <a:extLst>
                  <a:ext uri="{FF2B5EF4-FFF2-40B4-BE49-F238E27FC236}">
                    <a16:creationId xmlns:a16="http://schemas.microsoft.com/office/drawing/2014/main" id="{EDA2F800-A2C5-D977-916B-536ABB233440}"/>
                  </a:ext>
                </a:extLst>
              </p:cNvPr>
              <p:cNvSpPr>
                <a:spLocks noChangeArrowheads="1"/>
              </p:cNvSpPr>
              <p:nvPr/>
            </p:nvSpPr>
            <p:spPr bwMode="auto">
              <a:xfrm>
                <a:off x="4150" y="3158"/>
                <a:ext cx="228" cy="91"/>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41" name="Oval 25">
                <a:extLst>
                  <a:ext uri="{FF2B5EF4-FFF2-40B4-BE49-F238E27FC236}">
                    <a16:creationId xmlns:a16="http://schemas.microsoft.com/office/drawing/2014/main" id="{47699757-1F82-4711-199E-40CB6453DD62}"/>
                  </a:ext>
                </a:extLst>
              </p:cNvPr>
              <p:cNvSpPr>
                <a:spLocks noChangeArrowheads="1"/>
              </p:cNvSpPr>
              <p:nvPr/>
            </p:nvSpPr>
            <p:spPr bwMode="auto">
              <a:xfrm rot="1954037">
                <a:off x="4332" y="3203"/>
                <a:ext cx="198" cy="88"/>
              </a:xfrm>
              <a:prstGeom prst="ellipse">
                <a:avLst/>
              </a:prstGeom>
              <a:solidFill>
                <a:schemeClr val="accent6">
                  <a:lumMod val="60000"/>
                  <a:lumOff val="40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sp>
          <p:nvSpPr>
            <p:cNvPr id="22" name="Oval 26">
              <a:extLst>
                <a:ext uri="{FF2B5EF4-FFF2-40B4-BE49-F238E27FC236}">
                  <a16:creationId xmlns:a16="http://schemas.microsoft.com/office/drawing/2014/main" id="{8F021977-865C-1DB5-526C-9D9BBE6AF1D0}"/>
                </a:ext>
              </a:extLst>
            </p:cNvPr>
            <p:cNvSpPr>
              <a:spLocks noChangeArrowheads="1"/>
            </p:cNvSpPr>
            <p:nvPr/>
          </p:nvSpPr>
          <p:spPr bwMode="auto">
            <a:xfrm rot="3184016">
              <a:off x="6530181" y="5861843"/>
              <a:ext cx="431800" cy="173038"/>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sp>
          <p:nvSpPr>
            <p:cNvPr id="23" name="Oval 27">
              <a:extLst>
                <a:ext uri="{FF2B5EF4-FFF2-40B4-BE49-F238E27FC236}">
                  <a16:creationId xmlns:a16="http://schemas.microsoft.com/office/drawing/2014/main" id="{2F6949A2-9E3F-5E00-AD72-755E932C23C8}"/>
                </a:ext>
              </a:extLst>
            </p:cNvPr>
            <p:cNvSpPr>
              <a:spLocks noChangeArrowheads="1"/>
            </p:cNvSpPr>
            <p:nvPr/>
          </p:nvSpPr>
          <p:spPr bwMode="auto">
            <a:xfrm rot="2661157" flipH="1">
              <a:off x="7091362" y="5300663"/>
              <a:ext cx="142875" cy="360363"/>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nvGrpSpPr>
            <p:cNvPr id="24" name="Group 28">
              <a:extLst>
                <a:ext uri="{FF2B5EF4-FFF2-40B4-BE49-F238E27FC236}">
                  <a16:creationId xmlns:a16="http://schemas.microsoft.com/office/drawing/2014/main" id="{DEE5D80B-79BC-C192-3DBF-0F6E96823DBB}"/>
                </a:ext>
              </a:extLst>
            </p:cNvPr>
            <p:cNvGrpSpPr>
              <a:grpSpLocks/>
            </p:cNvGrpSpPr>
            <p:nvPr/>
          </p:nvGrpSpPr>
          <p:grpSpPr bwMode="auto">
            <a:xfrm>
              <a:off x="6227763" y="6092825"/>
              <a:ext cx="504825" cy="288925"/>
              <a:chOff x="3923" y="3793"/>
              <a:chExt cx="409" cy="227"/>
            </a:xfrm>
          </p:grpSpPr>
          <p:sp>
            <p:nvSpPr>
              <p:cNvPr id="36" name="AutoShape 29">
                <a:extLst>
                  <a:ext uri="{FF2B5EF4-FFF2-40B4-BE49-F238E27FC236}">
                    <a16:creationId xmlns:a16="http://schemas.microsoft.com/office/drawing/2014/main" id="{033D5689-BFA0-93DC-3538-5D69323BE274}"/>
                  </a:ext>
                </a:extLst>
              </p:cNvPr>
              <p:cNvSpPr>
                <a:spLocks noChangeArrowheads="1"/>
              </p:cNvSpPr>
              <p:nvPr/>
            </p:nvSpPr>
            <p:spPr bwMode="auto">
              <a:xfrm>
                <a:off x="3923" y="3884"/>
                <a:ext cx="226" cy="91"/>
              </a:xfrm>
              <a:prstGeom prst="octagon">
                <a:avLst>
                  <a:gd name="adj" fmla="val 29287"/>
                </a:avLst>
              </a:prstGeom>
              <a:solidFill>
                <a:srgbClr val="993366"/>
              </a:solidFill>
              <a:ln w="9525" algn="ctr">
                <a:noFill/>
                <a:miter lim="800000"/>
                <a:headEnd/>
                <a:tailEnd/>
              </a:ln>
            </p:spPr>
            <p:txBody>
              <a:bodyPr wrap="none" anchor="ctr"/>
              <a:lstStyle/>
              <a:p>
                <a:pPr>
                  <a:spcBef>
                    <a:spcPct val="20000"/>
                  </a:spcBef>
                  <a:defRPr/>
                </a:pPr>
                <a:endParaRPr lang="nl-NL" sz="1800" kern="0">
                  <a:solidFill>
                    <a:srgbClr val="000000"/>
                  </a:solidFill>
                  <a:latin typeface="Arial" pitchFamily="34" charset="0"/>
                </a:endParaRPr>
              </a:p>
            </p:txBody>
          </p:sp>
          <p:cxnSp>
            <p:nvCxnSpPr>
              <p:cNvPr id="37" name="AutoShape 30">
                <a:extLst>
                  <a:ext uri="{FF2B5EF4-FFF2-40B4-BE49-F238E27FC236}">
                    <a16:creationId xmlns:a16="http://schemas.microsoft.com/office/drawing/2014/main" id="{6A6898ED-D41B-3751-CF5E-9DA43F4D05DB}"/>
                  </a:ext>
                </a:extLst>
              </p:cNvPr>
              <p:cNvCxnSpPr>
                <a:cxnSpLocks noChangeShapeType="1"/>
                <a:stCxn id="36" idx="2"/>
              </p:cNvCxnSpPr>
              <p:nvPr/>
            </p:nvCxnSpPr>
            <p:spPr bwMode="auto">
              <a:xfrm flipV="1">
                <a:off x="4150" y="3929"/>
                <a:ext cx="182" cy="1"/>
              </a:xfrm>
              <a:prstGeom prst="curvedConnector3">
                <a:avLst>
                  <a:gd name="adj1" fmla="val 49449"/>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8" name="AutoShape 31">
                <a:extLst>
                  <a:ext uri="{FF2B5EF4-FFF2-40B4-BE49-F238E27FC236}">
                    <a16:creationId xmlns:a16="http://schemas.microsoft.com/office/drawing/2014/main" id="{782B757D-3560-D138-3CFD-6AFBD576F46B}"/>
                  </a:ext>
                </a:extLst>
              </p:cNvPr>
              <p:cNvCxnSpPr>
                <a:cxnSpLocks noChangeShapeType="1"/>
              </p:cNvCxnSpPr>
              <p:nvPr/>
            </p:nvCxnSpPr>
            <p:spPr bwMode="auto">
              <a:xfrm flipV="1">
                <a:off x="4105" y="3793"/>
                <a:ext cx="181" cy="92"/>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9" name="AutoShape 32">
                <a:extLst>
                  <a:ext uri="{FF2B5EF4-FFF2-40B4-BE49-F238E27FC236}">
                    <a16:creationId xmlns:a16="http://schemas.microsoft.com/office/drawing/2014/main" id="{FB2C52E8-79E3-85B9-FA52-3663FF8A739E}"/>
                  </a:ext>
                </a:extLst>
              </p:cNvPr>
              <p:cNvCxnSpPr>
                <a:cxnSpLocks noChangeShapeType="1"/>
              </p:cNvCxnSpPr>
              <p:nvPr/>
            </p:nvCxnSpPr>
            <p:spPr bwMode="auto">
              <a:xfrm>
                <a:off x="4105" y="3974"/>
                <a:ext cx="181" cy="46"/>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grpSp>
        <p:grpSp>
          <p:nvGrpSpPr>
            <p:cNvPr id="25" name="Group 33">
              <a:extLst>
                <a:ext uri="{FF2B5EF4-FFF2-40B4-BE49-F238E27FC236}">
                  <a16:creationId xmlns:a16="http://schemas.microsoft.com/office/drawing/2014/main" id="{4BBB7A6D-ABA8-ADCF-D1CC-A751F81DBEFE}"/>
                </a:ext>
              </a:extLst>
            </p:cNvPr>
            <p:cNvGrpSpPr>
              <a:grpSpLocks/>
            </p:cNvGrpSpPr>
            <p:nvPr/>
          </p:nvGrpSpPr>
          <p:grpSpPr bwMode="auto">
            <a:xfrm rot="1242732">
              <a:off x="7235825" y="5661025"/>
              <a:ext cx="504825" cy="288925"/>
              <a:chOff x="3923" y="3793"/>
              <a:chExt cx="409" cy="227"/>
            </a:xfrm>
          </p:grpSpPr>
          <p:sp>
            <p:nvSpPr>
              <p:cNvPr id="32" name="AutoShape 34">
                <a:extLst>
                  <a:ext uri="{FF2B5EF4-FFF2-40B4-BE49-F238E27FC236}">
                    <a16:creationId xmlns:a16="http://schemas.microsoft.com/office/drawing/2014/main" id="{5D6B21A2-2B0F-7EBC-23A8-5955EDFECF79}"/>
                  </a:ext>
                </a:extLst>
              </p:cNvPr>
              <p:cNvSpPr>
                <a:spLocks noChangeArrowheads="1"/>
              </p:cNvSpPr>
              <p:nvPr/>
            </p:nvSpPr>
            <p:spPr bwMode="auto">
              <a:xfrm>
                <a:off x="3914" y="3881"/>
                <a:ext cx="225" cy="91"/>
              </a:xfrm>
              <a:prstGeom prst="octagon">
                <a:avLst>
                  <a:gd name="adj" fmla="val 29287"/>
                </a:avLst>
              </a:prstGeom>
              <a:solidFill>
                <a:srgbClr val="993366"/>
              </a:solidFill>
              <a:ln w="9525" algn="ctr">
                <a:noFill/>
                <a:miter lim="800000"/>
                <a:headEnd/>
                <a:tailEnd/>
              </a:ln>
            </p:spPr>
            <p:txBody>
              <a:bodyPr wrap="none" anchor="ctr"/>
              <a:lstStyle/>
              <a:p>
                <a:pPr>
                  <a:spcBef>
                    <a:spcPct val="20000"/>
                  </a:spcBef>
                  <a:defRPr/>
                </a:pPr>
                <a:endParaRPr lang="nl-NL" sz="1800" kern="0">
                  <a:solidFill>
                    <a:srgbClr val="000000"/>
                  </a:solidFill>
                  <a:latin typeface="Arial" pitchFamily="34" charset="0"/>
                </a:endParaRPr>
              </a:p>
            </p:txBody>
          </p:sp>
          <p:cxnSp>
            <p:nvCxnSpPr>
              <p:cNvPr id="33" name="AutoShape 35">
                <a:extLst>
                  <a:ext uri="{FF2B5EF4-FFF2-40B4-BE49-F238E27FC236}">
                    <a16:creationId xmlns:a16="http://schemas.microsoft.com/office/drawing/2014/main" id="{9E4F6D03-BB0E-46F5-031E-A0FED1FD64D2}"/>
                  </a:ext>
                </a:extLst>
              </p:cNvPr>
              <p:cNvCxnSpPr>
                <a:cxnSpLocks noChangeShapeType="1"/>
                <a:stCxn id="32" idx="2"/>
              </p:cNvCxnSpPr>
              <p:nvPr/>
            </p:nvCxnSpPr>
            <p:spPr bwMode="auto">
              <a:xfrm flipV="1">
                <a:off x="4150" y="3929"/>
                <a:ext cx="182" cy="1"/>
              </a:xfrm>
              <a:prstGeom prst="curvedConnector3">
                <a:avLst>
                  <a:gd name="adj1" fmla="val 49449"/>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4" name="AutoShape 36">
                <a:extLst>
                  <a:ext uri="{FF2B5EF4-FFF2-40B4-BE49-F238E27FC236}">
                    <a16:creationId xmlns:a16="http://schemas.microsoft.com/office/drawing/2014/main" id="{B2C12243-0D50-2522-37D6-81643C1C8F01}"/>
                  </a:ext>
                </a:extLst>
              </p:cNvPr>
              <p:cNvCxnSpPr>
                <a:cxnSpLocks noChangeShapeType="1"/>
              </p:cNvCxnSpPr>
              <p:nvPr/>
            </p:nvCxnSpPr>
            <p:spPr bwMode="auto">
              <a:xfrm flipV="1">
                <a:off x="4105" y="3793"/>
                <a:ext cx="181" cy="92"/>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5" name="AutoShape 37">
                <a:extLst>
                  <a:ext uri="{FF2B5EF4-FFF2-40B4-BE49-F238E27FC236}">
                    <a16:creationId xmlns:a16="http://schemas.microsoft.com/office/drawing/2014/main" id="{A9049524-E85C-C41F-BE3C-CE3AC5D4AACD}"/>
                  </a:ext>
                </a:extLst>
              </p:cNvPr>
              <p:cNvCxnSpPr>
                <a:cxnSpLocks noChangeShapeType="1"/>
              </p:cNvCxnSpPr>
              <p:nvPr/>
            </p:nvCxnSpPr>
            <p:spPr bwMode="auto">
              <a:xfrm>
                <a:off x="4105" y="3974"/>
                <a:ext cx="181" cy="46"/>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grpSp>
        <p:grpSp>
          <p:nvGrpSpPr>
            <p:cNvPr id="26" name="Group 38">
              <a:extLst>
                <a:ext uri="{FF2B5EF4-FFF2-40B4-BE49-F238E27FC236}">
                  <a16:creationId xmlns:a16="http://schemas.microsoft.com/office/drawing/2014/main" id="{A19236A3-0720-1EC3-D2FE-A1D679EF166E}"/>
                </a:ext>
              </a:extLst>
            </p:cNvPr>
            <p:cNvGrpSpPr>
              <a:grpSpLocks/>
            </p:cNvGrpSpPr>
            <p:nvPr/>
          </p:nvGrpSpPr>
          <p:grpSpPr bwMode="auto">
            <a:xfrm rot="-1677734">
              <a:off x="6659563" y="5084763"/>
              <a:ext cx="504825" cy="288925"/>
              <a:chOff x="3923" y="3793"/>
              <a:chExt cx="409" cy="227"/>
            </a:xfrm>
          </p:grpSpPr>
          <p:sp>
            <p:nvSpPr>
              <p:cNvPr id="28" name="AutoShape 39">
                <a:extLst>
                  <a:ext uri="{FF2B5EF4-FFF2-40B4-BE49-F238E27FC236}">
                    <a16:creationId xmlns:a16="http://schemas.microsoft.com/office/drawing/2014/main" id="{2799C5CF-8D09-CA03-AC9D-1419ACE9C6BB}"/>
                  </a:ext>
                </a:extLst>
              </p:cNvPr>
              <p:cNvSpPr>
                <a:spLocks noChangeArrowheads="1"/>
              </p:cNvSpPr>
              <p:nvPr/>
            </p:nvSpPr>
            <p:spPr bwMode="auto">
              <a:xfrm>
                <a:off x="3923" y="3884"/>
                <a:ext cx="226" cy="91"/>
              </a:xfrm>
              <a:prstGeom prst="octagon">
                <a:avLst>
                  <a:gd name="adj" fmla="val 29287"/>
                </a:avLst>
              </a:prstGeom>
              <a:solidFill>
                <a:srgbClr val="993366"/>
              </a:solidFill>
              <a:ln w="9525" algn="ctr">
                <a:noFill/>
                <a:miter lim="800000"/>
                <a:headEnd/>
                <a:tailEnd/>
              </a:ln>
            </p:spPr>
            <p:txBody>
              <a:bodyPr wrap="none" anchor="ctr"/>
              <a:lstStyle/>
              <a:p>
                <a:pPr>
                  <a:spcBef>
                    <a:spcPct val="20000"/>
                  </a:spcBef>
                  <a:defRPr/>
                </a:pPr>
                <a:endParaRPr lang="nl-NL" sz="1800" kern="0">
                  <a:solidFill>
                    <a:srgbClr val="000000"/>
                  </a:solidFill>
                  <a:latin typeface="Arial" pitchFamily="34" charset="0"/>
                </a:endParaRPr>
              </a:p>
            </p:txBody>
          </p:sp>
          <p:cxnSp>
            <p:nvCxnSpPr>
              <p:cNvPr id="29" name="AutoShape 40">
                <a:extLst>
                  <a:ext uri="{FF2B5EF4-FFF2-40B4-BE49-F238E27FC236}">
                    <a16:creationId xmlns:a16="http://schemas.microsoft.com/office/drawing/2014/main" id="{621922DE-C782-4384-B4C6-160ED7E1165A}"/>
                  </a:ext>
                </a:extLst>
              </p:cNvPr>
              <p:cNvCxnSpPr>
                <a:cxnSpLocks noChangeShapeType="1"/>
                <a:stCxn id="28" idx="2"/>
              </p:cNvCxnSpPr>
              <p:nvPr/>
            </p:nvCxnSpPr>
            <p:spPr bwMode="auto">
              <a:xfrm flipV="1">
                <a:off x="4150" y="3929"/>
                <a:ext cx="182" cy="1"/>
              </a:xfrm>
              <a:prstGeom prst="curvedConnector3">
                <a:avLst>
                  <a:gd name="adj1" fmla="val 49449"/>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0" name="AutoShape 41">
                <a:extLst>
                  <a:ext uri="{FF2B5EF4-FFF2-40B4-BE49-F238E27FC236}">
                    <a16:creationId xmlns:a16="http://schemas.microsoft.com/office/drawing/2014/main" id="{E85FECA8-A001-381F-DDFF-E28D482EFF75}"/>
                  </a:ext>
                </a:extLst>
              </p:cNvPr>
              <p:cNvCxnSpPr>
                <a:cxnSpLocks noChangeShapeType="1"/>
              </p:cNvCxnSpPr>
              <p:nvPr/>
            </p:nvCxnSpPr>
            <p:spPr bwMode="auto">
              <a:xfrm flipV="1">
                <a:off x="4105" y="3793"/>
                <a:ext cx="181" cy="92"/>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cxnSp>
            <p:nvCxnSpPr>
              <p:cNvPr id="31" name="AutoShape 42">
                <a:extLst>
                  <a:ext uri="{FF2B5EF4-FFF2-40B4-BE49-F238E27FC236}">
                    <a16:creationId xmlns:a16="http://schemas.microsoft.com/office/drawing/2014/main" id="{2C555894-572D-5EC9-B0AE-34E8CA3F8DFA}"/>
                  </a:ext>
                </a:extLst>
              </p:cNvPr>
              <p:cNvCxnSpPr>
                <a:cxnSpLocks noChangeShapeType="1"/>
              </p:cNvCxnSpPr>
              <p:nvPr/>
            </p:nvCxnSpPr>
            <p:spPr bwMode="auto">
              <a:xfrm>
                <a:off x="4105" y="3974"/>
                <a:ext cx="181" cy="46"/>
              </a:xfrm>
              <a:prstGeom prst="curvedConnector3">
                <a:avLst>
                  <a:gd name="adj1" fmla="val 49722"/>
                </a:avLst>
              </a:prstGeom>
              <a:noFill/>
              <a:ln w="31750">
                <a:solidFill>
                  <a:srgbClr val="993366"/>
                </a:solidFill>
                <a:round/>
                <a:headEnd/>
                <a:tailEnd/>
              </a:ln>
              <a:extLst>
                <a:ext uri="{909E8E84-426E-40DD-AFC4-6F175D3DCCD1}">
                  <a14:hiddenFill xmlns:a14="http://schemas.microsoft.com/office/drawing/2010/main">
                    <a:noFill/>
                  </a14:hiddenFill>
                </a:ext>
              </a:extLst>
            </p:spPr>
          </p:cxnSp>
        </p:grpSp>
        <p:sp>
          <p:nvSpPr>
            <p:cNvPr id="27" name="Oval 43">
              <a:extLst>
                <a:ext uri="{FF2B5EF4-FFF2-40B4-BE49-F238E27FC236}">
                  <a16:creationId xmlns:a16="http://schemas.microsoft.com/office/drawing/2014/main" id="{A3EBC47A-EA09-913A-5BCF-330862EC4915}"/>
                </a:ext>
              </a:extLst>
            </p:cNvPr>
            <p:cNvSpPr>
              <a:spLocks noChangeArrowheads="1"/>
            </p:cNvSpPr>
            <p:nvPr/>
          </p:nvSpPr>
          <p:spPr bwMode="auto">
            <a:xfrm rot="3184016">
              <a:off x="6965155" y="5858669"/>
              <a:ext cx="360363" cy="107950"/>
            </a:xfrm>
            <a:prstGeom prst="ellipse">
              <a:avLst/>
            </a:prstGeom>
            <a:solidFill>
              <a:schemeClr val="accent4">
                <a:lumMod val="75000"/>
              </a:schemeClr>
            </a:solidFill>
            <a:ln w="9525" algn="ctr">
              <a:noFill/>
              <a:round/>
              <a:headEnd/>
              <a:tailEnd/>
            </a:ln>
          </p:spPr>
          <p:txBody>
            <a:bodyPr wrap="none" anchor="ctr"/>
            <a:lstStyle/>
            <a:p>
              <a:pPr>
                <a:spcBef>
                  <a:spcPct val="20000"/>
                </a:spcBef>
                <a:defRPr/>
              </a:pPr>
              <a:endParaRPr lang="nl-NL" sz="1800" kern="0">
                <a:solidFill>
                  <a:srgbClr val="000000"/>
                </a:solidFill>
                <a:latin typeface="Arial" pitchFamily="34" charset="0"/>
              </a:endParaRPr>
            </a:p>
          </p:txBody>
        </p:sp>
      </p:grpSp>
      <p:sp>
        <p:nvSpPr>
          <p:cNvPr id="46" name="Tijdelijke aanduiding voor inhoud 2">
            <a:extLst>
              <a:ext uri="{FF2B5EF4-FFF2-40B4-BE49-F238E27FC236}">
                <a16:creationId xmlns:a16="http://schemas.microsoft.com/office/drawing/2014/main" id="{52A0224E-5B6B-37A7-C882-317764190268}"/>
              </a:ext>
            </a:extLst>
          </p:cNvPr>
          <p:cNvSpPr txBox="1">
            <a:spLocks/>
          </p:cNvSpPr>
          <p:nvPr/>
        </p:nvSpPr>
        <p:spPr>
          <a:xfrm>
            <a:off x="513813" y="1354747"/>
            <a:ext cx="3375307" cy="1076162"/>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a:buChar char="•"/>
              <a:defRPr sz="2800" b="0" i="0" kern="1200" spc="3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Aft>
                <a:spcPct val="0"/>
              </a:spcAft>
              <a:buClr>
                <a:srgbClr val="000000"/>
              </a:buClr>
              <a:buNone/>
            </a:pPr>
            <a:r>
              <a:rPr lang="en-GB" altLang="nl-NL" sz="1100" b="1" spc="0" err="1">
                <a:solidFill>
                  <a:schemeClr val="bg2"/>
                </a:solidFill>
                <a:latin typeface="+mn-lt"/>
                <a:cs typeface="Arial" charset="0"/>
              </a:rPr>
              <a:t>Monostrain</a:t>
            </a:r>
            <a:r>
              <a:rPr lang="en-GB" altLang="nl-NL" sz="1100" b="1" spc="0">
                <a:solidFill>
                  <a:schemeClr val="bg2"/>
                </a:solidFill>
                <a:latin typeface="+mn-lt"/>
                <a:cs typeface="Arial" charset="0"/>
              </a:rPr>
              <a:t> </a:t>
            </a:r>
            <a:r>
              <a:rPr lang="en-GB" altLang="nl-NL" sz="1100" b="1" spc="0" err="1">
                <a:solidFill>
                  <a:schemeClr val="bg2"/>
                </a:solidFill>
                <a:latin typeface="+mn-lt"/>
                <a:cs typeface="Arial" charset="0"/>
              </a:rPr>
              <a:t>probiotica</a:t>
            </a:r>
            <a:r>
              <a:rPr lang="en-GB" altLang="nl-NL" sz="1100" b="1" spc="0">
                <a:solidFill>
                  <a:schemeClr val="bg2"/>
                </a:solidFill>
                <a:latin typeface="+mn-lt"/>
                <a:cs typeface="Arial" charset="0"/>
              </a:rPr>
              <a:t>:</a:t>
            </a:r>
            <a:r>
              <a:rPr lang="en-GB" altLang="nl-NL" sz="1100" spc="0">
                <a:solidFill>
                  <a:schemeClr val="bg2"/>
                </a:solidFill>
                <a:latin typeface="+mn-lt"/>
                <a:cs typeface="Arial" charset="0"/>
              </a:rPr>
              <a:t> </a:t>
            </a:r>
          </a:p>
          <a:p>
            <a:pPr marL="0" indent="0">
              <a:lnSpc>
                <a:spcPct val="120000"/>
              </a:lnSpc>
              <a:spcAft>
                <a:spcPct val="0"/>
              </a:spcAft>
              <a:buClr>
                <a:srgbClr val="000000"/>
              </a:buClr>
              <a:buNone/>
            </a:pPr>
            <a:r>
              <a:rPr lang="en-GB" altLang="nl-NL" sz="1100" spc="0" err="1">
                <a:solidFill>
                  <a:schemeClr val="bg2"/>
                </a:solidFill>
                <a:latin typeface="+mn-lt"/>
                <a:cs typeface="Arial" charset="0"/>
              </a:rPr>
              <a:t>Bevatten</a:t>
            </a:r>
            <a:r>
              <a:rPr lang="en-GB" altLang="nl-NL" sz="1100" spc="0">
                <a:solidFill>
                  <a:schemeClr val="bg2"/>
                </a:solidFill>
                <a:latin typeface="+mn-lt"/>
                <a:cs typeface="Arial" charset="0"/>
              </a:rPr>
              <a:t> </a:t>
            </a:r>
            <a:r>
              <a:rPr lang="en-GB" altLang="nl-NL" sz="1100" spc="0" err="1">
                <a:solidFill>
                  <a:schemeClr val="bg2"/>
                </a:solidFill>
                <a:latin typeface="+mn-lt"/>
                <a:cs typeface="Arial" charset="0"/>
              </a:rPr>
              <a:t>één</a:t>
            </a:r>
            <a:r>
              <a:rPr lang="en-GB" altLang="nl-NL" sz="1100" spc="0">
                <a:solidFill>
                  <a:schemeClr val="bg2"/>
                </a:solidFill>
                <a:latin typeface="+mn-lt"/>
                <a:cs typeface="Arial" charset="0"/>
              </a:rPr>
              <a:t> </a:t>
            </a:r>
            <a:r>
              <a:rPr lang="en-GB" altLang="nl-NL" sz="1100" spc="0" err="1">
                <a:solidFill>
                  <a:schemeClr val="bg2"/>
                </a:solidFill>
                <a:latin typeface="+mn-lt"/>
                <a:cs typeface="Arial" charset="0"/>
              </a:rPr>
              <a:t>specifieke</a:t>
            </a:r>
            <a:r>
              <a:rPr lang="en-GB" altLang="nl-NL" sz="1100" spc="0">
                <a:solidFill>
                  <a:schemeClr val="bg2"/>
                </a:solidFill>
                <a:latin typeface="+mn-lt"/>
                <a:cs typeface="Arial" charset="0"/>
              </a:rPr>
              <a:t> </a:t>
            </a:r>
            <a:r>
              <a:rPr lang="en-GB" altLang="nl-NL" sz="1100" spc="0" err="1">
                <a:solidFill>
                  <a:schemeClr val="bg2"/>
                </a:solidFill>
                <a:latin typeface="+mn-lt"/>
                <a:cs typeface="Arial" charset="0"/>
              </a:rPr>
              <a:t>bacteriestam</a:t>
            </a:r>
            <a:endParaRPr lang="en-GB" altLang="nl-NL" sz="1100" spc="0">
              <a:solidFill>
                <a:schemeClr val="bg2"/>
              </a:solidFill>
              <a:latin typeface="+mn-lt"/>
              <a:cs typeface="Arial" charset="0"/>
            </a:endParaRPr>
          </a:p>
          <a:p>
            <a:pPr marL="0" indent="0">
              <a:lnSpc>
                <a:spcPct val="120000"/>
              </a:lnSpc>
              <a:spcAft>
                <a:spcPct val="0"/>
              </a:spcAft>
              <a:buClr>
                <a:srgbClr val="000000"/>
              </a:buClr>
              <a:buNone/>
            </a:pPr>
            <a:r>
              <a:rPr lang="en-GB" altLang="nl-NL" sz="1100" b="1" spc="0" err="1">
                <a:solidFill>
                  <a:schemeClr val="bg2"/>
                </a:solidFill>
                <a:latin typeface="+mn-lt"/>
                <a:cs typeface="Arial" charset="0"/>
              </a:rPr>
              <a:t>Bijvoorbeeld</a:t>
            </a:r>
            <a:r>
              <a:rPr lang="en-GB" altLang="nl-NL" sz="1100" b="1" spc="0">
                <a:solidFill>
                  <a:schemeClr val="bg2"/>
                </a:solidFill>
                <a:latin typeface="+mn-lt"/>
                <a:cs typeface="Arial" charset="0"/>
              </a:rPr>
              <a:t>:</a:t>
            </a:r>
            <a:endParaRPr lang="en-GB" altLang="nl-NL" sz="1100" spc="0">
              <a:solidFill>
                <a:schemeClr val="bg2"/>
              </a:solidFill>
              <a:latin typeface="+mn-lt"/>
              <a:cs typeface="Arial" charset="0"/>
            </a:endParaRPr>
          </a:p>
          <a:p>
            <a:pPr>
              <a:lnSpc>
                <a:spcPct val="120000"/>
              </a:lnSpc>
              <a:spcAft>
                <a:spcPct val="0"/>
              </a:spcAft>
              <a:buClr>
                <a:srgbClr val="000000"/>
              </a:buClr>
              <a:buFont typeface="Arial" pitchFamily="34" charset="0"/>
              <a:buChar char="•"/>
            </a:pPr>
            <a:r>
              <a:rPr lang="en-GB" altLang="nl-NL" sz="1100" i="1" spc="0">
                <a:solidFill>
                  <a:schemeClr val="bg2"/>
                </a:solidFill>
                <a:latin typeface="+mn-lt"/>
                <a:cs typeface="Arial" charset="0"/>
              </a:rPr>
              <a:t>Lactobacillus acidophilus</a:t>
            </a:r>
          </a:p>
          <a:p>
            <a:pPr lvl="2">
              <a:lnSpc>
                <a:spcPct val="120000"/>
              </a:lnSpc>
              <a:spcAft>
                <a:spcPct val="0"/>
              </a:spcAft>
              <a:buClr>
                <a:srgbClr val="3FB9D4"/>
              </a:buClr>
              <a:buFont typeface="Arial" charset="0"/>
              <a:buNone/>
            </a:pPr>
            <a:endParaRPr lang="en-GB" altLang="nl-NL" sz="1100" i="1">
              <a:solidFill>
                <a:srgbClr val="000000"/>
              </a:solidFill>
              <a:latin typeface="+mn-lt"/>
              <a:cs typeface="Arial" charset="0"/>
            </a:endParaRPr>
          </a:p>
          <a:p>
            <a:pPr marL="257175" indent="-257175"/>
            <a:endParaRPr lang="nl-NL" altLang="nl-NL" sz="1100" spc="0">
              <a:latin typeface="Arial" charset="0"/>
              <a:cs typeface="Arial" charset="0"/>
            </a:endParaRPr>
          </a:p>
        </p:txBody>
      </p:sp>
    </p:spTree>
    <p:extLst>
      <p:ext uri="{BB962C8B-B14F-4D97-AF65-F5344CB8AC3E}">
        <p14:creationId xmlns:p14="http://schemas.microsoft.com/office/powerpoint/2010/main" val="8753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childTnLst>
                                </p:cTn>
                              </p:par>
                              <p:par>
                                <p:cTn id="24" presetID="55"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E1CCFE9B-1B1D-14C3-34D8-C2E0BD64C734}"/>
              </a:ext>
            </a:extLst>
          </p:cNvPr>
          <p:cNvSpPr/>
          <p:nvPr/>
        </p:nvSpPr>
        <p:spPr>
          <a:xfrm>
            <a:off x="0" y="1732202"/>
            <a:ext cx="9144000" cy="1679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7F3D0FE4-8054-01F9-A8CF-D1A26F5A47EB}"/>
              </a:ext>
            </a:extLst>
          </p:cNvPr>
          <p:cNvSpPr txBox="1">
            <a:spLocks/>
          </p:cNvSpPr>
          <p:nvPr/>
        </p:nvSpPr>
        <p:spPr>
          <a:xfrm>
            <a:off x="0" y="327546"/>
            <a:ext cx="9144000" cy="422151"/>
          </a:xfrm>
          <a:prstGeom prst="rect">
            <a:avLst/>
          </a:prstGeom>
        </p:spPr>
        <p:txBody>
          <a:bodyPr vert="horz" lIns="0" tIns="0" rIns="0" bIns="0" rtlCol="0" anchor="ctr">
            <a:normAutofit/>
          </a:bodyPr>
          <a:lstStyle>
            <a:lvl1pPr algn="ctr" defTabSz="685800" rtl="0" eaLnBrk="1" latinLnBrk="0" hangingPunct="1">
              <a:lnSpc>
                <a:spcPct val="90000"/>
              </a:lnSpc>
              <a:spcBef>
                <a:spcPct val="0"/>
              </a:spcBef>
              <a:buNone/>
              <a:defRPr sz="2400" b="1" kern="1200">
                <a:solidFill>
                  <a:schemeClr val="bg2"/>
                </a:solidFill>
                <a:latin typeface="+mj-lt"/>
                <a:ea typeface="+mj-ea"/>
                <a:cs typeface="+mj-cs"/>
              </a:defRPr>
            </a:lvl1pPr>
          </a:lstStyle>
          <a:p>
            <a:r>
              <a:rPr lang="nl-NL"/>
              <a:t>Verschillen tussen bacteriestammen</a:t>
            </a:r>
            <a:endParaRPr lang="en-US"/>
          </a:p>
        </p:txBody>
      </p:sp>
      <p:pic>
        <p:nvPicPr>
          <p:cNvPr id="9" name="Picture 8">
            <a:extLst>
              <a:ext uri="{FF2B5EF4-FFF2-40B4-BE49-F238E27FC236}">
                <a16:creationId xmlns:a16="http://schemas.microsoft.com/office/drawing/2014/main" id="{620EF3F2-110D-7B9F-0FF8-4747F278ED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5505" y="1732202"/>
            <a:ext cx="2494285" cy="167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358EAD6F-C806-088D-D819-72AD4B5159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76371" y="1714643"/>
            <a:ext cx="2472124" cy="1679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9">
            <a:extLst>
              <a:ext uri="{FF2B5EF4-FFF2-40B4-BE49-F238E27FC236}">
                <a16:creationId xmlns:a16="http://schemas.microsoft.com/office/drawing/2014/main" id="{F3849A26-FD63-1EC4-00D8-C1353B10C62B}"/>
              </a:ext>
            </a:extLst>
          </p:cNvPr>
          <p:cNvSpPr/>
          <p:nvPr/>
        </p:nvSpPr>
        <p:spPr>
          <a:xfrm>
            <a:off x="993977" y="926065"/>
            <a:ext cx="2548135" cy="307777"/>
          </a:xfrm>
          <a:prstGeom prst="rect">
            <a:avLst/>
          </a:prstGeom>
        </p:spPr>
        <p:txBody>
          <a:bodyPr wrap="square" lIns="0">
            <a:spAutoFit/>
          </a:bodyPr>
          <a:lstStyle/>
          <a:p>
            <a:pPr marL="54000">
              <a:spcAft>
                <a:spcPts val="450"/>
              </a:spcAft>
            </a:pPr>
            <a:r>
              <a:rPr lang="en-US" sz="1400" b="1" err="1">
                <a:solidFill>
                  <a:schemeClr val="bg2"/>
                </a:solidFill>
              </a:rPr>
              <a:t>Eigenschappen</a:t>
            </a:r>
            <a:r>
              <a:rPr lang="en-US" sz="1400" b="1">
                <a:solidFill>
                  <a:schemeClr val="bg2"/>
                </a:solidFill>
              </a:rPr>
              <a:t> </a:t>
            </a:r>
            <a:r>
              <a:rPr lang="en-US" sz="1400" b="1" err="1">
                <a:solidFill>
                  <a:schemeClr val="bg2"/>
                </a:solidFill>
              </a:rPr>
              <a:t>bacterie</a:t>
            </a:r>
            <a:r>
              <a:rPr lang="en-US" sz="1400" b="1">
                <a:solidFill>
                  <a:schemeClr val="bg2"/>
                </a:solidFill>
              </a:rPr>
              <a:t> X</a:t>
            </a:r>
            <a:endParaRPr lang="en-US" sz="1400" b="1" spc="300">
              <a:solidFill>
                <a:schemeClr val="bg2"/>
              </a:solidFill>
              <a:latin typeface="Century Gothic" charset="0"/>
              <a:ea typeface="Century Gothic" charset="0"/>
              <a:cs typeface="Century Gothic" charset="0"/>
            </a:endParaRPr>
          </a:p>
        </p:txBody>
      </p:sp>
      <p:sp>
        <p:nvSpPr>
          <p:cNvPr id="12" name="Rectangle 29">
            <a:extLst>
              <a:ext uri="{FF2B5EF4-FFF2-40B4-BE49-F238E27FC236}">
                <a16:creationId xmlns:a16="http://schemas.microsoft.com/office/drawing/2014/main" id="{69990F1D-B4C8-3365-5F62-B6DC8415A17B}"/>
              </a:ext>
            </a:extLst>
          </p:cNvPr>
          <p:cNvSpPr/>
          <p:nvPr/>
        </p:nvSpPr>
        <p:spPr>
          <a:xfrm>
            <a:off x="2089546" y="1271915"/>
            <a:ext cx="4964908" cy="307777"/>
          </a:xfrm>
          <a:prstGeom prst="rect">
            <a:avLst/>
          </a:prstGeom>
        </p:spPr>
        <p:txBody>
          <a:bodyPr wrap="square" lIns="0">
            <a:spAutoFit/>
          </a:bodyPr>
          <a:lstStyle/>
          <a:p>
            <a:pPr marL="54000" algn="ctr">
              <a:spcAft>
                <a:spcPts val="450"/>
              </a:spcAft>
            </a:pPr>
            <a:r>
              <a:rPr lang="en-US" sz="1400" b="1">
                <a:solidFill>
                  <a:schemeClr val="bg2"/>
                </a:solidFill>
                <a:latin typeface="Century Gothic" charset="0"/>
                <a:ea typeface="Century Gothic" charset="0"/>
                <a:cs typeface="Century Gothic" charset="0"/>
              </a:rPr>
              <a:t>…</a:t>
            </a:r>
            <a:r>
              <a:rPr lang="en-US" sz="1400" err="1">
                <a:solidFill>
                  <a:schemeClr val="bg2"/>
                </a:solidFill>
                <a:latin typeface="Century Gothic" charset="0"/>
                <a:ea typeface="Century Gothic" charset="0"/>
                <a:cs typeface="Century Gothic" charset="0"/>
              </a:rPr>
              <a:t>ook</a:t>
            </a:r>
            <a:r>
              <a:rPr lang="en-US" sz="1400">
                <a:solidFill>
                  <a:schemeClr val="bg2"/>
                </a:solidFill>
                <a:latin typeface="Century Gothic" charset="0"/>
                <a:ea typeface="Century Gothic" charset="0"/>
                <a:cs typeface="Century Gothic" charset="0"/>
              </a:rPr>
              <a:t> </a:t>
            </a:r>
            <a:r>
              <a:rPr lang="en-US" sz="1400" err="1">
                <a:solidFill>
                  <a:schemeClr val="bg2"/>
                </a:solidFill>
                <a:latin typeface="Century Gothic" charset="0"/>
                <a:ea typeface="Century Gothic" charset="0"/>
                <a:cs typeface="Century Gothic" charset="0"/>
              </a:rPr>
              <a:t>als</a:t>
            </a:r>
            <a:r>
              <a:rPr lang="en-US" sz="1400">
                <a:solidFill>
                  <a:schemeClr val="bg2"/>
                </a:solidFill>
                <a:latin typeface="Century Gothic" charset="0"/>
                <a:ea typeface="Century Gothic" charset="0"/>
                <a:cs typeface="Century Gothic" charset="0"/>
              </a:rPr>
              <a:t> </a:t>
            </a:r>
            <a:r>
              <a:rPr lang="en-US" sz="1400" err="1">
                <a:solidFill>
                  <a:schemeClr val="bg2"/>
                </a:solidFill>
                <a:latin typeface="Century Gothic" charset="0"/>
                <a:ea typeface="Century Gothic" charset="0"/>
                <a:cs typeface="Century Gothic" charset="0"/>
              </a:rPr>
              <a:t>ze</a:t>
            </a:r>
            <a:r>
              <a:rPr lang="en-US" sz="1400">
                <a:solidFill>
                  <a:schemeClr val="bg2"/>
                </a:solidFill>
                <a:latin typeface="Century Gothic" charset="0"/>
                <a:ea typeface="Century Gothic" charset="0"/>
                <a:cs typeface="Century Gothic" charset="0"/>
              </a:rPr>
              <a:t> </a:t>
            </a:r>
            <a:r>
              <a:rPr lang="en-US" sz="1400" err="1">
                <a:solidFill>
                  <a:schemeClr val="bg2"/>
                </a:solidFill>
                <a:latin typeface="Century Gothic" charset="0"/>
                <a:ea typeface="Century Gothic" charset="0"/>
                <a:cs typeface="Century Gothic" charset="0"/>
              </a:rPr>
              <a:t>dezelfde</a:t>
            </a:r>
            <a:r>
              <a:rPr lang="en-US" sz="1400">
                <a:solidFill>
                  <a:schemeClr val="bg2"/>
                </a:solidFill>
                <a:latin typeface="Century Gothic" charset="0"/>
                <a:ea typeface="Century Gothic" charset="0"/>
                <a:cs typeface="Century Gothic" charset="0"/>
              </a:rPr>
              <a:t> </a:t>
            </a:r>
            <a:r>
              <a:rPr lang="en-US" sz="1400" err="1">
                <a:solidFill>
                  <a:schemeClr val="bg2"/>
                </a:solidFill>
                <a:latin typeface="Century Gothic" charset="0"/>
                <a:ea typeface="Century Gothic" charset="0"/>
                <a:cs typeface="Century Gothic" charset="0"/>
              </a:rPr>
              <a:t>naam</a:t>
            </a:r>
            <a:r>
              <a:rPr lang="en-US" sz="1400">
                <a:solidFill>
                  <a:schemeClr val="bg2"/>
                </a:solidFill>
                <a:latin typeface="Century Gothic" charset="0"/>
                <a:ea typeface="Century Gothic" charset="0"/>
                <a:cs typeface="Century Gothic" charset="0"/>
              </a:rPr>
              <a:t> </a:t>
            </a:r>
            <a:r>
              <a:rPr lang="en-US" sz="1400" err="1">
                <a:solidFill>
                  <a:schemeClr val="bg2"/>
                </a:solidFill>
                <a:latin typeface="Century Gothic" charset="0"/>
                <a:ea typeface="Century Gothic" charset="0"/>
                <a:cs typeface="Century Gothic" charset="0"/>
              </a:rPr>
              <a:t>hebben</a:t>
            </a:r>
            <a:endParaRPr lang="en-US" sz="1400">
              <a:solidFill>
                <a:schemeClr val="bg2"/>
              </a:solidFill>
              <a:latin typeface="Century Gothic" charset="0"/>
              <a:ea typeface="Century Gothic" charset="0"/>
              <a:cs typeface="Century Gothic" charset="0"/>
            </a:endParaRPr>
          </a:p>
        </p:txBody>
      </p:sp>
      <p:sp>
        <p:nvSpPr>
          <p:cNvPr id="13" name="Rectangle 29">
            <a:extLst>
              <a:ext uri="{FF2B5EF4-FFF2-40B4-BE49-F238E27FC236}">
                <a16:creationId xmlns:a16="http://schemas.microsoft.com/office/drawing/2014/main" id="{FBE9FCAE-EA1E-D00E-9D17-A7BD734844ED}"/>
              </a:ext>
            </a:extLst>
          </p:cNvPr>
          <p:cNvSpPr/>
          <p:nvPr/>
        </p:nvSpPr>
        <p:spPr>
          <a:xfrm>
            <a:off x="5694414" y="943584"/>
            <a:ext cx="2455609" cy="307777"/>
          </a:xfrm>
          <a:prstGeom prst="rect">
            <a:avLst/>
          </a:prstGeom>
        </p:spPr>
        <p:txBody>
          <a:bodyPr wrap="square" lIns="0">
            <a:spAutoFit/>
          </a:bodyPr>
          <a:lstStyle/>
          <a:p>
            <a:pPr marL="54000">
              <a:spcAft>
                <a:spcPts val="450"/>
              </a:spcAft>
            </a:pPr>
            <a:r>
              <a:rPr lang="en-US" sz="1400" b="1" err="1">
                <a:solidFill>
                  <a:schemeClr val="bg2"/>
                </a:solidFill>
              </a:rPr>
              <a:t>Eigenschappen</a:t>
            </a:r>
            <a:r>
              <a:rPr lang="en-US" sz="1400" b="1">
                <a:solidFill>
                  <a:schemeClr val="bg2"/>
                </a:solidFill>
              </a:rPr>
              <a:t> </a:t>
            </a:r>
            <a:r>
              <a:rPr lang="en-US" sz="1400" b="1" err="1">
                <a:solidFill>
                  <a:schemeClr val="bg2"/>
                </a:solidFill>
              </a:rPr>
              <a:t>bacterie</a:t>
            </a:r>
            <a:r>
              <a:rPr lang="en-US" sz="1400" b="1">
                <a:solidFill>
                  <a:schemeClr val="bg2"/>
                </a:solidFill>
              </a:rPr>
              <a:t> Y</a:t>
            </a:r>
            <a:endParaRPr lang="en-US" sz="1400" b="1" spc="300">
              <a:solidFill>
                <a:schemeClr val="bg2"/>
              </a:solidFill>
              <a:latin typeface="Century Gothic" charset="0"/>
              <a:ea typeface="Century Gothic" charset="0"/>
              <a:cs typeface="Century Gothic" charset="0"/>
            </a:endParaRPr>
          </a:p>
        </p:txBody>
      </p:sp>
      <p:sp>
        <p:nvSpPr>
          <p:cNvPr id="14" name="Rectangle 29">
            <a:extLst>
              <a:ext uri="{FF2B5EF4-FFF2-40B4-BE49-F238E27FC236}">
                <a16:creationId xmlns:a16="http://schemas.microsoft.com/office/drawing/2014/main" id="{C0E84D99-9914-7509-5D7E-73DFF0748A4E}"/>
              </a:ext>
            </a:extLst>
          </p:cNvPr>
          <p:cNvSpPr/>
          <p:nvPr/>
        </p:nvSpPr>
        <p:spPr>
          <a:xfrm>
            <a:off x="4482190" y="816052"/>
            <a:ext cx="354093" cy="523220"/>
          </a:xfrm>
          <a:prstGeom prst="rect">
            <a:avLst/>
          </a:prstGeom>
        </p:spPr>
        <p:txBody>
          <a:bodyPr wrap="square" lIns="0">
            <a:spAutoFit/>
          </a:bodyPr>
          <a:lstStyle/>
          <a:p>
            <a:pPr marL="54000">
              <a:spcAft>
                <a:spcPts val="450"/>
              </a:spcAft>
            </a:pPr>
            <a:r>
              <a:rPr lang="en-US" sz="2800" b="1" spc="300">
                <a:solidFill>
                  <a:schemeClr val="bg2"/>
                </a:solidFill>
                <a:latin typeface="Century Gothic" charset="0"/>
                <a:ea typeface="Century Gothic" charset="0"/>
                <a:cs typeface="Century Gothic" charset="0"/>
              </a:rPr>
              <a:t>≠</a:t>
            </a:r>
          </a:p>
        </p:txBody>
      </p:sp>
    </p:spTree>
    <p:extLst>
      <p:ext uri="{BB962C8B-B14F-4D97-AF65-F5344CB8AC3E}">
        <p14:creationId xmlns:p14="http://schemas.microsoft.com/office/powerpoint/2010/main" val="1185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6" name="Title 5"/>
          <p:cNvSpPr>
            <a:spLocks noGrp="1"/>
          </p:cNvSpPr>
          <p:nvPr>
            <p:ph type="title"/>
          </p:nvPr>
        </p:nvSpPr>
        <p:spPr>
          <a:xfrm>
            <a:off x="0" y="427007"/>
            <a:ext cx="9144000" cy="422151"/>
          </a:xfrm>
        </p:spPr>
        <p:txBody>
          <a:bodyPr>
            <a:normAutofit/>
          </a:bodyPr>
          <a:lstStyle/>
          <a:p>
            <a:r>
              <a:rPr lang="nl-NL"/>
              <a:t>Werkingsmechanismen</a:t>
            </a:r>
            <a:endParaRPr lang="en-US"/>
          </a:p>
        </p:txBody>
      </p:sp>
      <p:sp>
        <p:nvSpPr>
          <p:cNvPr id="3" name="Rechthoek 2">
            <a:extLst>
              <a:ext uri="{FF2B5EF4-FFF2-40B4-BE49-F238E27FC236}">
                <a16:creationId xmlns:a16="http://schemas.microsoft.com/office/drawing/2014/main" id="{45C2B1F8-1935-A843-754F-56AE5621E7EB}"/>
              </a:ext>
            </a:extLst>
          </p:cNvPr>
          <p:cNvSpPr/>
          <p:nvPr/>
        </p:nvSpPr>
        <p:spPr>
          <a:xfrm>
            <a:off x="3957145" y="4767263"/>
            <a:ext cx="1213945" cy="273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125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09617-7311-C5F7-951A-B484D94D8341}"/>
              </a:ext>
            </a:extLst>
          </p:cNvPr>
          <p:cNvSpPr>
            <a:spLocks noGrp="1"/>
          </p:cNvSpPr>
          <p:nvPr>
            <p:ph type="ctrTitle"/>
          </p:nvPr>
        </p:nvSpPr>
        <p:spPr/>
        <p:txBody>
          <a:bodyPr/>
          <a:lstStyle/>
          <a:p>
            <a:r>
              <a:rPr lang="nl-NL" err="1"/>
              <a:t>Probiotica</a:t>
            </a:r>
            <a:r>
              <a:rPr lang="nl-NL" sz="2800">
                <a:latin typeface="Century Gothic" panose="020B0502020202020204" pitchFamily="34" charset="0"/>
              </a:rPr>
              <a:t> </a:t>
            </a:r>
            <a:r>
              <a:rPr lang="nl-NL"/>
              <a:t>bij antibiotica</a:t>
            </a:r>
          </a:p>
        </p:txBody>
      </p:sp>
    </p:spTree>
    <p:extLst>
      <p:ext uri="{BB962C8B-B14F-4D97-AF65-F5344CB8AC3E}">
        <p14:creationId xmlns:p14="http://schemas.microsoft.com/office/powerpoint/2010/main" val="134416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B8194BC0-A609-AF49-9621-F14828912768}"/>
              </a:ext>
            </a:extLst>
          </p:cNvPr>
          <p:cNvSpPr/>
          <p:nvPr/>
        </p:nvSpPr>
        <p:spPr>
          <a:xfrm>
            <a:off x="6730832" y="1152183"/>
            <a:ext cx="1362526" cy="1342381"/>
          </a:xfrm>
          <a:prstGeom prst="ellipse">
            <a:avLst/>
          </a:prstGeom>
          <a:solidFill>
            <a:schemeClr val="tx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3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56" name="Straight Connector 55">
            <a:extLst>
              <a:ext uri="{FF2B5EF4-FFF2-40B4-BE49-F238E27FC236}">
                <a16:creationId xmlns:a16="http://schemas.microsoft.com/office/drawing/2014/main" id="{540ACED7-3E65-854D-A191-2E3ECD650058}"/>
              </a:ext>
            </a:extLst>
          </p:cNvPr>
          <p:cNvCxnSpPr>
            <a:cxnSpLocks/>
            <a:endCxn id="40" idx="7"/>
          </p:cNvCxnSpPr>
          <p:nvPr/>
        </p:nvCxnSpPr>
        <p:spPr>
          <a:xfrm flipH="1">
            <a:off x="6761669" y="2259888"/>
            <a:ext cx="133322" cy="12514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863502B-2258-1149-AD0A-EDACF89F1FE0}"/>
              </a:ext>
            </a:extLst>
          </p:cNvPr>
          <p:cNvCxnSpPr>
            <a:cxnSpLocks/>
          </p:cNvCxnSpPr>
          <p:nvPr/>
        </p:nvCxnSpPr>
        <p:spPr>
          <a:xfrm>
            <a:off x="3556272" y="3045183"/>
            <a:ext cx="1705165" cy="5801"/>
          </a:xfrm>
          <a:prstGeom prst="line">
            <a:avLst/>
          </a:prstGeom>
          <a:ln w="22225">
            <a:solidFill>
              <a:schemeClr val="bg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3" name="Titel 2"/>
          <p:cNvSpPr>
            <a:spLocks noGrp="1"/>
          </p:cNvSpPr>
          <p:nvPr>
            <p:ph type="title"/>
          </p:nvPr>
        </p:nvSpPr>
        <p:spPr/>
        <p:txBody>
          <a:bodyPr>
            <a:noAutofit/>
          </a:bodyPr>
          <a:lstStyle/>
          <a:p>
            <a:pPr>
              <a:lnSpc>
                <a:spcPts val="2400"/>
              </a:lnSpc>
            </a:pPr>
            <a:r>
              <a:rPr lang="nl-NL" altLang="nl-NL">
                <a:cs typeface="Arial" pitchFamily="34" charset="0"/>
              </a:rPr>
              <a:t>Bijwerkingen van </a:t>
            </a:r>
            <a:r>
              <a:rPr lang="en-US" err="1"/>
              <a:t>antibioticagebruik</a:t>
            </a:r>
            <a:endParaRPr lang="en-US"/>
          </a:p>
        </p:txBody>
      </p:sp>
      <p:sp>
        <p:nvSpPr>
          <p:cNvPr id="2" name="Text Placeholder 1">
            <a:extLst>
              <a:ext uri="{FF2B5EF4-FFF2-40B4-BE49-F238E27FC236}">
                <a16:creationId xmlns:a16="http://schemas.microsoft.com/office/drawing/2014/main" id="{FFB6320A-1AB1-9643-8334-2187A97EB601}"/>
              </a:ext>
            </a:extLst>
          </p:cNvPr>
          <p:cNvSpPr>
            <a:spLocks noGrp="1"/>
          </p:cNvSpPr>
          <p:nvPr>
            <p:ph type="body" sz="quarter" idx="4294967295"/>
          </p:nvPr>
        </p:nvSpPr>
        <p:spPr>
          <a:xfrm>
            <a:off x="0" y="0"/>
            <a:ext cx="9144000" cy="388938"/>
          </a:xfrm>
        </p:spPr>
        <p:txBody>
          <a:bodyPr/>
          <a:lstStyle/>
          <a:p>
            <a:r>
              <a:rPr lang="en-NL"/>
              <a:t> </a:t>
            </a:r>
          </a:p>
        </p:txBody>
      </p:sp>
      <p:sp>
        <p:nvSpPr>
          <p:cNvPr id="8" name="Tijdelijke aanduiding voor voettekst 7"/>
          <p:cNvSpPr>
            <a:spLocks noGrp="1"/>
          </p:cNvSpPr>
          <p:nvPr>
            <p:ph type="ftr" sz="quarter" idx="4294967295"/>
          </p:nvPr>
        </p:nvSpPr>
        <p:spPr>
          <a:xfrm>
            <a:off x="3028950" y="4825377"/>
            <a:ext cx="3086100" cy="213717"/>
          </a:xfrm>
          <a:prstGeom prst="rect">
            <a:avLst/>
          </a:prstGeom>
        </p:spPr>
        <p:txBody>
          <a:bodyPr vert="horz" lIns="0" tIns="0" rIns="0" bIns="0" rtlCol="0" anchor="ctr">
            <a:noAutofit/>
          </a:bodyPr>
          <a:lstStyle>
            <a:defPPr>
              <a:defRPr lang="en-US"/>
            </a:defPPr>
            <a:lvl1pPr marL="0" algn="ctr" defTabSz="685800" rtl="0" eaLnBrk="1" latinLnBrk="0" hangingPunct="1">
              <a:defRPr sz="750" kern="1200">
                <a:solidFill>
                  <a:schemeClr val="accent4"/>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a:t>ABOUT ECOLOGIC AAD</a:t>
            </a:r>
            <a:endParaRPr kumimoji="0" lang="en-US" sz="700" b="0" i="0" u="none" strike="noStrike" kern="1200" cap="none" spc="0" normalizeH="0" baseline="0" noProof="0">
              <a:ln>
                <a:noFill/>
              </a:ln>
              <a:solidFill>
                <a:srgbClr val="000000">
                  <a:tint val="75000"/>
                </a:srgbClr>
              </a:solidFill>
              <a:effectLst/>
              <a:uLnTx/>
              <a:uFillTx/>
              <a:latin typeface="Century Gothic" charset="0"/>
              <a:ea typeface="+mn-ea"/>
              <a:cs typeface="+mn-cs"/>
            </a:endParaRPr>
          </a:p>
        </p:txBody>
      </p:sp>
      <p:sp>
        <p:nvSpPr>
          <p:cNvPr id="6" name="Text Placeholder 5">
            <a:extLst>
              <a:ext uri="{FF2B5EF4-FFF2-40B4-BE49-F238E27FC236}">
                <a16:creationId xmlns:a16="http://schemas.microsoft.com/office/drawing/2014/main" id="{8D8D8772-B21D-3545-A20F-C30A83B66932}"/>
              </a:ext>
            </a:extLst>
          </p:cNvPr>
          <p:cNvSpPr>
            <a:spLocks noGrp="1"/>
          </p:cNvSpPr>
          <p:nvPr>
            <p:ph type="body" sz="quarter" idx="4294967295"/>
          </p:nvPr>
        </p:nvSpPr>
        <p:spPr>
          <a:xfrm>
            <a:off x="502513" y="1458913"/>
            <a:ext cx="1582738" cy="406400"/>
          </a:xfrm>
        </p:spPr>
        <p:txBody>
          <a:bodyPr/>
          <a:lstStyle/>
          <a:p>
            <a:r>
              <a:rPr lang="en-NL"/>
              <a:t> </a:t>
            </a:r>
          </a:p>
        </p:txBody>
      </p:sp>
      <p:pic>
        <p:nvPicPr>
          <p:cNvPr id="50" name="Picture 49">
            <a:extLst>
              <a:ext uri="{FF2B5EF4-FFF2-40B4-BE49-F238E27FC236}">
                <a16:creationId xmlns:a16="http://schemas.microsoft.com/office/drawing/2014/main" id="{94EB6EBA-95FB-274D-82B6-594EABE36E98}"/>
              </a:ext>
            </a:extLst>
          </p:cNvPr>
          <p:cNvPicPr>
            <a:picLocks noChangeAspect="1"/>
          </p:cNvPicPr>
          <p:nvPr/>
        </p:nvPicPr>
        <p:blipFill>
          <a:blip r:embed="rId3">
            <a:lum bright="70000" contrast="-70000"/>
          </a:blip>
          <a:stretch>
            <a:fillRect/>
          </a:stretch>
        </p:blipFill>
        <p:spPr>
          <a:xfrm rot="5400000">
            <a:off x="7158334" y="1949727"/>
            <a:ext cx="465981" cy="410028"/>
          </a:xfrm>
          <a:prstGeom prst="rect">
            <a:avLst/>
          </a:prstGeom>
        </p:spPr>
      </p:pic>
      <p:sp>
        <p:nvSpPr>
          <p:cNvPr id="46" name="Tekstvak 1">
            <a:extLst>
              <a:ext uri="{FF2B5EF4-FFF2-40B4-BE49-F238E27FC236}">
                <a16:creationId xmlns:a16="http://schemas.microsoft.com/office/drawing/2014/main" id="{77AE44CE-94CF-CF41-BE8D-ED5E741F6809}"/>
              </a:ext>
            </a:extLst>
          </p:cNvPr>
          <p:cNvSpPr txBox="1"/>
          <p:nvPr/>
        </p:nvSpPr>
        <p:spPr>
          <a:xfrm>
            <a:off x="6595605" y="4158804"/>
            <a:ext cx="1220016" cy="387222"/>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t>Recurrent infections</a:t>
            </a:r>
          </a:p>
        </p:txBody>
      </p:sp>
      <p:sp>
        <p:nvSpPr>
          <p:cNvPr id="47" name="Tekstvak 1">
            <a:extLst>
              <a:ext uri="{FF2B5EF4-FFF2-40B4-BE49-F238E27FC236}">
                <a16:creationId xmlns:a16="http://schemas.microsoft.com/office/drawing/2014/main" id="{033F4FFF-013A-484D-8982-CA847C8F33D7}"/>
              </a:ext>
            </a:extLst>
          </p:cNvPr>
          <p:cNvSpPr txBox="1"/>
          <p:nvPr/>
        </p:nvSpPr>
        <p:spPr>
          <a:xfrm>
            <a:off x="5690771" y="4158467"/>
            <a:ext cx="881784" cy="387222"/>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t>Nausea/ vomiting</a:t>
            </a:r>
          </a:p>
        </p:txBody>
      </p:sp>
      <p:sp>
        <p:nvSpPr>
          <p:cNvPr id="48" name="Tekstvak 1">
            <a:extLst>
              <a:ext uri="{FF2B5EF4-FFF2-40B4-BE49-F238E27FC236}">
                <a16:creationId xmlns:a16="http://schemas.microsoft.com/office/drawing/2014/main" id="{2EF247CE-68D1-9743-9BF7-A1D3553B26AF}"/>
              </a:ext>
            </a:extLst>
          </p:cNvPr>
          <p:cNvSpPr txBox="1"/>
          <p:nvPr/>
        </p:nvSpPr>
        <p:spPr>
          <a:xfrm>
            <a:off x="4095058" y="4158804"/>
            <a:ext cx="1618710" cy="400110"/>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t>Stomach problems/ cramps</a:t>
            </a:r>
          </a:p>
        </p:txBody>
      </p:sp>
      <p:cxnSp>
        <p:nvCxnSpPr>
          <p:cNvPr id="51" name="Straight Connector 50">
            <a:extLst>
              <a:ext uri="{FF2B5EF4-FFF2-40B4-BE49-F238E27FC236}">
                <a16:creationId xmlns:a16="http://schemas.microsoft.com/office/drawing/2014/main" id="{AD01D69F-7079-8845-94A6-C8247941E585}"/>
              </a:ext>
            </a:extLst>
          </p:cNvPr>
          <p:cNvCxnSpPr>
            <a:stCxn id="40" idx="3"/>
            <a:endCxn id="48" idx="0"/>
          </p:cNvCxnSpPr>
          <p:nvPr/>
        </p:nvCxnSpPr>
        <p:spPr>
          <a:xfrm flipH="1">
            <a:off x="4904413" y="3655627"/>
            <a:ext cx="597244" cy="5031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68A9A2-E097-5540-814D-C4F74A4B105B}"/>
              </a:ext>
            </a:extLst>
          </p:cNvPr>
          <p:cNvCxnSpPr>
            <a:cxnSpLocks/>
            <a:stCxn id="40" idx="4"/>
            <a:endCxn id="47" idx="0"/>
          </p:cNvCxnSpPr>
          <p:nvPr/>
        </p:nvCxnSpPr>
        <p:spPr>
          <a:xfrm>
            <a:off x="6131663" y="3918775"/>
            <a:ext cx="0" cy="2396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E0FF430-A9AA-054A-91B8-96AC1F5701CF}"/>
              </a:ext>
            </a:extLst>
          </p:cNvPr>
          <p:cNvCxnSpPr>
            <a:cxnSpLocks/>
            <a:stCxn id="46" idx="0"/>
            <a:endCxn id="40" idx="5"/>
          </p:cNvCxnSpPr>
          <p:nvPr/>
        </p:nvCxnSpPr>
        <p:spPr>
          <a:xfrm flipH="1" flipV="1">
            <a:off x="6761669" y="3655627"/>
            <a:ext cx="443944" cy="5031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501674C-8681-B64D-8673-A47CDC4C4055}"/>
              </a:ext>
            </a:extLst>
          </p:cNvPr>
          <p:cNvSpPr/>
          <p:nvPr/>
        </p:nvSpPr>
        <p:spPr>
          <a:xfrm>
            <a:off x="5240700" y="2121888"/>
            <a:ext cx="1781926" cy="1796887"/>
          </a:xfrm>
          <a:prstGeom prst="ellipse">
            <a:avLst/>
          </a:prstGeom>
          <a:solidFill>
            <a:srgbClr val="9FC8C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3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Tekstvak 1">
            <a:extLst>
              <a:ext uri="{FF2B5EF4-FFF2-40B4-BE49-F238E27FC236}">
                <a16:creationId xmlns:a16="http://schemas.microsoft.com/office/drawing/2014/main" id="{D699A4F1-DFB4-A846-9F4F-C62626D2D3CD}"/>
              </a:ext>
            </a:extLst>
          </p:cNvPr>
          <p:cNvSpPr txBox="1"/>
          <p:nvPr/>
        </p:nvSpPr>
        <p:spPr>
          <a:xfrm>
            <a:off x="5567552" y="3167660"/>
            <a:ext cx="1220016" cy="400110"/>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123D50"/>
                </a:solidFill>
                <a:effectLst/>
                <a:uLnTx/>
                <a:uFillTx/>
                <a:latin typeface="Century Gothic" panose="020F0302020204030204"/>
                <a:ea typeface="+mn-ea"/>
                <a:cs typeface="+mn-cs"/>
              </a:rPr>
              <a:t>Microbiota disturbance </a:t>
            </a:r>
          </a:p>
        </p:txBody>
      </p:sp>
      <p:pic>
        <p:nvPicPr>
          <p:cNvPr id="63" name="Picture 62">
            <a:extLst>
              <a:ext uri="{FF2B5EF4-FFF2-40B4-BE49-F238E27FC236}">
                <a16:creationId xmlns:a16="http://schemas.microsoft.com/office/drawing/2014/main" id="{A5D93884-EF4B-1E4F-A2A2-99DC04ED1598}"/>
              </a:ext>
            </a:extLst>
          </p:cNvPr>
          <p:cNvPicPr>
            <a:picLocks noChangeAspect="1"/>
          </p:cNvPicPr>
          <p:nvPr/>
        </p:nvPicPr>
        <p:blipFill>
          <a:blip r:embed="rId4">
            <a:duotone>
              <a:schemeClr val="bg2">
                <a:shade val="45000"/>
                <a:satMod val="135000"/>
              </a:schemeClr>
              <a:prstClr val="white"/>
            </a:duotone>
          </a:blip>
          <a:stretch>
            <a:fillRect/>
          </a:stretch>
        </p:blipFill>
        <p:spPr>
          <a:xfrm>
            <a:off x="5822823" y="2555191"/>
            <a:ext cx="580498" cy="564810"/>
          </a:xfrm>
          <a:prstGeom prst="rect">
            <a:avLst/>
          </a:prstGeom>
        </p:spPr>
      </p:pic>
      <p:sp>
        <p:nvSpPr>
          <p:cNvPr id="36" name="Oval 41">
            <a:extLst>
              <a:ext uri="{FF2B5EF4-FFF2-40B4-BE49-F238E27FC236}">
                <a16:creationId xmlns:a16="http://schemas.microsoft.com/office/drawing/2014/main" id="{0FE7A2EF-9114-CD4B-ACA6-247CDE969CBD}"/>
              </a:ext>
            </a:extLst>
          </p:cNvPr>
          <p:cNvSpPr/>
          <p:nvPr/>
        </p:nvSpPr>
        <p:spPr>
          <a:xfrm>
            <a:off x="889455" y="1374959"/>
            <a:ext cx="2827865" cy="2833925"/>
          </a:xfrm>
          <a:prstGeom prst="ellipse">
            <a:avLst/>
          </a:prstGeom>
          <a:solidFill>
            <a:srgbClr val="E4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9" name="Picture 11">
            <a:extLst>
              <a:ext uri="{FF2B5EF4-FFF2-40B4-BE49-F238E27FC236}">
                <a16:creationId xmlns:a16="http://schemas.microsoft.com/office/drawing/2014/main" id="{443961A4-3557-684D-8D5D-B27E93E25C62}"/>
              </a:ext>
            </a:extLst>
          </p:cNvPr>
          <p:cNvPicPr>
            <a:picLocks noChangeAspect="1"/>
          </p:cNvPicPr>
          <p:nvPr/>
        </p:nvPicPr>
        <p:blipFill>
          <a:blip r:embed="rId5">
            <a:grayscl/>
          </a:blip>
          <a:stretch>
            <a:fillRect/>
          </a:stretch>
        </p:blipFill>
        <p:spPr>
          <a:xfrm>
            <a:off x="1092534" y="2451307"/>
            <a:ext cx="795772" cy="707354"/>
          </a:xfrm>
          <a:prstGeom prst="rect">
            <a:avLst/>
          </a:prstGeom>
        </p:spPr>
      </p:pic>
      <p:sp>
        <p:nvSpPr>
          <p:cNvPr id="41" name="Rectangle 14">
            <a:extLst>
              <a:ext uri="{FF2B5EF4-FFF2-40B4-BE49-F238E27FC236}">
                <a16:creationId xmlns:a16="http://schemas.microsoft.com/office/drawing/2014/main" id="{400FCB53-DEF7-3842-A34B-89E21F7F0712}"/>
              </a:ext>
            </a:extLst>
          </p:cNvPr>
          <p:cNvSpPr/>
          <p:nvPr/>
        </p:nvSpPr>
        <p:spPr>
          <a:xfrm>
            <a:off x="1868575" y="2326953"/>
            <a:ext cx="1848745" cy="116955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altLang="nl-NL" sz="1400" b="1" i="0" u="none" strike="noStrike" kern="1200" cap="none" spc="0" normalizeH="0" baseline="0" noProof="0" err="1">
                <a:ln>
                  <a:noFill/>
                </a:ln>
                <a:solidFill>
                  <a:srgbClr val="000000"/>
                </a:solidFill>
                <a:effectLst/>
                <a:uLnTx/>
                <a:uFillTx/>
                <a:latin typeface="Century Gothic" charset="0"/>
                <a:ea typeface="+mn-ea"/>
                <a:cs typeface="Arial" charset="0"/>
              </a:rPr>
              <a:t>Antibiotics</a:t>
            </a:r>
            <a:endParaRPr kumimoji="0" lang="nl-NL" altLang="nl-NL" sz="1400" b="1" i="0" u="none" strike="noStrike" kern="1200" cap="none" spc="0" normalizeH="0" baseline="0" noProof="0">
              <a:ln>
                <a:noFill/>
              </a:ln>
              <a:solidFill>
                <a:srgbClr val="000000"/>
              </a:solidFill>
              <a:effectLst/>
              <a:uLnTx/>
              <a:uFillTx/>
              <a:latin typeface="Century Gothic" charset="0"/>
              <a:ea typeface="+mn-ea"/>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nl-NL" sz="1400" b="0" i="0" u="none" strike="noStrike" kern="1200" cap="none" spc="0" normalizeH="0" baseline="0" noProof="0">
                <a:ln>
                  <a:noFill/>
                </a:ln>
                <a:solidFill>
                  <a:srgbClr val="000000"/>
                </a:solidFill>
                <a:effectLst/>
                <a:uLnTx/>
                <a:uFillTx/>
                <a:latin typeface="Century Gothic" panose="020F0302020204030204"/>
                <a:ea typeface="+mn-ea"/>
                <a:cs typeface="Arial" pitchFamily="34" charset="0"/>
              </a:rPr>
              <a:t>Indispensable in the fight against infectious diseases</a:t>
            </a:r>
            <a:endParaRPr kumimoji="0" lang="en-GB" altLang="nl-NL" sz="1400" b="0" i="0" u="none" strike="noStrike" kern="1200" cap="none" spc="0" normalizeH="0" baseline="0" noProof="0">
              <a:ln>
                <a:noFill/>
              </a:ln>
              <a:solidFill>
                <a:srgbClr val="000000"/>
              </a:solidFill>
              <a:effectLst/>
              <a:uLnTx/>
              <a:uFillTx/>
              <a:latin typeface="Century Gothic" panose="020F0302020204030204"/>
              <a:ea typeface="+mn-ea"/>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NL"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76" name="Groep 75"/>
          <p:cNvGrpSpPr/>
          <p:nvPr/>
        </p:nvGrpSpPr>
        <p:grpSpPr>
          <a:xfrm>
            <a:off x="4156670" y="1977166"/>
            <a:ext cx="1056475" cy="907209"/>
            <a:chOff x="4005132" y="1384305"/>
            <a:chExt cx="1056475" cy="907209"/>
          </a:xfrm>
        </p:grpSpPr>
        <p:sp>
          <p:nvSpPr>
            <p:cNvPr id="67" name="Oval 44">
              <a:extLst>
                <a:ext uri="{FF2B5EF4-FFF2-40B4-BE49-F238E27FC236}">
                  <a16:creationId xmlns:a16="http://schemas.microsoft.com/office/drawing/2014/main" id="{DCD88F9C-6A4D-1D46-BC89-E9DEF8627AC5}"/>
                </a:ext>
              </a:extLst>
            </p:cNvPr>
            <p:cNvSpPr/>
            <p:nvPr/>
          </p:nvSpPr>
          <p:spPr>
            <a:xfrm>
              <a:off x="4077863" y="1384305"/>
              <a:ext cx="921282" cy="90720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3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8" name="Tekstvak 1">
              <a:extLst>
                <a:ext uri="{FF2B5EF4-FFF2-40B4-BE49-F238E27FC236}">
                  <a16:creationId xmlns:a16="http://schemas.microsoft.com/office/drawing/2014/main" id="{07DE32F6-423A-F640-B520-14D301173862}"/>
                </a:ext>
              </a:extLst>
            </p:cNvPr>
            <p:cNvSpPr txBox="1"/>
            <p:nvPr/>
          </p:nvSpPr>
          <p:spPr>
            <a:xfrm>
              <a:off x="4005132" y="1737516"/>
              <a:ext cx="1056475" cy="553998"/>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t>Allergic reaction</a:t>
              </a:r>
              <a:b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br>
              <a:r>
                <a:rPr kumimoji="0" lang="en-US" sz="900" b="0" i="0" u="none" strike="noStrike" kern="1200" cap="none" spc="0" normalizeH="0" baseline="0" noProof="0">
                  <a:ln>
                    <a:noFill/>
                  </a:ln>
                  <a:solidFill>
                    <a:srgbClr val="E7E6E6">
                      <a:lumMod val="25000"/>
                    </a:srgbClr>
                  </a:solidFill>
                  <a:effectLst/>
                  <a:uLnTx/>
                  <a:uFillTx/>
                  <a:latin typeface="Century Gothic" panose="020F0302020204030204"/>
                  <a:ea typeface="+mn-ea"/>
                  <a:cs typeface="+mn-cs"/>
                </a:rPr>
                <a:t>(rash)</a:t>
              </a:r>
            </a:p>
          </p:txBody>
        </p:sp>
        <p:pic>
          <p:nvPicPr>
            <p:cNvPr id="53" name="Picture 16">
              <a:extLst>
                <a:ext uri="{FF2B5EF4-FFF2-40B4-BE49-F238E27FC236}">
                  <a16:creationId xmlns:a16="http://schemas.microsoft.com/office/drawing/2014/main" id="{9F5B5A86-B7FA-454B-ADFC-DC37B9F4BA23}"/>
                </a:ext>
              </a:extLst>
            </p:cNvPr>
            <p:cNvPicPr>
              <a:picLocks noChangeAspect="1"/>
            </p:cNvPicPr>
            <p:nvPr/>
          </p:nvPicPr>
          <p:blipFill>
            <a:blip r:embed="rId6"/>
            <a:stretch>
              <a:fillRect/>
            </a:stretch>
          </p:blipFill>
          <p:spPr>
            <a:xfrm>
              <a:off x="4392606" y="1485627"/>
              <a:ext cx="277654" cy="263689"/>
            </a:xfrm>
            <a:prstGeom prst="rect">
              <a:avLst/>
            </a:prstGeom>
          </p:spPr>
        </p:pic>
      </p:grpSp>
      <p:sp>
        <p:nvSpPr>
          <p:cNvPr id="75" name="Oval 44">
            <a:extLst>
              <a:ext uri="{FF2B5EF4-FFF2-40B4-BE49-F238E27FC236}">
                <a16:creationId xmlns:a16="http://schemas.microsoft.com/office/drawing/2014/main" id="{DCD88F9C-6A4D-1D46-BC89-E9DEF8627AC5}"/>
              </a:ext>
            </a:extLst>
          </p:cNvPr>
          <p:cNvSpPr/>
          <p:nvPr/>
        </p:nvSpPr>
        <p:spPr>
          <a:xfrm>
            <a:off x="5014079" y="1253199"/>
            <a:ext cx="921282" cy="90720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3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64" name="Picture 18">
            <a:extLst>
              <a:ext uri="{FF2B5EF4-FFF2-40B4-BE49-F238E27FC236}">
                <a16:creationId xmlns:a16="http://schemas.microsoft.com/office/drawing/2014/main" id="{8C2834CC-1D65-DD4B-8AA5-EA450FAD6C55}"/>
              </a:ext>
            </a:extLst>
          </p:cNvPr>
          <p:cNvPicPr>
            <a:picLocks noChangeAspect="1"/>
          </p:cNvPicPr>
          <p:nvPr/>
        </p:nvPicPr>
        <p:blipFill>
          <a:blip r:embed="rId7"/>
          <a:stretch>
            <a:fillRect/>
          </a:stretch>
        </p:blipFill>
        <p:spPr>
          <a:xfrm>
            <a:off x="5336581" y="1407087"/>
            <a:ext cx="276278" cy="297530"/>
          </a:xfrm>
          <a:prstGeom prst="rect">
            <a:avLst/>
          </a:prstGeom>
        </p:spPr>
      </p:pic>
      <p:sp>
        <p:nvSpPr>
          <p:cNvPr id="65" name="Tekstvak 1">
            <a:extLst>
              <a:ext uri="{FF2B5EF4-FFF2-40B4-BE49-F238E27FC236}">
                <a16:creationId xmlns:a16="http://schemas.microsoft.com/office/drawing/2014/main" id="{E0D362AF-7AF3-AB41-B4D7-E1E9F7FD0045}"/>
              </a:ext>
            </a:extLst>
          </p:cNvPr>
          <p:cNvSpPr txBox="1"/>
          <p:nvPr/>
        </p:nvSpPr>
        <p:spPr>
          <a:xfrm>
            <a:off x="4872649" y="1739734"/>
            <a:ext cx="1220016" cy="246221"/>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panose="020F0302020204030204"/>
                <a:ea typeface="+mn-ea"/>
                <a:cs typeface="+mn-cs"/>
              </a:rPr>
              <a:t>Dizziness</a:t>
            </a:r>
          </a:p>
        </p:txBody>
      </p:sp>
      <p:sp>
        <p:nvSpPr>
          <p:cNvPr id="77" name="Oval 44">
            <a:extLst>
              <a:ext uri="{FF2B5EF4-FFF2-40B4-BE49-F238E27FC236}">
                <a16:creationId xmlns:a16="http://schemas.microsoft.com/office/drawing/2014/main" id="{DCD88F9C-6A4D-1D46-BC89-E9DEF8627AC5}"/>
              </a:ext>
            </a:extLst>
          </p:cNvPr>
          <p:cNvSpPr/>
          <p:nvPr/>
        </p:nvSpPr>
        <p:spPr>
          <a:xfrm>
            <a:off x="7183952" y="3023110"/>
            <a:ext cx="921282" cy="907209"/>
          </a:xfrm>
          <a:prstGeom prst="ellipse">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NL" sz="13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69" name="Picture 32">
            <a:extLst>
              <a:ext uri="{FF2B5EF4-FFF2-40B4-BE49-F238E27FC236}">
                <a16:creationId xmlns:a16="http://schemas.microsoft.com/office/drawing/2014/main" id="{0497193B-3FDF-6145-B1D9-C015B36D51FE}"/>
              </a:ext>
            </a:extLst>
          </p:cNvPr>
          <p:cNvPicPr>
            <a:picLocks noChangeAspect="1"/>
          </p:cNvPicPr>
          <p:nvPr/>
        </p:nvPicPr>
        <p:blipFill>
          <a:blip r:embed="rId8"/>
          <a:stretch>
            <a:fillRect/>
          </a:stretch>
        </p:blipFill>
        <p:spPr>
          <a:xfrm>
            <a:off x="7444909" y="3260243"/>
            <a:ext cx="407568" cy="274054"/>
          </a:xfrm>
          <a:prstGeom prst="rect">
            <a:avLst/>
          </a:prstGeom>
        </p:spPr>
      </p:pic>
      <p:sp>
        <p:nvSpPr>
          <p:cNvPr id="70" name="Tekstvak 1">
            <a:extLst>
              <a:ext uri="{FF2B5EF4-FFF2-40B4-BE49-F238E27FC236}">
                <a16:creationId xmlns:a16="http://schemas.microsoft.com/office/drawing/2014/main" id="{153D61CC-1EF1-D14E-BF5F-38FD633522B1}"/>
              </a:ext>
            </a:extLst>
          </p:cNvPr>
          <p:cNvSpPr txBox="1"/>
          <p:nvPr/>
        </p:nvSpPr>
        <p:spPr>
          <a:xfrm>
            <a:off x="6996971" y="3540684"/>
            <a:ext cx="1316906" cy="246221"/>
          </a:xfrm>
          <a:prstGeom prst="rect">
            <a:avLst/>
          </a:prstGeom>
          <a:noFill/>
        </p:spPr>
        <p:txBody>
          <a:bodyPr wrap="square" rtlCol="0">
            <a:spAutoFit/>
          </a:bodyPr>
          <a:lstStyle/>
          <a:p>
            <a:pPr marL="0" marR="0" lvl="0" indent="0" algn="ctr" defTabSz="6858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entury Gothic" panose="020F0302020204030204"/>
                <a:ea typeface="+mn-ea"/>
                <a:cs typeface="+mn-cs"/>
              </a:rPr>
              <a:t>Resistance</a:t>
            </a:r>
          </a:p>
        </p:txBody>
      </p:sp>
      <p:sp>
        <p:nvSpPr>
          <p:cNvPr id="49" name="Tekstvak 1">
            <a:extLst>
              <a:ext uri="{FF2B5EF4-FFF2-40B4-BE49-F238E27FC236}">
                <a16:creationId xmlns:a16="http://schemas.microsoft.com/office/drawing/2014/main" id="{F1C98A45-995B-EC4C-8F1C-BA442F069105}"/>
              </a:ext>
            </a:extLst>
          </p:cNvPr>
          <p:cNvSpPr txBox="1"/>
          <p:nvPr/>
        </p:nvSpPr>
        <p:spPr>
          <a:xfrm>
            <a:off x="6939023" y="1355013"/>
            <a:ext cx="1121593"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Antibiotic </a:t>
            </a:r>
            <a:b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associated </a:t>
            </a:r>
            <a:b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diarrhea </a:t>
            </a:r>
            <a:r>
              <a:rPr kumimoji="0" lang="en-US" sz="1000" b="1" i="0" u="none" strike="noStrike" kern="1200" cap="none" spc="0" normalizeH="0" baseline="0" noProof="0">
                <a:ln>
                  <a:noFill/>
                </a:ln>
                <a:solidFill>
                  <a:srgbClr val="FFFFFF"/>
                </a:solidFill>
                <a:effectLst/>
                <a:uLnTx/>
                <a:uFillTx/>
                <a:latin typeface="Century Gothic" panose="020F0302020204030204"/>
                <a:ea typeface="+mn-ea"/>
                <a:cs typeface="+mn-cs"/>
              </a:rPr>
              <a:t>AAD </a:t>
            </a:r>
          </a:p>
        </p:txBody>
      </p:sp>
      <p:sp>
        <p:nvSpPr>
          <p:cNvPr id="4" name="Slide Number Placeholder 3">
            <a:extLst>
              <a:ext uri="{FF2B5EF4-FFF2-40B4-BE49-F238E27FC236}">
                <a16:creationId xmlns:a16="http://schemas.microsoft.com/office/drawing/2014/main" id="{82301ED5-7897-9503-E573-0A9AA5A7D3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C1ABE4-7353-49D0-91A2-089D0B990214}" type="slidenum">
              <a:rPr kumimoji="0" lang="en-GB" sz="750" b="0" i="0" u="none" strike="noStrike" kern="1200" cap="none" spc="0" normalizeH="0" baseline="0" noProof="0" smtClean="0">
                <a:ln>
                  <a:noFill/>
                </a:ln>
                <a:solidFill>
                  <a:srgbClr val="AA9783"/>
                </a:solidFill>
                <a:effectLst/>
                <a:uLnTx/>
                <a:uFillTx/>
                <a:latin typeface="Century Gothic" panose="020F03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750" b="0" i="0" u="none" strike="noStrike" kern="1200" cap="none" spc="0" normalizeH="0" baseline="0" noProof="0">
              <a:ln>
                <a:noFill/>
              </a:ln>
              <a:solidFill>
                <a:srgbClr val="AA9783"/>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136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ltLang="nl-NL" spc="0">
                <a:solidFill>
                  <a:schemeClr val="bg2"/>
                </a:solidFill>
                <a:cs typeface="Arial" charset="0"/>
              </a:rPr>
              <a:t>Verstoring </a:t>
            </a:r>
            <a:r>
              <a:rPr lang="nl-NL" altLang="nl-NL" spc="0" err="1">
                <a:solidFill>
                  <a:schemeClr val="bg2"/>
                </a:solidFill>
                <a:cs typeface="Arial" charset="0"/>
              </a:rPr>
              <a:t>microbiota</a:t>
            </a:r>
            <a:endParaRPr lang="nl-NL" spc="0">
              <a:solidFill>
                <a:schemeClr val="bg2"/>
              </a:solidFill>
            </a:endParaRPr>
          </a:p>
        </p:txBody>
      </p:sp>
      <p:sp>
        <p:nvSpPr>
          <p:cNvPr id="9" name="Tijdelijke aanduiding voor tekst 8"/>
          <p:cNvSpPr>
            <a:spLocks noGrp="1"/>
          </p:cNvSpPr>
          <p:nvPr>
            <p:ph type="body" sz="quarter" idx="14"/>
          </p:nvPr>
        </p:nvSpPr>
        <p:spPr/>
        <p:txBody>
          <a:bodyPr/>
          <a:lstStyle/>
          <a:p>
            <a:endParaRPr lang="nl-NL"/>
          </a:p>
        </p:txBody>
      </p:sp>
      <p:sp>
        <p:nvSpPr>
          <p:cNvPr id="6" name="Tijdelijke aanduiding voor dianummer 5"/>
          <p:cNvSpPr>
            <a:spLocks noGrp="1"/>
          </p:cNvSpPr>
          <p:nvPr>
            <p:ph type="sldNum" sz="quarter" idx="4"/>
          </p:nvPr>
        </p:nvSpPr>
        <p:spPr/>
        <p:txBody>
          <a:bodyPr/>
          <a:lstStyle/>
          <a:p>
            <a:endParaRPr lang="en-US" dirty="0"/>
          </a:p>
        </p:txBody>
      </p:sp>
      <p:sp>
        <p:nvSpPr>
          <p:cNvPr id="2" name="Tijdelijke aanduiding voor datum 1"/>
          <p:cNvSpPr>
            <a:spLocks noGrp="1"/>
          </p:cNvSpPr>
          <p:nvPr>
            <p:ph type="dt" sz="half" idx="4294967295"/>
          </p:nvPr>
        </p:nvSpPr>
        <p:spPr>
          <a:xfrm>
            <a:off x="369093" y="4767263"/>
            <a:ext cx="2057400" cy="273844"/>
          </a:xfrm>
          <a:prstGeom prst="rect">
            <a:avLst/>
          </a:prstGeom>
        </p:spPr>
        <p:txBody>
          <a:bodyPr vert="horz" lIns="91440" tIns="45720" rIns="91440" bIns="45720" rtlCol="0" anchor="ctr"/>
          <a:lstStyle>
            <a:defPPr>
              <a:defRPr lang="en-US"/>
            </a:defPPr>
            <a:lvl1pPr marL="0" algn="l" defTabSz="685800" rtl="0" eaLnBrk="1" latinLnBrk="0" hangingPunct="1">
              <a:defRPr sz="700" kern="1200">
                <a:solidFill>
                  <a:schemeClr val="tx1">
                    <a:tint val="75000"/>
                  </a:schemeClr>
                </a:solidFill>
                <a:latin typeface="Century Gothic" charset="0"/>
                <a:ea typeface="Century Gothic" charset="0"/>
                <a:cs typeface="Century Gothic"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dirty="0"/>
          </a:p>
        </p:txBody>
      </p:sp>
      <p:sp>
        <p:nvSpPr>
          <p:cNvPr id="8" name="Rechthoek 7"/>
          <p:cNvSpPr/>
          <p:nvPr/>
        </p:nvSpPr>
        <p:spPr>
          <a:xfrm>
            <a:off x="611075" y="1251093"/>
            <a:ext cx="7915201" cy="3924151"/>
          </a:xfrm>
          <a:prstGeom prst="rect">
            <a:avLst/>
          </a:prstGeom>
        </p:spPr>
        <p:txBody>
          <a:bodyPr wrap="square">
            <a:spAutoFit/>
          </a:bodyPr>
          <a:lstStyle/>
          <a:p>
            <a:pPr>
              <a:spcBef>
                <a:spcPts val="0"/>
              </a:spcBef>
              <a:spcAft>
                <a:spcPts val="0"/>
              </a:spcAft>
              <a:defRPr/>
            </a:pPr>
            <a:r>
              <a:rPr lang="nl-NL" sz="1800">
                <a:cs typeface="Arial" charset="0"/>
              </a:rPr>
              <a:t>Verstoring </a:t>
            </a:r>
            <a:r>
              <a:rPr lang="nl-NL" sz="1800" err="1">
                <a:cs typeface="Arial" charset="0"/>
              </a:rPr>
              <a:t>microbiota</a:t>
            </a:r>
            <a:r>
              <a:rPr lang="nl-NL" sz="1800">
                <a:cs typeface="Arial" charset="0"/>
              </a:rPr>
              <a:t> heeft effect op:</a:t>
            </a:r>
          </a:p>
          <a:p>
            <a:pPr>
              <a:spcBef>
                <a:spcPts val="0"/>
              </a:spcBef>
              <a:spcAft>
                <a:spcPts val="0"/>
              </a:spcAft>
              <a:defRPr/>
            </a:pPr>
            <a:endParaRPr lang="en-US" sz="1800">
              <a:cs typeface="Arial" charset="0"/>
            </a:endParaRPr>
          </a:p>
          <a:p>
            <a:pPr marL="285750" indent="-285750">
              <a:lnSpc>
                <a:spcPts val="1800"/>
              </a:lnSpc>
              <a:spcBef>
                <a:spcPts val="750"/>
              </a:spcBef>
              <a:buFont typeface="Arial" panose="020B0604020202020204" pitchFamily="34" charset="0"/>
              <a:buChar char="•"/>
              <a:defRPr/>
            </a:pPr>
            <a:r>
              <a:rPr lang="nl-NL" sz="1800"/>
              <a:t>metabole functie</a:t>
            </a:r>
          </a:p>
          <a:p>
            <a:pPr marL="285750" indent="-285750">
              <a:lnSpc>
                <a:spcPts val="1800"/>
              </a:lnSpc>
              <a:spcBef>
                <a:spcPts val="750"/>
              </a:spcBef>
              <a:buFont typeface="Arial" panose="020B0604020202020204" pitchFamily="34" charset="0"/>
              <a:buChar char="•"/>
              <a:defRPr/>
            </a:pPr>
            <a:r>
              <a:rPr lang="nl-NL" sz="1800" err="1"/>
              <a:t>immuunontwikkeling</a:t>
            </a:r>
            <a:endParaRPr lang="nl-NL" sz="1800"/>
          </a:p>
          <a:p>
            <a:pPr marL="285750" indent="-285750">
              <a:lnSpc>
                <a:spcPts val="1800"/>
              </a:lnSpc>
              <a:spcBef>
                <a:spcPts val="750"/>
              </a:spcBef>
              <a:buFont typeface="Arial" panose="020B0604020202020204" pitchFamily="34" charset="0"/>
              <a:buChar char="•"/>
              <a:defRPr/>
            </a:pPr>
            <a:r>
              <a:rPr lang="nl-NL" sz="1800"/>
              <a:t>vatbaarheid voor infectie</a:t>
            </a:r>
          </a:p>
          <a:p>
            <a:pPr marL="285750" indent="-285750">
              <a:lnSpc>
                <a:spcPts val="1800"/>
              </a:lnSpc>
              <a:spcBef>
                <a:spcPts val="750"/>
              </a:spcBef>
              <a:buFont typeface="Arial" panose="020B0604020202020204" pitchFamily="34" charset="0"/>
              <a:buChar char="•"/>
              <a:defRPr/>
            </a:pPr>
            <a:r>
              <a:rPr lang="nl-NL" sz="1800"/>
              <a:t>toename van AB resistentie</a:t>
            </a:r>
          </a:p>
          <a:p>
            <a:pPr>
              <a:lnSpc>
                <a:spcPts val="1800"/>
              </a:lnSpc>
              <a:spcBef>
                <a:spcPts val="750"/>
              </a:spcBef>
              <a:buClr>
                <a:srgbClr val="186778"/>
              </a:buClr>
              <a:defRPr/>
            </a:pPr>
            <a:endParaRPr lang="nl-NL" sz="1800"/>
          </a:p>
          <a:p>
            <a:pPr>
              <a:lnSpc>
                <a:spcPts val="1800"/>
              </a:lnSpc>
              <a:spcBef>
                <a:spcPts val="750"/>
              </a:spcBef>
              <a:buClr>
                <a:srgbClr val="186778"/>
              </a:buClr>
              <a:defRPr/>
            </a:pPr>
            <a:endParaRPr lang="nl-NL" sz="1800"/>
          </a:p>
          <a:p>
            <a:pPr>
              <a:lnSpc>
                <a:spcPts val="1800"/>
              </a:lnSpc>
              <a:spcBef>
                <a:spcPts val="750"/>
              </a:spcBef>
              <a:buClr>
                <a:srgbClr val="186778"/>
              </a:buClr>
              <a:defRPr/>
            </a:pPr>
            <a:endParaRPr lang="nl-NL" sz="1800"/>
          </a:p>
          <a:p>
            <a:pPr>
              <a:lnSpc>
                <a:spcPts val="1800"/>
              </a:lnSpc>
              <a:spcBef>
                <a:spcPts val="750"/>
              </a:spcBef>
              <a:buClr>
                <a:srgbClr val="186778"/>
              </a:buClr>
              <a:defRPr/>
            </a:pPr>
            <a:r>
              <a:rPr lang="nl-NL" sz="1800"/>
              <a:t>Antibioticagebruik brengt gezondheidsrisico’s met zich mee. </a:t>
            </a:r>
          </a:p>
          <a:p>
            <a:pPr>
              <a:lnSpc>
                <a:spcPts val="1800"/>
              </a:lnSpc>
              <a:spcBef>
                <a:spcPts val="750"/>
              </a:spcBef>
              <a:buClr>
                <a:srgbClr val="186778"/>
              </a:buClr>
              <a:defRPr/>
            </a:pPr>
            <a:r>
              <a:rPr lang="nl-NL" sz="1800" spc="225"/>
              <a:t> </a:t>
            </a:r>
          </a:p>
          <a:p>
            <a:pPr>
              <a:spcBef>
                <a:spcPts val="0"/>
              </a:spcBef>
              <a:spcAft>
                <a:spcPts val="0"/>
              </a:spcAft>
              <a:defRPr/>
            </a:pPr>
            <a:endParaRPr lang="nl-NL" sz="1800">
              <a:cs typeface="Arial" charset="0"/>
            </a:endParaRPr>
          </a:p>
        </p:txBody>
      </p:sp>
      <p:pic>
        <p:nvPicPr>
          <p:cNvPr id="11" name="Afbeelding 10" descr="Afbeeldingsresultaat voor health consequences antibiotic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021318" y="1251093"/>
            <a:ext cx="3753588" cy="2790111"/>
          </a:xfrm>
          <a:prstGeom prst="rect">
            <a:avLst/>
          </a:prstGeom>
          <a:noFill/>
          <a:ln>
            <a:noFill/>
          </a:ln>
        </p:spPr>
      </p:pic>
      <p:sp>
        <p:nvSpPr>
          <p:cNvPr id="12" name="Tekstvak 11"/>
          <p:cNvSpPr txBox="1"/>
          <p:nvPr/>
        </p:nvSpPr>
        <p:spPr>
          <a:xfrm>
            <a:off x="7731409" y="4041204"/>
            <a:ext cx="1412591" cy="215444"/>
          </a:xfrm>
          <a:prstGeom prst="rect">
            <a:avLst/>
          </a:prstGeom>
          <a:noFill/>
        </p:spPr>
        <p:txBody>
          <a:bodyPr wrap="square" rtlCol="0">
            <a:spAutoFit/>
          </a:bodyPr>
          <a:lstStyle/>
          <a:p>
            <a:r>
              <a:rPr lang="nl-NL" sz="800" err="1"/>
              <a:t>Francino</a:t>
            </a:r>
            <a:r>
              <a:rPr lang="nl-NL" sz="800"/>
              <a:t> MP</a:t>
            </a:r>
            <a:r>
              <a:rPr lang="nl-NL" sz="800" i="1"/>
              <a:t>,</a:t>
            </a:r>
            <a:r>
              <a:rPr lang="nl-NL" sz="800"/>
              <a:t> 2016</a:t>
            </a:r>
          </a:p>
        </p:txBody>
      </p:sp>
      <p:sp>
        <p:nvSpPr>
          <p:cNvPr id="13" name="Rechthoek 12"/>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latin typeface="Century Gothic" panose="020F0302020204030204"/>
            </a:endParaRPr>
          </a:p>
        </p:txBody>
      </p:sp>
    </p:spTree>
    <p:extLst>
      <p:ext uri="{BB962C8B-B14F-4D97-AF65-F5344CB8AC3E}">
        <p14:creationId xmlns:p14="http://schemas.microsoft.com/office/powerpoint/2010/main" val="3356009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Titel 2"/>
          <p:cNvSpPr txBox="1">
            <a:spLocks/>
          </p:cNvSpPr>
          <p:nvPr/>
        </p:nvSpPr>
        <p:spPr>
          <a:xfrm>
            <a:off x="0" y="427007"/>
            <a:ext cx="9144000" cy="422151"/>
          </a:xfrm>
          <a:prstGeom prst="rect">
            <a:avLst/>
          </a:prstGeom>
        </p:spPr>
        <p:txBody>
          <a:bodyPr>
            <a:normAutofit/>
          </a:bodyPr>
          <a:lstStyle>
            <a:lvl1pPr algn="ctr" defTabSz="914400" rtl="0" eaLnBrk="1" latinLnBrk="0" hangingPunct="1">
              <a:lnSpc>
                <a:spcPct val="90000"/>
              </a:lnSpc>
              <a:spcBef>
                <a:spcPct val="0"/>
              </a:spcBef>
              <a:buNone/>
              <a:defRPr sz="3200" b="1" i="0" kern="1200" spc="300">
                <a:solidFill>
                  <a:schemeClr val="accent3"/>
                </a:solidFill>
                <a:latin typeface="Century Gothic" charset="0"/>
                <a:ea typeface="Century Gothic" charset="0"/>
                <a:cs typeface="Century Gothic"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a:ln>
                  <a:noFill/>
                </a:ln>
                <a:solidFill>
                  <a:srgbClr val="133D50"/>
                </a:solidFill>
                <a:effectLst/>
                <a:uLnTx/>
                <a:uFillTx/>
                <a:latin typeface="Century Gothic" charset="0"/>
              </a:rPr>
              <a:t>Wie lopen </a:t>
            </a:r>
            <a:r>
              <a:rPr lang="nl-NL" sz="2400" spc="0">
                <a:solidFill>
                  <a:srgbClr val="133D50"/>
                </a:solidFill>
              </a:rPr>
              <a:t>het </a:t>
            </a:r>
            <a:r>
              <a:rPr kumimoji="0" lang="nl-NL" sz="2400" b="1" i="0" u="none" strike="noStrike" kern="1200" cap="none" spc="0" normalizeH="0" baseline="0" noProof="0">
                <a:ln>
                  <a:noFill/>
                </a:ln>
                <a:solidFill>
                  <a:srgbClr val="133D50"/>
                </a:solidFill>
                <a:effectLst/>
                <a:uLnTx/>
                <a:uFillTx/>
                <a:latin typeface="Century Gothic" charset="0"/>
              </a:rPr>
              <a:t>grootste risico?</a:t>
            </a:r>
          </a:p>
        </p:txBody>
      </p:sp>
      <p:pic>
        <p:nvPicPr>
          <p:cNvPr id="2" name="Afbeelding 1" descr="Schermopname"/>
          <p:cNvPicPr>
            <a:picLocks noChangeAspect="1"/>
          </p:cNvPicPr>
          <p:nvPr/>
        </p:nvPicPr>
        <p:blipFill rotWithShape="1">
          <a:blip r:embed="rId2">
            <a:extLst>
              <a:ext uri="{28A0092B-C50C-407E-A947-70E740481C1C}">
                <a14:useLocalDpi xmlns:a14="http://schemas.microsoft.com/office/drawing/2010/main" val="0"/>
              </a:ext>
            </a:extLst>
          </a:blip>
          <a:srcRect l="13879" t="5202" r="15020" b="19151"/>
          <a:stretch/>
        </p:blipFill>
        <p:spPr>
          <a:xfrm>
            <a:off x="-9809" y="1319015"/>
            <a:ext cx="4578485" cy="1889704"/>
          </a:xfrm>
          <a:prstGeom prst="rect">
            <a:avLst/>
          </a:prstGeom>
        </p:spPr>
      </p:pic>
      <p:sp>
        <p:nvSpPr>
          <p:cNvPr id="3" name="Tijdelijke aanduiding voor datum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7C8D604-D456-4E7B-B58F-4AD8C9860131}" type="datetime3">
              <a:rPr kumimoji="0" lang="en-US" sz="700" b="0" i="0" u="none" strike="noStrike" kern="1200" cap="none" spc="0" normalizeH="0" baseline="0" noProof="0" smtClean="0">
                <a:ln>
                  <a:noFill/>
                </a:ln>
                <a:solidFill>
                  <a:srgbClr val="000000">
                    <a:tint val="75000"/>
                  </a:srgbClr>
                </a:solidFill>
                <a:effectLst/>
                <a:uLnTx/>
                <a:uFillTx/>
                <a:latin typeface="Century Gothic" charset="0"/>
              </a:rPr>
              <a:t>26 March 2024</a:t>
            </a:fld>
            <a:endParaRPr kumimoji="0" lang="en-US" sz="700" b="0" i="0" u="none" strike="noStrike" kern="1200" cap="none" spc="0" normalizeH="0" baseline="0" noProof="0">
              <a:ln>
                <a:noFill/>
              </a:ln>
              <a:solidFill>
                <a:srgbClr val="000000">
                  <a:tint val="75000"/>
                </a:srgbClr>
              </a:solidFill>
              <a:effectLst/>
              <a:uLnTx/>
              <a:uFillTx/>
              <a:latin typeface="Century Gothic" charset="0"/>
            </a:endParaRPr>
          </a:p>
        </p:txBody>
      </p:sp>
      <p:sp>
        <p:nvSpPr>
          <p:cNvPr id="10" name="Tijdelijke aanduiding voor tekst 9"/>
          <p:cNvSpPr>
            <a:spLocks noGrp="1"/>
          </p:cNvSpPr>
          <p:nvPr>
            <p:ph type="body" sz="quarter" idx="13"/>
          </p:nvPr>
        </p:nvSpPr>
        <p:spPr>
          <a:xfrm>
            <a:off x="5132506" y="1264596"/>
            <a:ext cx="3611276" cy="2681989"/>
          </a:xfrm>
        </p:spPr>
        <p:txBody>
          <a:bodyPr>
            <a:normAutofit fontScale="62500" lnSpcReduction="20000"/>
          </a:bodyPr>
          <a:lstStyle/>
          <a:p>
            <a:pPr marL="0" indent="0">
              <a:lnSpc>
                <a:spcPct val="120000"/>
              </a:lnSpc>
              <a:spcBef>
                <a:spcPts val="0"/>
              </a:spcBef>
              <a:buNone/>
            </a:pPr>
            <a:r>
              <a:rPr lang="nl-NL" sz="2800" b="1">
                <a:solidFill>
                  <a:srgbClr val="000000"/>
                </a:solidFill>
                <a:latin typeface="Century Gothic" panose="020F0302020204030204"/>
              </a:rPr>
              <a:t>Kinderen</a:t>
            </a:r>
          </a:p>
          <a:p>
            <a:pPr>
              <a:lnSpc>
                <a:spcPct val="120000"/>
              </a:lnSpc>
              <a:spcBef>
                <a:spcPts val="0"/>
              </a:spcBef>
            </a:pPr>
            <a:r>
              <a:rPr lang="nl-NL" altLang="nl-NL" sz="2400">
                <a:solidFill>
                  <a:srgbClr val="000000"/>
                </a:solidFill>
                <a:latin typeface="Century Gothic" panose="020F0302020204030204"/>
                <a:cs typeface="Arial" pitchFamily="34" charset="0"/>
              </a:rPr>
              <a:t>Eerste levensjaren kritieke fase voor microbiota kolonisatie</a:t>
            </a:r>
            <a:r>
              <a:rPr lang="nl-NL" altLang="nl-NL" sz="2400" b="1">
                <a:solidFill>
                  <a:srgbClr val="000000"/>
                </a:solidFill>
                <a:latin typeface="Century Gothic" panose="020F0302020204030204"/>
                <a:cs typeface="Arial" pitchFamily="34" charset="0"/>
              </a:rPr>
              <a:t> </a:t>
            </a:r>
          </a:p>
          <a:p>
            <a:pPr>
              <a:lnSpc>
                <a:spcPct val="120000"/>
              </a:lnSpc>
              <a:spcBef>
                <a:spcPts val="0"/>
              </a:spcBef>
            </a:pPr>
            <a:r>
              <a:rPr lang="nl-NL" altLang="nl-NL" sz="2400">
                <a:solidFill>
                  <a:srgbClr val="000000"/>
                </a:solidFill>
                <a:latin typeface="Century Gothic" panose="020F0302020204030204"/>
                <a:cs typeface="Arial" pitchFamily="34" charset="0"/>
              </a:rPr>
              <a:t>Microbiota-compositie kinderen is veel gevarieerder en gevoeliger voor verstoring door AB gebruik</a:t>
            </a:r>
          </a:p>
          <a:p>
            <a:pPr>
              <a:lnSpc>
                <a:spcPct val="120000"/>
              </a:lnSpc>
              <a:spcBef>
                <a:spcPts val="0"/>
              </a:spcBef>
            </a:pPr>
            <a:endParaRPr lang="nl-NL">
              <a:solidFill>
                <a:srgbClr val="000000"/>
              </a:solidFill>
              <a:latin typeface="Century Gothic" panose="020F0302020204030204"/>
            </a:endParaRPr>
          </a:p>
          <a:p>
            <a:pPr>
              <a:lnSpc>
                <a:spcPct val="120000"/>
              </a:lnSpc>
              <a:spcBef>
                <a:spcPts val="0"/>
              </a:spcBef>
            </a:pPr>
            <a:endParaRPr lang="nl-NL">
              <a:solidFill>
                <a:srgbClr val="000000"/>
              </a:solidFill>
              <a:latin typeface="Century Gothic" panose="020F0302020204030204"/>
            </a:endParaRPr>
          </a:p>
          <a:p>
            <a:pPr marL="0" indent="0">
              <a:lnSpc>
                <a:spcPct val="120000"/>
              </a:lnSpc>
              <a:spcBef>
                <a:spcPts val="0"/>
              </a:spcBef>
              <a:buNone/>
            </a:pPr>
            <a:r>
              <a:rPr lang="nl-NL" sz="2800" b="1">
                <a:solidFill>
                  <a:srgbClr val="000000"/>
                </a:solidFill>
                <a:latin typeface="Century Gothic" panose="020F0302020204030204"/>
              </a:rPr>
              <a:t>Ouderen</a:t>
            </a:r>
            <a:r>
              <a:rPr lang="nl-NL">
                <a:solidFill>
                  <a:srgbClr val="000000"/>
                </a:solidFill>
                <a:latin typeface="Century Gothic" panose="020F0302020204030204"/>
              </a:rPr>
              <a:t> </a:t>
            </a:r>
          </a:p>
          <a:p>
            <a:pPr>
              <a:lnSpc>
                <a:spcPct val="120000"/>
              </a:lnSpc>
              <a:spcBef>
                <a:spcPts val="0"/>
              </a:spcBef>
            </a:pPr>
            <a:r>
              <a:rPr lang="nl-NL" altLang="nl-NL" sz="2400">
                <a:solidFill>
                  <a:srgbClr val="000000"/>
                </a:solidFill>
                <a:latin typeface="Century Gothic" panose="020F0302020204030204"/>
                <a:cs typeface="Arial" pitchFamily="34" charset="0"/>
              </a:rPr>
              <a:t>Toename leeftijd zorgt voor </a:t>
            </a:r>
            <a:r>
              <a:rPr lang="nl-NL" altLang="nl-NL" sz="2400" b="1">
                <a:solidFill>
                  <a:srgbClr val="000000"/>
                </a:solidFill>
                <a:latin typeface="Century Gothic" panose="020F0302020204030204"/>
                <a:cs typeface="Arial" pitchFamily="34" charset="0"/>
                <a:sym typeface="Symbol" pitchFamily="18" charset="2"/>
              </a:rPr>
              <a:t></a:t>
            </a:r>
            <a:r>
              <a:rPr lang="nl-NL" altLang="nl-NL" sz="2400">
                <a:solidFill>
                  <a:srgbClr val="000000"/>
                </a:solidFill>
                <a:latin typeface="Century Gothic" panose="020F0302020204030204"/>
                <a:cs typeface="Arial" pitchFamily="34" charset="0"/>
                <a:sym typeface="Symbol" pitchFamily="18" charset="2"/>
              </a:rPr>
              <a:t> diversiteit</a:t>
            </a:r>
          </a:p>
          <a:p>
            <a:pPr>
              <a:lnSpc>
                <a:spcPct val="120000"/>
              </a:lnSpc>
              <a:spcBef>
                <a:spcPts val="0"/>
              </a:spcBef>
            </a:pPr>
            <a:r>
              <a:rPr lang="nl-NL" altLang="nl-NL" sz="2400">
                <a:solidFill>
                  <a:srgbClr val="000000"/>
                </a:solidFill>
                <a:latin typeface="Century Gothic" panose="020F0302020204030204"/>
                <a:cs typeface="Arial" pitchFamily="34" charset="0"/>
                <a:sym typeface="Symbol" pitchFamily="18" charset="2"/>
              </a:rPr>
              <a:t>Veel AB gebruik</a:t>
            </a:r>
            <a:endParaRPr lang="nl-NL" altLang="nl-NL" sz="2400">
              <a:solidFill>
                <a:srgbClr val="000000"/>
              </a:solidFill>
              <a:latin typeface="Century Gothic" panose="020F0302020204030204"/>
              <a:cs typeface="Arial" pitchFamily="34" charset="0"/>
            </a:endParaRPr>
          </a:p>
          <a:p>
            <a:pPr marL="0" indent="0">
              <a:buNone/>
            </a:pPr>
            <a:endParaRPr lang="nl-NL"/>
          </a:p>
        </p:txBody>
      </p:sp>
      <p:sp>
        <p:nvSpPr>
          <p:cNvPr id="11" name="Tijdelijke aanduiding voor tekst 10"/>
          <p:cNvSpPr>
            <a:spLocks noGrp="1"/>
          </p:cNvSpPr>
          <p:nvPr>
            <p:ph type="body" sz="quarter" idx="14"/>
          </p:nvPr>
        </p:nvSpPr>
        <p:spPr/>
        <p:txBody>
          <a:bodyPr/>
          <a:lstStyle/>
          <a:p>
            <a:endParaRPr lang="nl-NL"/>
          </a:p>
        </p:txBody>
      </p:sp>
      <p:sp>
        <p:nvSpPr>
          <p:cNvPr id="4" name="Tijdelijke aanduiding voor voettekst 3"/>
          <p:cNvSpPr>
            <a:spLocks noGrp="1"/>
          </p:cNvSpPr>
          <p:nvPr>
            <p:ph type="ftr" sz="quarter" idx="4294967295"/>
          </p:nvPr>
        </p:nvSpPr>
        <p:spPr>
          <a:xfrm>
            <a:off x="6093092" y="4767263"/>
            <a:ext cx="2328531" cy="273844"/>
          </a:xfrm>
          <a:prstGeom prst="rect">
            <a:avLst/>
          </a:prstGeom>
        </p:spPr>
        <p:txBody>
          <a:bodyPr vert="horz" lIns="91440" tIns="45720" rIns="91440" bIns="45720" rtlCol="0" anchor="ctr"/>
          <a:lstStyle>
            <a:defPPr>
              <a:defRPr lang="en-US"/>
            </a:defPPr>
            <a:lvl1pPr marL="0" algn="r" defTabSz="685800" rtl="0" eaLnBrk="1" latinLnBrk="0" hangingPunct="1">
              <a:defRPr sz="700" kern="1200">
                <a:solidFill>
                  <a:schemeClr val="tx1">
                    <a:tint val="75000"/>
                  </a:schemeClr>
                </a:solidFill>
                <a:latin typeface="Century Gothic" charset="0"/>
                <a:ea typeface="Century Gothic" charset="0"/>
                <a:cs typeface="Century Gothic"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tint val="75000"/>
                </a:srgbClr>
              </a:solidFill>
              <a:effectLst/>
              <a:uLnTx/>
              <a:uFillTx/>
              <a:latin typeface="Century Gothic" charset="0"/>
            </a:endParaRPr>
          </a:p>
        </p:txBody>
      </p:sp>
      <p:sp>
        <p:nvSpPr>
          <p:cNvPr id="5" name="Tijdelijke aanduiding voor dianummer 4"/>
          <p:cNvSpPr>
            <a:spLocks noGrp="1"/>
          </p:cNvSpPr>
          <p:nvPr>
            <p:ph type="sldNum" sz="quarter" idx="4294967295"/>
          </p:nvPr>
        </p:nvSpPr>
        <p:spPr>
          <a:xfrm>
            <a:off x="8421623" y="4767263"/>
            <a:ext cx="353283" cy="273844"/>
          </a:xfrm>
          <a:prstGeom prst="rect">
            <a:avLst/>
          </a:prstGeom>
        </p:spPr>
        <p:txBody>
          <a:bodyPr vert="horz" lIns="91440" tIns="45720" rIns="91440" bIns="45720" rtlCol="0" anchor="ctr"/>
          <a:lstStyle>
            <a:defPPr>
              <a:defRPr lang="en-US"/>
            </a:defPPr>
            <a:lvl1pPr marL="0" algn="r" defTabSz="685800" rtl="0" eaLnBrk="1" latinLnBrk="0" hangingPunct="1">
              <a:defRPr sz="700" kern="1200">
                <a:solidFill>
                  <a:schemeClr val="tx1">
                    <a:tint val="75000"/>
                  </a:schemeClr>
                </a:solidFill>
                <a:latin typeface="Century Gothic" charset="0"/>
                <a:ea typeface="Century Gothic" charset="0"/>
                <a:cs typeface="Century Gothic"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875FF67-93BB-BA4A-8748-71C559E2AA1D}" type="slidenum">
              <a:rPr lang="en-US" smtClean="0"/>
              <a:pPr/>
              <a:t>19</a:t>
            </a:fld>
            <a:endParaRPr lang="en-US"/>
          </a:p>
        </p:txBody>
      </p:sp>
      <p:sp>
        <p:nvSpPr>
          <p:cNvPr id="9" name="Tekstvak 8"/>
          <p:cNvSpPr txBox="1"/>
          <p:nvPr/>
        </p:nvSpPr>
        <p:spPr>
          <a:xfrm>
            <a:off x="3272823" y="3271881"/>
            <a:ext cx="1412591" cy="215444"/>
          </a:xfrm>
          <a:prstGeom prst="rect">
            <a:avLst/>
          </a:prstGeom>
          <a:noFill/>
        </p:spPr>
        <p:txBody>
          <a:bodyPr wrap="square" rtlCol="0">
            <a:spAutoFit/>
          </a:bodyPr>
          <a:lstStyle/>
          <a:p>
            <a:r>
              <a:rPr lang="nl-NL" sz="800" err="1"/>
              <a:t>Langdon</a:t>
            </a:r>
            <a:r>
              <a:rPr lang="nl-NL" sz="800"/>
              <a:t> A </a:t>
            </a:r>
            <a:r>
              <a:rPr lang="nl-NL" sz="800" i="1"/>
              <a:t>et al.</a:t>
            </a:r>
            <a:r>
              <a:rPr lang="nl-NL" sz="800"/>
              <a:t> 2016</a:t>
            </a:r>
          </a:p>
        </p:txBody>
      </p:sp>
    </p:spTree>
    <p:extLst>
      <p:ext uri="{BB962C8B-B14F-4D97-AF65-F5344CB8AC3E}">
        <p14:creationId xmlns:p14="http://schemas.microsoft.com/office/powerpoint/2010/main" val="3331792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82C2A-055C-DBD8-3951-3F7B42A13ACF}"/>
              </a:ext>
            </a:extLst>
          </p:cNvPr>
          <p:cNvSpPr>
            <a:spLocks noGrp="1"/>
          </p:cNvSpPr>
          <p:nvPr>
            <p:ph type="title"/>
          </p:nvPr>
        </p:nvSpPr>
        <p:spPr/>
        <p:txBody>
          <a:bodyPr/>
          <a:lstStyle/>
          <a:p>
            <a:r>
              <a:rPr lang="nl-NL"/>
              <a:t>Waar gaan wij het vandaag over hebben?</a:t>
            </a:r>
          </a:p>
        </p:txBody>
      </p:sp>
      <p:sp>
        <p:nvSpPr>
          <p:cNvPr id="4" name="Text Placeholder 3">
            <a:extLst>
              <a:ext uri="{FF2B5EF4-FFF2-40B4-BE49-F238E27FC236}">
                <a16:creationId xmlns:a16="http://schemas.microsoft.com/office/drawing/2014/main" id="{25A88D1F-7EB6-3A64-0565-D034D823573C}"/>
              </a:ext>
            </a:extLst>
          </p:cNvPr>
          <p:cNvSpPr>
            <a:spLocks noGrp="1"/>
          </p:cNvSpPr>
          <p:nvPr>
            <p:ph type="body" sz="quarter" idx="15"/>
          </p:nvPr>
        </p:nvSpPr>
        <p:spPr>
          <a:xfrm>
            <a:off x="733096" y="901351"/>
            <a:ext cx="7677807" cy="3340797"/>
          </a:xfrm>
        </p:spPr>
        <p:txBody>
          <a:bodyPr/>
          <a:lstStyle/>
          <a:p>
            <a:pPr marL="171450" indent="-171450">
              <a:buFont typeface="Arial" panose="020B0604020202020204" pitchFamily="34" charset="0"/>
              <a:buChar char="•"/>
            </a:pPr>
            <a:r>
              <a:rPr lang="nl-NL" sz="1600">
                <a:solidFill>
                  <a:schemeClr val="bg2"/>
                </a:solidFill>
              </a:rPr>
              <a:t>Wat is de </a:t>
            </a:r>
            <a:r>
              <a:rPr lang="nl-NL" sz="1600" err="1">
                <a:solidFill>
                  <a:schemeClr val="bg2"/>
                </a:solidFill>
              </a:rPr>
              <a:t>microbiota</a:t>
            </a:r>
            <a:r>
              <a:rPr lang="nl-NL" sz="1600">
                <a:solidFill>
                  <a:schemeClr val="bg2"/>
                </a:solidFill>
              </a:rPr>
              <a:t>?</a:t>
            </a:r>
          </a:p>
          <a:p>
            <a:pPr marL="171450" indent="-171450">
              <a:buFont typeface="Arial" panose="020B0604020202020204" pitchFamily="34" charset="0"/>
              <a:buChar char="•"/>
            </a:pPr>
            <a:r>
              <a:rPr lang="nl-NL" sz="1600">
                <a:solidFill>
                  <a:schemeClr val="bg2"/>
                </a:solidFill>
              </a:rPr>
              <a:t>Hoe kun je die beïnvloeden?</a:t>
            </a:r>
          </a:p>
          <a:p>
            <a:pPr marL="439341" lvl="1" indent="-171450">
              <a:buFont typeface="Arial" panose="020B0604020202020204" pitchFamily="34" charset="0"/>
              <a:buChar char="•"/>
            </a:pPr>
            <a:r>
              <a:rPr lang="nl-NL" sz="1200">
                <a:solidFill>
                  <a:schemeClr val="bg2"/>
                </a:solidFill>
              </a:rPr>
              <a:t>Zowel positief als negatief</a:t>
            </a:r>
          </a:p>
          <a:p>
            <a:pPr marL="171450" indent="-171450">
              <a:buFont typeface="Arial" panose="020B0604020202020204" pitchFamily="34" charset="0"/>
              <a:buChar char="•"/>
            </a:pPr>
            <a:r>
              <a:rPr lang="nl-NL" sz="1600">
                <a:solidFill>
                  <a:schemeClr val="bg2"/>
                </a:solidFill>
              </a:rPr>
              <a:t>Werkingsmechanismen probiotica</a:t>
            </a:r>
          </a:p>
          <a:p>
            <a:pPr marL="171450" indent="-171450">
              <a:buFont typeface="Arial" panose="020B0604020202020204" pitchFamily="34" charset="0"/>
              <a:buChar char="•"/>
            </a:pPr>
            <a:r>
              <a:rPr lang="nl-NL" sz="1600">
                <a:solidFill>
                  <a:schemeClr val="bg2"/>
                </a:solidFill>
              </a:rPr>
              <a:t>Onderwerpen uitgelicht:</a:t>
            </a:r>
          </a:p>
          <a:p>
            <a:pPr marL="439341" lvl="1" indent="-171450">
              <a:buFont typeface="Arial" panose="020B0604020202020204" pitchFamily="34" charset="0"/>
              <a:buChar char="•"/>
            </a:pPr>
            <a:r>
              <a:rPr lang="nl-NL" sz="1200" b="1" err="1">
                <a:solidFill>
                  <a:schemeClr val="bg2"/>
                </a:solidFill>
              </a:rPr>
              <a:t>Probiotica</a:t>
            </a:r>
            <a:r>
              <a:rPr lang="nl-NL" sz="1200" b="1">
                <a:solidFill>
                  <a:schemeClr val="bg2"/>
                </a:solidFill>
              </a:rPr>
              <a:t> bij antibiotica </a:t>
            </a:r>
          </a:p>
          <a:p>
            <a:pPr marL="630238" lvl="2" indent="-180975">
              <a:buFont typeface="Arial" panose="020B0604020202020204" pitchFamily="34" charset="0"/>
              <a:buChar char="•"/>
            </a:pPr>
            <a:r>
              <a:rPr lang="nl-NL">
                <a:solidFill>
                  <a:schemeClr val="bg2"/>
                </a:solidFill>
              </a:rPr>
              <a:t>AAD / CDAD</a:t>
            </a:r>
          </a:p>
          <a:p>
            <a:pPr marL="630238" lvl="2" indent="-180975">
              <a:buFont typeface="Arial" panose="020B0604020202020204" pitchFamily="34" charset="0"/>
              <a:buChar char="•"/>
            </a:pPr>
            <a:r>
              <a:rPr lang="nl-NL" err="1">
                <a:solidFill>
                  <a:schemeClr val="bg2"/>
                </a:solidFill>
              </a:rPr>
              <a:t>Herinfecties</a:t>
            </a:r>
            <a:r>
              <a:rPr lang="nl-NL">
                <a:solidFill>
                  <a:schemeClr val="bg2"/>
                </a:solidFill>
              </a:rPr>
              <a:t> – nieuwe AB</a:t>
            </a:r>
          </a:p>
          <a:p>
            <a:pPr marL="630238" lvl="2" indent="-180975">
              <a:buFont typeface="Arial" panose="020B0604020202020204" pitchFamily="34" charset="0"/>
              <a:buChar char="•"/>
            </a:pPr>
            <a:r>
              <a:rPr lang="nl-NL">
                <a:solidFill>
                  <a:schemeClr val="bg2"/>
                </a:solidFill>
              </a:rPr>
              <a:t>Andere bijwerkingen</a:t>
            </a:r>
          </a:p>
          <a:p>
            <a:pPr marL="439341" lvl="1" indent="-171450">
              <a:buFont typeface="Arial" panose="020B0604020202020204" pitchFamily="34" charset="0"/>
              <a:buChar char="•"/>
            </a:pPr>
            <a:r>
              <a:rPr lang="nl-NL" sz="1200" b="1" err="1">
                <a:solidFill>
                  <a:schemeClr val="bg2"/>
                </a:solidFill>
              </a:rPr>
              <a:t>Probiotica</a:t>
            </a:r>
            <a:r>
              <a:rPr lang="nl-NL" sz="1200" b="1">
                <a:solidFill>
                  <a:schemeClr val="bg2"/>
                </a:solidFill>
              </a:rPr>
              <a:t> bij constipatie</a:t>
            </a:r>
          </a:p>
          <a:p>
            <a:pPr marL="630238" lvl="5" indent="-180975"/>
            <a:r>
              <a:rPr lang="nl-NL" sz="1200">
                <a:solidFill>
                  <a:schemeClr val="bg2"/>
                </a:solidFill>
              </a:rPr>
              <a:t>Invloed op gebruik van laxantia </a:t>
            </a:r>
          </a:p>
          <a:p>
            <a:pPr marL="630238" lvl="5" indent="-180975"/>
            <a:r>
              <a:rPr lang="nl-NL" sz="1200" err="1">
                <a:solidFill>
                  <a:schemeClr val="bg2"/>
                </a:solidFill>
              </a:rPr>
              <a:t>Probiotica</a:t>
            </a:r>
            <a:r>
              <a:rPr lang="nl-NL" sz="1200">
                <a:solidFill>
                  <a:schemeClr val="bg2"/>
                </a:solidFill>
              </a:rPr>
              <a:t> en ziekte van Parkinson</a:t>
            </a:r>
          </a:p>
          <a:p>
            <a:pPr marL="439341" lvl="1" indent="-171450">
              <a:buFont typeface="Arial" panose="020B0604020202020204" pitchFamily="34" charset="0"/>
              <a:buChar char="•"/>
            </a:pPr>
            <a:r>
              <a:rPr lang="nl-NL" sz="1200" b="1">
                <a:solidFill>
                  <a:schemeClr val="bg2"/>
                </a:solidFill>
              </a:rPr>
              <a:t>Veiligheid van </a:t>
            </a:r>
            <a:r>
              <a:rPr lang="nl-NL" sz="1200" b="1" err="1">
                <a:solidFill>
                  <a:schemeClr val="bg2"/>
                </a:solidFill>
              </a:rPr>
              <a:t>probiotica</a:t>
            </a:r>
            <a:endParaRPr lang="nl-NL" sz="1200" b="1">
              <a:solidFill>
                <a:schemeClr val="bg2"/>
              </a:solidFill>
            </a:endParaRPr>
          </a:p>
          <a:p>
            <a:pPr marL="171450" indent="-171450">
              <a:buFont typeface="Arial" panose="020B0604020202020204" pitchFamily="34" charset="0"/>
              <a:buChar char="•"/>
            </a:pPr>
            <a:endParaRPr lang="en-NL" sz="1600"/>
          </a:p>
        </p:txBody>
      </p:sp>
      <p:pic>
        <p:nvPicPr>
          <p:cNvPr id="5" name="Afbeelding 4" descr="Schermopname">
            <a:extLst>
              <a:ext uri="{FF2B5EF4-FFF2-40B4-BE49-F238E27FC236}">
                <a16:creationId xmlns:a16="http://schemas.microsoft.com/office/drawing/2014/main" id="{2BCD5A18-FFC6-A3E7-3377-4829720D4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2373" y="1031290"/>
            <a:ext cx="2628337" cy="1664613"/>
          </a:xfrm>
          <a:prstGeom prst="rect">
            <a:avLst/>
          </a:prstGeom>
        </p:spPr>
      </p:pic>
    </p:spTree>
    <p:extLst>
      <p:ext uri="{BB962C8B-B14F-4D97-AF65-F5344CB8AC3E}">
        <p14:creationId xmlns:p14="http://schemas.microsoft.com/office/powerpoint/2010/main" val="289040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err="1"/>
              <a:t>Probiotica</a:t>
            </a:r>
            <a:r>
              <a:rPr lang="en-US"/>
              <a:t> en AAD/CDAD – </a:t>
            </a:r>
            <a:r>
              <a:rPr lang="en-US" err="1"/>
              <a:t>bewijs</a:t>
            </a:r>
            <a:r>
              <a:rPr lang="en-US"/>
              <a:t> </a:t>
            </a:r>
            <a:r>
              <a:rPr lang="en-US" err="1"/>
              <a:t>uit</a:t>
            </a:r>
            <a:r>
              <a:rPr lang="en-US"/>
              <a:t> de </a:t>
            </a:r>
            <a:r>
              <a:rPr lang="en-US" err="1"/>
              <a:t>literatuur</a:t>
            </a:r>
            <a:endParaRPr lang="nl-NL"/>
          </a:p>
        </p:txBody>
      </p:sp>
      <p:sp>
        <p:nvSpPr>
          <p:cNvPr id="6" name="Tijdelijke aanduiding voor voettekst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AA9783"/>
              </a:solidFill>
              <a:effectLst/>
              <a:uLnTx/>
              <a:uFillTx/>
              <a:latin typeface="Century Gothic" panose="020F0302020204030204"/>
              <a:ea typeface="+mn-ea"/>
              <a:cs typeface="+mn-cs"/>
            </a:endParaRPr>
          </a:p>
        </p:txBody>
      </p:sp>
      <p:sp>
        <p:nvSpPr>
          <p:cNvPr id="7" name="Tijdelijke aanduiding voor dianumm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75FF67-93BB-BA4A-8748-71C559E2AA1D}" type="slidenum">
              <a:rPr kumimoji="0" lang="en-US" sz="750" b="0" i="0" u="none" strike="noStrike" kern="1200" cap="none" spc="0" normalizeH="0" baseline="0" noProof="0" smtClean="0">
                <a:ln>
                  <a:noFill/>
                </a:ln>
                <a:solidFill>
                  <a:srgbClr val="AA9783"/>
                </a:solidFill>
                <a:effectLst/>
                <a:uLnTx/>
                <a:uFillTx/>
                <a:latin typeface="Century Gothic" panose="020F03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750" b="0" i="0" u="none" strike="noStrike" kern="1200" cap="none" spc="0" normalizeH="0" baseline="0" noProof="0">
              <a:ln>
                <a:noFill/>
              </a:ln>
              <a:solidFill>
                <a:srgbClr val="AA9783"/>
              </a:solidFill>
              <a:effectLst/>
              <a:uLnTx/>
              <a:uFillTx/>
              <a:latin typeface="Century Gothic" panose="020F0302020204030204"/>
              <a:ea typeface="+mn-ea"/>
              <a:cs typeface="+mn-cs"/>
            </a:endParaRPr>
          </a:p>
        </p:txBody>
      </p:sp>
      <p:sp>
        <p:nvSpPr>
          <p:cNvPr id="8" name="Title 4"/>
          <p:cNvSpPr txBox="1">
            <a:spLocks/>
          </p:cNvSpPr>
          <p:nvPr/>
        </p:nvSpPr>
        <p:spPr>
          <a:xfrm>
            <a:off x="5050979" y="2652627"/>
            <a:ext cx="3451081" cy="915374"/>
          </a:xfrm>
          <a:prstGeom prst="rect">
            <a:avLst/>
          </a:prstGeom>
        </p:spPr>
        <p:txBody>
          <a:bodyPr vert="horz" lIns="91440" tIns="45720" rIns="91440" bIns="45720" rtlCol="0" anchor="t" anchorCtr="0">
            <a:normAutofit/>
          </a:bodyPr>
          <a:lstStyle>
            <a:lvl1pPr algn="ctr" defTabSz="685800" rtl="0" eaLnBrk="1" latinLnBrk="0" hangingPunct="1">
              <a:lnSpc>
                <a:spcPct val="90000"/>
              </a:lnSpc>
              <a:spcBef>
                <a:spcPct val="0"/>
              </a:spcBef>
              <a:buNone/>
              <a:defRPr lang="en-US" sz="2400" b="1" i="0" kern="1200" spc="0" dirty="0">
                <a:solidFill>
                  <a:schemeClr val="accent3"/>
                </a:solidFill>
                <a:latin typeface="Century Gothic" charset="0"/>
                <a:ea typeface="Century Gothic" charset="0"/>
                <a:cs typeface="Century Gothic"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1200" b="0" i="0">
                <a:solidFill>
                  <a:srgbClr val="000000"/>
                </a:solidFill>
                <a:effectLst/>
                <a:highlight>
                  <a:srgbClr val="FFFFFF"/>
                </a:highlight>
                <a:latin typeface="Source Sans Pro" panose="020B0503030403020204" pitchFamily="34" charset="0"/>
              </a:rPr>
              <a:t> </a:t>
            </a:r>
            <a:r>
              <a:rPr lang="en-US" sz="1500">
                <a:solidFill>
                  <a:schemeClr val="tx1"/>
                </a:solidFill>
                <a:latin typeface="Century Gothic" panose="020F0302020204030204"/>
                <a:ea typeface="+mn-ea"/>
                <a:cs typeface="Arial" pitchFamily="34" charset="0"/>
              </a:rPr>
              <a:t>60% </a:t>
            </a:r>
            <a:r>
              <a:rPr lang="en-US" sz="1500" err="1">
                <a:solidFill>
                  <a:schemeClr val="tx1"/>
                </a:solidFill>
                <a:latin typeface="Century Gothic" panose="020F0302020204030204"/>
                <a:ea typeface="+mn-ea"/>
                <a:cs typeface="Arial" pitchFamily="34" charset="0"/>
              </a:rPr>
              <a:t>reductie</a:t>
            </a:r>
            <a:r>
              <a:rPr lang="en-US" sz="1500">
                <a:solidFill>
                  <a:schemeClr val="tx1"/>
                </a:solidFill>
                <a:latin typeface="Century Gothic" panose="020F0302020204030204"/>
                <a:ea typeface="+mn-ea"/>
                <a:cs typeface="Arial" pitchFamily="34" charset="0"/>
              </a:rPr>
              <a:t> van het </a:t>
            </a:r>
            <a:r>
              <a:rPr lang="en-US" sz="1500" err="1">
                <a:solidFill>
                  <a:schemeClr val="tx1"/>
                </a:solidFill>
                <a:latin typeface="Century Gothic" panose="020F0302020204030204"/>
                <a:ea typeface="+mn-ea"/>
                <a:cs typeface="Arial" pitchFamily="34" charset="0"/>
              </a:rPr>
              <a:t>risico</a:t>
            </a:r>
            <a:r>
              <a:rPr lang="en-US" sz="1500">
                <a:solidFill>
                  <a:schemeClr val="tx1"/>
                </a:solidFill>
                <a:latin typeface="Century Gothic" panose="020F0302020204030204"/>
                <a:ea typeface="+mn-ea"/>
                <a:cs typeface="Arial" pitchFamily="34" charset="0"/>
              </a:rPr>
              <a:t> op CDAD in </a:t>
            </a:r>
            <a:r>
              <a:rPr lang="en-US" sz="1500" err="1">
                <a:solidFill>
                  <a:schemeClr val="tx1"/>
                </a:solidFill>
                <a:latin typeface="Century Gothic" panose="020F0302020204030204"/>
                <a:ea typeface="+mn-ea"/>
                <a:cs typeface="Arial" pitchFamily="34" charset="0"/>
              </a:rPr>
              <a:t>volwassenen</a:t>
            </a:r>
            <a:endParaRPr lang="en-US" sz="1500">
              <a:solidFill>
                <a:schemeClr val="tx1"/>
              </a:solidFill>
              <a:latin typeface="Century Gothic" panose="020F0302020204030204"/>
              <a:ea typeface="+mn-ea"/>
              <a:cs typeface="Arial" pitchFamily="34" charset="0"/>
            </a:endParaRPr>
          </a:p>
        </p:txBody>
      </p:sp>
      <p:sp>
        <p:nvSpPr>
          <p:cNvPr id="10" name="Title 4"/>
          <p:cNvSpPr txBox="1">
            <a:spLocks/>
          </p:cNvSpPr>
          <p:nvPr/>
        </p:nvSpPr>
        <p:spPr>
          <a:xfrm>
            <a:off x="829986" y="2641851"/>
            <a:ext cx="3225652" cy="1011339"/>
          </a:xfrm>
          <a:prstGeom prst="rect">
            <a:avLst/>
          </a:prstGeom>
        </p:spPr>
        <p:txBody>
          <a:bodyPr vert="horz" lIns="68573" tIns="34289" rIns="68573" bIns="34289" rtlCol="0" anchor="t" anchorCtr="0">
            <a:normAutofit fontScale="92500" lnSpcReduction="10000"/>
          </a:bodyPr>
          <a:lstStyle>
            <a:lvl1pPr algn="ctr" defTabSz="914400" rtl="0" eaLnBrk="1" latinLnBrk="0" hangingPunct="1">
              <a:lnSpc>
                <a:spcPct val="90000"/>
              </a:lnSpc>
              <a:spcBef>
                <a:spcPct val="0"/>
              </a:spcBef>
              <a:buNone/>
              <a:defRPr sz="3200" b="1" i="0" kern="1200" spc="300">
                <a:solidFill>
                  <a:schemeClr val="accent3"/>
                </a:solidFill>
                <a:latin typeface="Century Gothic" charset="0"/>
                <a:ea typeface="Century Gothic" charset="0"/>
                <a:cs typeface="Century Gothic" charset="0"/>
              </a:defRPr>
            </a:lvl1pPr>
          </a:lstStyle>
          <a:p>
            <a:pPr marR="0" lvl="0" defTabSz="685783" rtl="0" eaLnBrk="1" fontAlgn="auto" latinLnBrk="0" hangingPunct="1">
              <a:lnSpc>
                <a:spcPct val="100000"/>
              </a:lnSpc>
              <a:spcBef>
                <a:spcPct val="50000"/>
              </a:spcBef>
              <a:spcAft>
                <a:spcPct val="0"/>
              </a:spcAft>
              <a:buClrTx/>
              <a:buSzTx/>
              <a:tabLst/>
              <a:defRPr/>
            </a:pPr>
            <a:r>
              <a:rPr lang="nl-NL" altLang="nl-NL" sz="1600" spc="0">
                <a:solidFill>
                  <a:schemeClr val="tx1"/>
                </a:solidFill>
                <a:latin typeface="Century Gothic" panose="020F0302020204030204"/>
                <a:ea typeface="+mn-ea"/>
                <a:cs typeface="Arial" pitchFamily="34" charset="0"/>
              </a:rPr>
              <a:t>40% reductie van het risico op AAD in volwassenen</a:t>
            </a:r>
            <a:endParaRPr kumimoji="0" lang="nl-NL" altLang="nl-NL" sz="1600" i="0" u="none" strike="noStrike" kern="1200" cap="none" spc="0" normalizeH="0" baseline="0" noProof="0">
              <a:ln>
                <a:noFill/>
              </a:ln>
              <a:solidFill>
                <a:schemeClr val="tx1"/>
              </a:solidFill>
              <a:effectLst/>
              <a:uLnTx/>
              <a:uFillTx/>
              <a:latin typeface="Century Gothic" panose="020F0302020204030204"/>
              <a:ea typeface="+mn-ea"/>
              <a:cs typeface="Arial" pitchFamily="34" charset="0"/>
            </a:endParaRPr>
          </a:p>
          <a:p>
            <a:pPr marR="0" lvl="0" defTabSz="685783" rtl="0" eaLnBrk="1" fontAlgn="auto" latinLnBrk="0" hangingPunct="1">
              <a:lnSpc>
                <a:spcPct val="100000"/>
              </a:lnSpc>
              <a:spcBef>
                <a:spcPct val="50000"/>
              </a:spcBef>
              <a:spcAft>
                <a:spcPct val="0"/>
              </a:spcAft>
              <a:buClrTx/>
              <a:buSzTx/>
              <a:tabLst/>
              <a:defRPr/>
            </a:pPr>
            <a:r>
              <a:rPr kumimoji="0" lang="nl-NL" altLang="nl-NL" sz="1600" i="0" u="none" strike="noStrike" kern="1200" cap="none" spc="0" normalizeH="0" baseline="0" noProof="0">
                <a:ln>
                  <a:noFill/>
                </a:ln>
                <a:solidFill>
                  <a:schemeClr val="tx1"/>
                </a:solidFill>
                <a:effectLst/>
                <a:uLnTx/>
                <a:uFillTx/>
                <a:latin typeface="Century Gothic" panose="020F0302020204030204"/>
                <a:ea typeface="+mn-ea"/>
                <a:cs typeface="Arial" pitchFamily="34" charset="0"/>
                <a:sym typeface="Symbol" pitchFamily="18" charset="2"/>
              </a:rPr>
              <a:t>Van </a:t>
            </a:r>
            <a:r>
              <a:rPr kumimoji="0" lang="nl-NL" altLang="nl-NL" sz="1600" i="0" u="none" strike="noStrike" kern="1200" cap="none" spc="0" normalizeH="0" baseline="0" noProof="0">
                <a:ln>
                  <a:noFill/>
                </a:ln>
                <a:solidFill>
                  <a:schemeClr val="tx1"/>
                </a:solidFill>
                <a:effectLst/>
                <a:uLnTx/>
                <a:uFillTx/>
                <a:latin typeface="Century Gothic" panose="020F0302020204030204"/>
                <a:ea typeface="+mn-ea"/>
                <a:cs typeface="Arial" pitchFamily="34" charset="0"/>
              </a:rPr>
              <a:t>5 AAD gevallen kun je er 2 voorkomen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500" b="1" i="0" u="none" strike="noStrike" kern="1200" cap="none" spc="0" normalizeH="0" baseline="0" noProof="0">
              <a:ln>
                <a:noFill/>
              </a:ln>
              <a:solidFill>
                <a:srgbClr val="133D50"/>
              </a:solidFill>
              <a:effectLst/>
              <a:uLnTx/>
              <a:uFillTx/>
              <a:latin typeface="Century Gothic" charset="0"/>
            </a:endParaRPr>
          </a:p>
        </p:txBody>
      </p:sp>
      <p:sp>
        <p:nvSpPr>
          <p:cNvPr id="13" name="Rectangle 15"/>
          <p:cNvSpPr/>
          <p:nvPr/>
        </p:nvSpPr>
        <p:spPr>
          <a:xfrm flipV="1">
            <a:off x="2130990" y="3674778"/>
            <a:ext cx="605759" cy="34289"/>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entury Gothic Regular" charset="0"/>
              <a:ea typeface="+mn-ea"/>
              <a:cs typeface="+mn-cs"/>
            </a:endParaRPr>
          </a:p>
        </p:txBody>
      </p:sp>
      <p:sp>
        <p:nvSpPr>
          <p:cNvPr id="15" name="Rectangle 17"/>
          <p:cNvSpPr/>
          <p:nvPr/>
        </p:nvSpPr>
        <p:spPr>
          <a:xfrm flipV="1">
            <a:off x="6413334" y="3653530"/>
            <a:ext cx="605759" cy="342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entury Gothic Regular" charset="0"/>
              <a:ea typeface="+mn-ea"/>
              <a:cs typeface="+mn-cs"/>
            </a:endParaRPr>
          </a:p>
        </p:txBody>
      </p:sp>
      <p:sp>
        <p:nvSpPr>
          <p:cNvPr id="5" name="Rechthoek 4"/>
          <p:cNvSpPr/>
          <p:nvPr/>
        </p:nvSpPr>
        <p:spPr>
          <a:xfrm>
            <a:off x="7251695" y="4429166"/>
            <a:ext cx="1441420" cy="215444"/>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rgbClr val="003E66">
                    <a:lumMod val="75000"/>
                  </a:srgbClr>
                </a:solidFill>
                <a:effectLst/>
                <a:uLnTx/>
                <a:uFillTx/>
                <a:latin typeface="Century Gothic" panose="020F0302020204030204"/>
                <a:ea typeface="Calibri" panose="020F0502020204030204" pitchFamily="34" charset="0"/>
                <a:cs typeface="+mn-cs"/>
              </a:rPr>
              <a:t>Goldenberg J, </a:t>
            </a:r>
            <a:r>
              <a:rPr kumimoji="0" lang="nl-NL" sz="800" b="0" i="1" u="none" strike="noStrike" kern="1200" cap="none" spc="0" normalizeH="0" baseline="0" noProof="0">
                <a:ln>
                  <a:noFill/>
                </a:ln>
                <a:solidFill>
                  <a:srgbClr val="003E66">
                    <a:lumMod val="75000"/>
                  </a:srgbClr>
                </a:solidFill>
                <a:effectLst/>
                <a:uLnTx/>
                <a:uFillTx/>
                <a:latin typeface="Century Gothic" panose="020F0302020204030204"/>
                <a:ea typeface="Calibri" panose="020F0502020204030204" pitchFamily="34" charset="0"/>
                <a:cs typeface="+mn-cs"/>
              </a:rPr>
              <a:t>et al. </a:t>
            </a:r>
            <a:r>
              <a:rPr kumimoji="0" lang="nl-NL" sz="800" b="0" i="0" u="none" strike="noStrike" kern="1200" cap="none" spc="0" normalizeH="0" baseline="0" noProof="0">
                <a:ln>
                  <a:noFill/>
                </a:ln>
                <a:solidFill>
                  <a:srgbClr val="003E66">
                    <a:lumMod val="75000"/>
                  </a:srgbClr>
                </a:solidFill>
                <a:effectLst/>
                <a:uLnTx/>
                <a:uFillTx/>
                <a:latin typeface="Century Gothic" panose="020F0302020204030204"/>
                <a:ea typeface="Calibri" panose="020F0502020204030204" pitchFamily="34" charset="0"/>
                <a:cs typeface="+mn-cs"/>
              </a:rPr>
              <a:t>2017</a:t>
            </a:r>
            <a:endParaRPr kumimoji="0" lang="nl-NL" sz="800" b="0" i="0" u="none" strike="noStrike" kern="1200" cap="none" spc="0" normalizeH="0" baseline="0" noProof="0">
              <a:ln>
                <a:noFill/>
              </a:ln>
              <a:solidFill>
                <a:srgbClr val="003E66">
                  <a:lumMod val="75000"/>
                </a:srgbClr>
              </a:solidFill>
              <a:effectLst/>
              <a:uLnTx/>
              <a:uFillTx/>
              <a:latin typeface="Century Gothic" panose="020F0302020204030204"/>
              <a:ea typeface="+mn-ea"/>
              <a:cs typeface="+mn-cs"/>
            </a:endParaRPr>
          </a:p>
        </p:txBody>
      </p:sp>
      <p:pic>
        <p:nvPicPr>
          <p:cNvPr id="2050" name="Picture 2" descr="Adult Icons - Download Free Vector Icons | Noun Project"/>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25327" y="1372220"/>
            <a:ext cx="1234971" cy="13111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13100" y="3867725"/>
            <a:ext cx="623649" cy="53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404390" y="3858878"/>
            <a:ext cx="623649" cy="53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dult Icons - Download Free Vector Icons | Noun Project">
            <a:extLst>
              <a:ext uri="{FF2B5EF4-FFF2-40B4-BE49-F238E27FC236}">
                <a16:creationId xmlns:a16="http://schemas.microsoft.com/office/drawing/2014/main" id="{3AC5B645-51BF-14A9-FA36-C2B5B4236A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11223" y="1330658"/>
            <a:ext cx="1234971" cy="131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F5E753A-0BAB-CD5D-4FF2-086FFA2EB49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7030"/>
          <a:stretch>
            <a:fillRect/>
          </a:stretch>
        </p:blipFill>
        <p:spPr bwMode="auto">
          <a:xfrm>
            <a:off x="2979368" y="952590"/>
            <a:ext cx="5465904" cy="3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a:extLst>
              <a:ext uri="{FF2B5EF4-FFF2-40B4-BE49-F238E27FC236}">
                <a16:creationId xmlns:a16="http://schemas.microsoft.com/office/drawing/2014/main" id="{4BFD94F9-2E6F-208E-408C-77C0762153FF}"/>
              </a:ext>
            </a:extLst>
          </p:cNvPr>
          <p:cNvSpPr>
            <a:spLocks noGrp="1"/>
          </p:cNvSpPr>
          <p:nvPr>
            <p:ph type="title"/>
          </p:nvPr>
        </p:nvSpPr>
        <p:spPr>
          <a:xfrm>
            <a:off x="0" y="427007"/>
            <a:ext cx="9144000" cy="422151"/>
          </a:xfrm>
        </p:spPr>
        <p:txBody>
          <a:bodyPr>
            <a:noAutofit/>
          </a:bodyPr>
          <a:lstStyle/>
          <a:p>
            <a:r>
              <a:rPr lang="nl-NL"/>
              <a:t>Mono- </a:t>
            </a:r>
            <a:r>
              <a:rPr lang="nl-NL" err="1"/>
              <a:t>vs</a:t>
            </a:r>
            <a:r>
              <a:rPr lang="nl-NL"/>
              <a:t> </a:t>
            </a:r>
            <a:r>
              <a:rPr lang="nl-NL" err="1"/>
              <a:t>multispecies</a:t>
            </a:r>
            <a:br>
              <a:rPr lang="en-US"/>
            </a:br>
            <a:endParaRPr lang="en-US"/>
          </a:p>
        </p:txBody>
      </p:sp>
      <p:sp>
        <p:nvSpPr>
          <p:cNvPr id="8" name="Text Placeholder 7">
            <a:extLst>
              <a:ext uri="{FF2B5EF4-FFF2-40B4-BE49-F238E27FC236}">
                <a16:creationId xmlns:a16="http://schemas.microsoft.com/office/drawing/2014/main" id="{5EABAC6A-4D17-C13D-2480-6958BFF8E09F}"/>
              </a:ext>
            </a:extLst>
          </p:cNvPr>
          <p:cNvSpPr txBox="1">
            <a:spLocks/>
          </p:cNvSpPr>
          <p:nvPr/>
        </p:nvSpPr>
        <p:spPr>
          <a:xfrm>
            <a:off x="0" y="6277"/>
            <a:ext cx="9144000" cy="388187"/>
          </a:xfrm>
          <a:prstGeom prst="rect">
            <a:avLst/>
          </a:prstGeom>
        </p:spPr>
        <p:txBody>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 </a:t>
            </a:r>
          </a:p>
        </p:txBody>
      </p:sp>
      <p:pic>
        <p:nvPicPr>
          <p:cNvPr id="11" name="Picture 3">
            <a:extLst>
              <a:ext uri="{FF2B5EF4-FFF2-40B4-BE49-F238E27FC236}">
                <a16:creationId xmlns:a16="http://schemas.microsoft.com/office/drawing/2014/main" id="{8545D0C7-9B8A-07BD-4108-0F0FF0F1977C}"/>
              </a:ext>
            </a:extLst>
          </p:cNvPr>
          <p:cNvPicPr>
            <a:picLocks noChangeAspect="1" noChangeArrowheads="1"/>
          </p:cNvPicPr>
          <p:nvPr/>
        </p:nvPicPr>
        <p:blipFill rotWithShape="1">
          <a:blip r:embed="rId3" cstate="print">
            <a:lum contrast="20000"/>
            <a:extLst>
              <a:ext uri="{28A0092B-C50C-407E-A947-70E740481C1C}">
                <a14:useLocalDpi xmlns:a14="http://schemas.microsoft.com/office/drawing/2010/main"/>
              </a:ext>
            </a:extLst>
          </a:blip>
          <a:srcRect/>
          <a:stretch/>
        </p:blipFill>
        <p:spPr bwMode="auto">
          <a:xfrm>
            <a:off x="3079102" y="3862873"/>
            <a:ext cx="2183364" cy="457200"/>
          </a:xfrm>
          <a:prstGeom prst="rect">
            <a:avLst/>
          </a:prstGeom>
          <a:noFill/>
          <a:ln w="31750">
            <a:solidFill>
              <a:schemeClr val="tx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Text Placeholder 6">
            <a:extLst>
              <a:ext uri="{FF2B5EF4-FFF2-40B4-BE49-F238E27FC236}">
                <a16:creationId xmlns:a16="http://schemas.microsoft.com/office/drawing/2014/main" id="{9B7107D8-B5B5-BA4C-6C55-8F4097AE4F6F}"/>
              </a:ext>
            </a:extLst>
          </p:cNvPr>
          <p:cNvSpPr>
            <a:spLocks noGrp="1"/>
          </p:cNvSpPr>
          <p:nvPr>
            <p:ph type="body" sz="quarter" idx="13"/>
          </p:nvPr>
        </p:nvSpPr>
        <p:spPr>
          <a:xfrm>
            <a:off x="215417" y="1441522"/>
            <a:ext cx="1939993" cy="2196200"/>
          </a:xfrm>
        </p:spPr>
        <p:txBody>
          <a:bodyPr>
            <a:normAutofit/>
          </a:bodyPr>
          <a:lstStyle/>
          <a:p>
            <a:pPr marL="0" indent="0">
              <a:spcAft>
                <a:spcPts val="450"/>
              </a:spcAft>
              <a:buNone/>
            </a:pPr>
            <a:r>
              <a:rPr lang="en-US" sz="1800">
                <a:solidFill>
                  <a:schemeClr val="bg2"/>
                </a:solidFill>
              </a:rPr>
              <a:t>Multispecies </a:t>
            </a:r>
            <a:r>
              <a:rPr lang="en-US" sz="1800" err="1">
                <a:solidFill>
                  <a:schemeClr val="bg2"/>
                </a:solidFill>
              </a:rPr>
              <a:t>probiotica</a:t>
            </a:r>
            <a:r>
              <a:rPr lang="en-US" sz="1800">
                <a:solidFill>
                  <a:schemeClr val="bg2"/>
                </a:solidFill>
              </a:rPr>
              <a:t> </a:t>
            </a:r>
            <a:r>
              <a:rPr lang="en-US" sz="1800" err="1">
                <a:solidFill>
                  <a:schemeClr val="bg2"/>
                </a:solidFill>
              </a:rPr>
              <a:t>zijn</a:t>
            </a:r>
            <a:r>
              <a:rPr lang="en-US" sz="1800">
                <a:solidFill>
                  <a:schemeClr val="bg2"/>
                </a:solidFill>
              </a:rPr>
              <a:t> </a:t>
            </a:r>
            <a:r>
              <a:rPr lang="en-US" sz="1800" err="1">
                <a:solidFill>
                  <a:schemeClr val="bg2"/>
                </a:solidFill>
              </a:rPr>
              <a:t>effectiever</a:t>
            </a:r>
            <a:endParaRPr lang="en-US" sz="1800">
              <a:solidFill>
                <a:schemeClr val="bg2"/>
              </a:solidFill>
            </a:endParaRPr>
          </a:p>
        </p:txBody>
      </p:sp>
      <p:sp>
        <p:nvSpPr>
          <p:cNvPr id="13" name="Tekstvak 12">
            <a:extLst>
              <a:ext uri="{FF2B5EF4-FFF2-40B4-BE49-F238E27FC236}">
                <a16:creationId xmlns:a16="http://schemas.microsoft.com/office/drawing/2014/main" id="{B3DF8196-4A7A-750F-C07F-6039A003D01E}"/>
              </a:ext>
            </a:extLst>
          </p:cNvPr>
          <p:cNvSpPr txBox="1"/>
          <p:nvPr/>
        </p:nvSpPr>
        <p:spPr>
          <a:xfrm>
            <a:off x="7146193" y="4557764"/>
            <a:ext cx="1299079" cy="215444"/>
          </a:xfrm>
          <a:prstGeom prst="rect">
            <a:avLst/>
          </a:prstGeom>
          <a:noFill/>
        </p:spPr>
        <p:txBody>
          <a:bodyPr wrap="square" rtlCol="0">
            <a:spAutoFit/>
          </a:bodyPr>
          <a:lstStyle/>
          <a:p>
            <a:r>
              <a:rPr lang="nl-NL" sz="800" i="1">
                <a:solidFill>
                  <a:schemeClr val="bg2"/>
                </a:solidFill>
              </a:rPr>
              <a:t>Johnston BC 2012</a:t>
            </a:r>
          </a:p>
        </p:txBody>
      </p:sp>
    </p:spTree>
    <p:extLst>
      <p:ext uri="{BB962C8B-B14F-4D97-AF65-F5344CB8AC3E}">
        <p14:creationId xmlns:p14="http://schemas.microsoft.com/office/powerpoint/2010/main" val="10018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5029199" y="1156362"/>
            <a:ext cx="3685735" cy="3469362"/>
          </a:xfrm>
        </p:spPr>
        <p:txBody>
          <a:bodyPr/>
          <a:lstStyle/>
          <a:p>
            <a:pPr marL="171450" indent="-171450">
              <a:buFont typeface="Arial" panose="020B0604020202020204" pitchFamily="34" charset="0"/>
              <a:buChar char="•"/>
            </a:pPr>
            <a:r>
              <a:rPr lang="nl-NL"/>
              <a:t>Meta-analyse uit 2022 </a:t>
            </a:r>
          </a:p>
          <a:p>
            <a:pPr marL="171450" indent="-171450">
              <a:buFont typeface="Arial" panose="020B0604020202020204" pitchFamily="34" charset="0"/>
              <a:buChar char="•"/>
            </a:pPr>
            <a:r>
              <a:rPr lang="nl-NL"/>
              <a:t>8 </a:t>
            </a:r>
            <a:r>
              <a:rPr lang="nl-NL" err="1"/>
              <a:t>RCTs</a:t>
            </a:r>
            <a:r>
              <a:rPr lang="nl-NL"/>
              <a:t> geïncludeerd</a:t>
            </a:r>
          </a:p>
          <a:p>
            <a:pPr marL="171450" indent="-171450">
              <a:buFont typeface="Arial" panose="020B0604020202020204" pitchFamily="34" charset="0"/>
              <a:buChar char="•"/>
            </a:pPr>
            <a:r>
              <a:rPr lang="nl-NL"/>
              <a:t>4691 deelnemers</a:t>
            </a:r>
          </a:p>
          <a:p>
            <a:pPr marL="171450" indent="-171450">
              <a:buFont typeface="Arial" panose="020B0604020202020204" pitchFamily="34" charset="0"/>
              <a:buChar char="•"/>
            </a:pPr>
            <a:r>
              <a:rPr lang="nl-NL"/>
              <a:t>2 studies </a:t>
            </a:r>
            <a:r>
              <a:rPr lang="nl-NL" err="1"/>
              <a:t>geëxcludeerd</a:t>
            </a:r>
            <a:r>
              <a:rPr lang="nl-NL"/>
              <a:t> vanwege te late start van de probiotica, &gt;48 uur </a:t>
            </a:r>
            <a:r>
              <a:rPr lang="nl-NL">
                <a:sym typeface="Wingdings" panose="05000000000000000000" pitchFamily="2" charset="2"/>
              </a:rPr>
              <a:t> </a:t>
            </a:r>
            <a:r>
              <a:rPr lang="nl-NL"/>
              <a:t>zonder effect</a:t>
            </a:r>
          </a:p>
          <a:p>
            <a:pPr marL="171450" indent="-171450">
              <a:buFont typeface="Arial" panose="020B0604020202020204" pitchFamily="34" charset="0"/>
              <a:buChar char="•"/>
            </a:pPr>
            <a:r>
              <a:rPr lang="nl-NL"/>
              <a:t>6 </a:t>
            </a:r>
            <a:r>
              <a:rPr lang="nl-NL" err="1"/>
              <a:t>RCT’s</a:t>
            </a:r>
            <a:r>
              <a:rPr lang="nl-NL"/>
              <a:t> toonden een </a:t>
            </a:r>
            <a:r>
              <a:rPr lang="nl-NL" b="1"/>
              <a:t>lagere prevalentie </a:t>
            </a:r>
            <a:r>
              <a:rPr lang="nl-NL"/>
              <a:t>op AAD aan wanneer er binnen </a:t>
            </a:r>
            <a:r>
              <a:rPr lang="nl-NL" b="1"/>
              <a:t>2 dagen </a:t>
            </a:r>
            <a:r>
              <a:rPr lang="nl-NL"/>
              <a:t>gestart wordt met probiotica naast antibiotica. </a:t>
            </a:r>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lstStyle/>
          <a:p>
            <a:r>
              <a:rPr lang="nl-NL">
                <a:solidFill>
                  <a:schemeClr val="bg2"/>
                </a:solidFill>
              </a:rPr>
              <a:t>Laatste studie rondom </a:t>
            </a:r>
            <a:r>
              <a:rPr lang="nl-NL" err="1">
                <a:solidFill>
                  <a:schemeClr val="bg2"/>
                </a:solidFill>
              </a:rPr>
              <a:t>probiotica</a:t>
            </a:r>
            <a:r>
              <a:rPr lang="nl-NL">
                <a:solidFill>
                  <a:schemeClr val="bg2"/>
                </a:solidFill>
              </a:rPr>
              <a:t>, AAD en ouderen</a:t>
            </a:r>
          </a:p>
        </p:txBody>
      </p:sp>
      <p:sp>
        <p:nvSpPr>
          <p:cNvPr id="7" name="Tijdelijke aanduiding voor tekst 6">
            <a:extLst>
              <a:ext uri="{FF2B5EF4-FFF2-40B4-BE49-F238E27FC236}">
                <a16:creationId xmlns:a16="http://schemas.microsoft.com/office/drawing/2014/main" id="{63625F8F-F870-0D17-2780-85E026CF5E3F}"/>
              </a:ext>
            </a:extLst>
          </p:cNvPr>
          <p:cNvSpPr>
            <a:spLocks noGrp="1"/>
          </p:cNvSpPr>
          <p:nvPr>
            <p:ph type="body" sz="quarter" idx="14"/>
          </p:nvPr>
        </p:nvSpPr>
        <p:spPr/>
        <p:txBody>
          <a:bodyPr/>
          <a:lstStyle/>
          <a:p>
            <a:endParaRPr lang="nl-NL"/>
          </a:p>
        </p:txBody>
      </p:sp>
      <p:pic>
        <p:nvPicPr>
          <p:cNvPr id="5" name="Afbeelding 4" descr="Afbeelding met tekst, schermopname, Lettertype, nummer&#10;&#10;Automatisch gegenereerde beschrijving">
            <a:extLst>
              <a:ext uri="{FF2B5EF4-FFF2-40B4-BE49-F238E27FC236}">
                <a16:creationId xmlns:a16="http://schemas.microsoft.com/office/drawing/2014/main" id="{0B29AD9C-8841-48E0-CEB9-380EAAEFFB35}"/>
              </a:ext>
            </a:extLst>
          </p:cNvPr>
          <p:cNvPicPr>
            <a:picLocks noChangeAspect="1"/>
          </p:cNvPicPr>
          <p:nvPr/>
        </p:nvPicPr>
        <p:blipFill>
          <a:blip r:embed="rId2"/>
          <a:stretch>
            <a:fillRect/>
          </a:stretch>
        </p:blipFill>
        <p:spPr>
          <a:xfrm>
            <a:off x="215537" y="1156362"/>
            <a:ext cx="4453063" cy="2996715"/>
          </a:xfrm>
          <a:prstGeom prst="rect">
            <a:avLst/>
          </a:prstGeom>
        </p:spPr>
      </p:pic>
      <p:sp>
        <p:nvSpPr>
          <p:cNvPr id="9" name="Tekstvak 8">
            <a:extLst>
              <a:ext uri="{FF2B5EF4-FFF2-40B4-BE49-F238E27FC236}">
                <a16:creationId xmlns:a16="http://schemas.microsoft.com/office/drawing/2014/main" id="{16388D00-BE16-47A2-75A5-E72907F19E0B}"/>
              </a:ext>
            </a:extLst>
          </p:cNvPr>
          <p:cNvSpPr txBox="1"/>
          <p:nvPr/>
        </p:nvSpPr>
        <p:spPr>
          <a:xfrm>
            <a:off x="222068" y="4321781"/>
            <a:ext cx="4572000" cy="276999"/>
          </a:xfrm>
          <a:prstGeom prst="rect">
            <a:avLst/>
          </a:prstGeom>
          <a:noFill/>
        </p:spPr>
        <p:txBody>
          <a:bodyPr wrap="square">
            <a:spAutoFit/>
          </a:bodyPr>
          <a:lstStyle/>
          <a:p>
            <a:r>
              <a:rPr lang="nl-NL" sz="600" err="1">
                <a:hlinkClick r:id="rId3"/>
              </a:rPr>
              <a:t>Early</a:t>
            </a:r>
            <a:r>
              <a:rPr lang="nl-NL" sz="600">
                <a:hlinkClick r:id="rId3"/>
              </a:rPr>
              <a:t> </a:t>
            </a:r>
            <a:r>
              <a:rPr lang="nl-NL" sz="600" err="1">
                <a:hlinkClick r:id="rId3"/>
              </a:rPr>
              <a:t>use</a:t>
            </a:r>
            <a:r>
              <a:rPr lang="nl-NL" sz="600">
                <a:hlinkClick r:id="rId3"/>
              </a:rPr>
              <a:t> of </a:t>
            </a:r>
            <a:r>
              <a:rPr lang="nl-NL" sz="600" err="1">
                <a:hlinkClick r:id="rId3"/>
              </a:rPr>
              <a:t>probiotics</a:t>
            </a:r>
            <a:r>
              <a:rPr lang="nl-NL" sz="600">
                <a:hlinkClick r:id="rId3"/>
              </a:rPr>
              <a:t> </a:t>
            </a:r>
            <a:r>
              <a:rPr lang="nl-NL" sz="600" err="1">
                <a:hlinkClick r:id="rId3"/>
              </a:rPr>
              <a:t>might</a:t>
            </a:r>
            <a:r>
              <a:rPr lang="nl-NL" sz="600">
                <a:hlinkClick r:id="rId3"/>
              </a:rPr>
              <a:t> </a:t>
            </a:r>
            <a:r>
              <a:rPr lang="nl-NL" sz="600" err="1">
                <a:hlinkClick r:id="rId3"/>
              </a:rPr>
              <a:t>prevent</a:t>
            </a:r>
            <a:r>
              <a:rPr lang="nl-NL" sz="600">
                <a:hlinkClick r:id="rId3"/>
              </a:rPr>
              <a:t> </a:t>
            </a:r>
            <a:r>
              <a:rPr lang="nl-NL" sz="600" err="1">
                <a:hlinkClick r:id="rId3"/>
              </a:rPr>
              <a:t>antibiotic-associated</a:t>
            </a:r>
            <a:r>
              <a:rPr lang="nl-NL" sz="600">
                <a:hlinkClick r:id="rId3"/>
              </a:rPr>
              <a:t> </a:t>
            </a:r>
            <a:r>
              <a:rPr lang="nl-NL" sz="600" err="1">
                <a:hlinkClick r:id="rId3"/>
              </a:rPr>
              <a:t>diarrhea</a:t>
            </a:r>
            <a:r>
              <a:rPr lang="nl-NL" sz="600">
                <a:hlinkClick r:id="rId3"/>
              </a:rPr>
              <a:t> in </a:t>
            </a:r>
            <a:r>
              <a:rPr lang="nl-NL" sz="600" err="1">
                <a:hlinkClick r:id="rId3"/>
              </a:rPr>
              <a:t>elderly</a:t>
            </a:r>
            <a:r>
              <a:rPr lang="nl-NL" sz="600">
                <a:hlinkClick r:id="rId3"/>
              </a:rPr>
              <a:t> (&gt;65 </a:t>
            </a:r>
            <a:r>
              <a:rPr lang="nl-NL" sz="600" err="1">
                <a:hlinkClick r:id="rId3"/>
              </a:rPr>
              <a:t>years</a:t>
            </a:r>
            <a:r>
              <a:rPr lang="nl-NL" sz="600">
                <a:hlinkClick r:id="rId3"/>
              </a:rPr>
              <a:t>): a </a:t>
            </a:r>
            <a:r>
              <a:rPr lang="nl-NL" sz="600" err="1">
                <a:hlinkClick r:id="rId3"/>
              </a:rPr>
              <a:t>systematic</a:t>
            </a:r>
            <a:r>
              <a:rPr lang="nl-NL" sz="600">
                <a:hlinkClick r:id="rId3"/>
              </a:rPr>
              <a:t> review </a:t>
            </a:r>
            <a:r>
              <a:rPr lang="nl-NL" sz="600" err="1">
                <a:hlinkClick r:id="rId3"/>
              </a:rPr>
              <a:t>and</a:t>
            </a:r>
            <a:r>
              <a:rPr lang="nl-NL" sz="600">
                <a:hlinkClick r:id="rId3"/>
              </a:rPr>
              <a:t> meta-analysis | BMC </a:t>
            </a:r>
            <a:r>
              <a:rPr lang="nl-NL" sz="600" err="1">
                <a:hlinkClick r:id="rId3"/>
              </a:rPr>
              <a:t>Geriatrics</a:t>
            </a:r>
            <a:r>
              <a:rPr lang="nl-NL" sz="600">
                <a:hlinkClick r:id="rId3"/>
              </a:rPr>
              <a:t> | Full </a:t>
            </a:r>
            <a:r>
              <a:rPr lang="nl-NL" sz="600" err="1">
                <a:hlinkClick r:id="rId3"/>
              </a:rPr>
              <a:t>Text</a:t>
            </a:r>
            <a:r>
              <a:rPr lang="nl-NL" sz="600">
                <a:hlinkClick r:id="rId3"/>
              </a:rPr>
              <a:t> (biomedcentral.com)</a:t>
            </a:r>
            <a:endParaRPr lang="nl-NL" sz="600"/>
          </a:p>
        </p:txBody>
      </p:sp>
    </p:spTree>
    <p:extLst>
      <p:ext uri="{BB962C8B-B14F-4D97-AF65-F5344CB8AC3E}">
        <p14:creationId xmlns:p14="http://schemas.microsoft.com/office/powerpoint/2010/main" val="394375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93AE07-EE9C-96A4-CD4E-0E466C6A2372}"/>
              </a:ext>
            </a:extLst>
          </p:cNvPr>
          <p:cNvSpPr>
            <a:spLocks noGrp="1"/>
          </p:cNvSpPr>
          <p:nvPr>
            <p:ph type="title"/>
          </p:nvPr>
        </p:nvSpPr>
        <p:spPr/>
        <p:txBody>
          <a:bodyPr/>
          <a:lstStyle/>
          <a:p>
            <a:r>
              <a:rPr lang="nl-NL" err="1">
                <a:solidFill>
                  <a:schemeClr val="bg2"/>
                </a:solidFill>
              </a:rPr>
              <a:t>Probiotica</a:t>
            </a:r>
            <a:r>
              <a:rPr lang="nl-NL">
                <a:solidFill>
                  <a:schemeClr val="bg2"/>
                </a:solidFill>
              </a:rPr>
              <a:t> in de richtlijnen</a:t>
            </a:r>
          </a:p>
        </p:txBody>
      </p:sp>
      <p:sp>
        <p:nvSpPr>
          <p:cNvPr id="4" name="Tijdelijke aanduiding voor tekst 3">
            <a:extLst>
              <a:ext uri="{FF2B5EF4-FFF2-40B4-BE49-F238E27FC236}">
                <a16:creationId xmlns:a16="http://schemas.microsoft.com/office/drawing/2014/main" id="{5430F2DD-44E1-FF12-3593-F79EBF11ED81}"/>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E88660F1-BA08-76C8-5FF9-E0BCAD62BFCC}"/>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D6EF711C-A78D-CEFB-F161-B3349C0C27EB}"/>
              </a:ext>
            </a:extLst>
          </p:cNvPr>
          <p:cNvSpPr>
            <a:spLocks noGrp="1"/>
          </p:cNvSpPr>
          <p:nvPr>
            <p:ph type="ftr" sz="quarter" idx="3"/>
          </p:nvPr>
        </p:nvSpPr>
        <p:spPr/>
        <p:txBody>
          <a:bodyPr/>
          <a:lstStyle/>
          <a:p>
            <a:r>
              <a:rPr lang="en-US"/>
              <a:t>Dokter Tamara </a:t>
            </a:r>
          </a:p>
        </p:txBody>
      </p:sp>
      <p:pic>
        <p:nvPicPr>
          <p:cNvPr id="8" name="Afbeelding 7">
            <a:extLst>
              <a:ext uri="{FF2B5EF4-FFF2-40B4-BE49-F238E27FC236}">
                <a16:creationId xmlns:a16="http://schemas.microsoft.com/office/drawing/2014/main" id="{256BE695-F019-F242-25FC-2C913BBCDBC8}"/>
              </a:ext>
            </a:extLst>
          </p:cNvPr>
          <p:cNvPicPr>
            <a:picLocks noChangeAspect="1"/>
          </p:cNvPicPr>
          <p:nvPr/>
        </p:nvPicPr>
        <p:blipFill rotWithShape="1">
          <a:blip r:embed="rId2"/>
          <a:srcRect l="12193" t="19960" r="40263" b="10643"/>
          <a:stretch/>
        </p:blipFill>
        <p:spPr>
          <a:xfrm>
            <a:off x="149772" y="1979847"/>
            <a:ext cx="3728545" cy="3061261"/>
          </a:xfrm>
          <a:prstGeom prst="rect">
            <a:avLst/>
          </a:prstGeom>
        </p:spPr>
      </p:pic>
      <p:pic>
        <p:nvPicPr>
          <p:cNvPr id="10" name="Afbeelding 9">
            <a:extLst>
              <a:ext uri="{FF2B5EF4-FFF2-40B4-BE49-F238E27FC236}">
                <a16:creationId xmlns:a16="http://schemas.microsoft.com/office/drawing/2014/main" id="{183CFA1F-B259-3F08-338A-FE9E53E9452C}"/>
              </a:ext>
            </a:extLst>
          </p:cNvPr>
          <p:cNvPicPr>
            <a:picLocks noChangeAspect="1"/>
          </p:cNvPicPr>
          <p:nvPr/>
        </p:nvPicPr>
        <p:blipFill rotWithShape="1">
          <a:blip r:embed="rId3"/>
          <a:srcRect l="28793" t="26973" r="33365" b="58299"/>
          <a:stretch/>
        </p:blipFill>
        <p:spPr>
          <a:xfrm>
            <a:off x="79949" y="1273655"/>
            <a:ext cx="2598792" cy="568928"/>
          </a:xfrm>
          <a:prstGeom prst="rect">
            <a:avLst/>
          </a:prstGeom>
        </p:spPr>
      </p:pic>
      <p:pic>
        <p:nvPicPr>
          <p:cNvPr id="11" name="Afbeelding 10">
            <a:extLst>
              <a:ext uri="{FF2B5EF4-FFF2-40B4-BE49-F238E27FC236}">
                <a16:creationId xmlns:a16="http://schemas.microsoft.com/office/drawing/2014/main" id="{991702E8-C68B-9687-18E0-4477D8A9B4A7}"/>
              </a:ext>
            </a:extLst>
          </p:cNvPr>
          <p:cNvPicPr>
            <a:picLocks noChangeAspect="1"/>
          </p:cNvPicPr>
          <p:nvPr/>
        </p:nvPicPr>
        <p:blipFill rotWithShape="1">
          <a:blip r:embed="rId3"/>
          <a:srcRect l="38788" t="46684" r="42392" b="29792"/>
          <a:stretch/>
        </p:blipFill>
        <p:spPr>
          <a:xfrm>
            <a:off x="2678741" y="1136391"/>
            <a:ext cx="1199576" cy="843456"/>
          </a:xfrm>
          <a:prstGeom prst="rect">
            <a:avLst/>
          </a:prstGeom>
        </p:spPr>
      </p:pic>
      <p:pic>
        <p:nvPicPr>
          <p:cNvPr id="13" name="Afbeelding 12">
            <a:extLst>
              <a:ext uri="{FF2B5EF4-FFF2-40B4-BE49-F238E27FC236}">
                <a16:creationId xmlns:a16="http://schemas.microsoft.com/office/drawing/2014/main" id="{FC44EA93-AEC7-274B-4DFF-7EA610C4AAD0}"/>
              </a:ext>
            </a:extLst>
          </p:cNvPr>
          <p:cNvPicPr>
            <a:picLocks noChangeAspect="1"/>
          </p:cNvPicPr>
          <p:nvPr/>
        </p:nvPicPr>
        <p:blipFill rotWithShape="1">
          <a:blip r:embed="rId4"/>
          <a:srcRect l="18017" t="26667" r="22931" b="43142"/>
          <a:stretch/>
        </p:blipFill>
        <p:spPr>
          <a:xfrm>
            <a:off x="4091152" y="1147993"/>
            <a:ext cx="4169980" cy="1199250"/>
          </a:xfrm>
          <a:prstGeom prst="rect">
            <a:avLst/>
          </a:prstGeom>
        </p:spPr>
      </p:pic>
      <p:pic>
        <p:nvPicPr>
          <p:cNvPr id="15" name="Afbeelding 14">
            <a:extLst>
              <a:ext uri="{FF2B5EF4-FFF2-40B4-BE49-F238E27FC236}">
                <a16:creationId xmlns:a16="http://schemas.microsoft.com/office/drawing/2014/main" id="{C4256D0D-163B-8A9D-4AA2-55390C637A19}"/>
              </a:ext>
            </a:extLst>
          </p:cNvPr>
          <p:cNvPicPr>
            <a:picLocks noChangeAspect="1"/>
          </p:cNvPicPr>
          <p:nvPr/>
        </p:nvPicPr>
        <p:blipFill rotWithShape="1">
          <a:blip r:embed="rId5"/>
          <a:srcRect l="22673" t="20996" r="26811" b="9885"/>
          <a:stretch/>
        </p:blipFill>
        <p:spPr>
          <a:xfrm>
            <a:off x="5418090" y="2347243"/>
            <a:ext cx="3450013" cy="2655215"/>
          </a:xfrm>
          <a:prstGeom prst="rect">
            <a:avLst/>
          </a:prstGeom>
        </p:spPr>
      </p:pic>
    </p:spTree>
    <p:extLst>
      <p:ext uri="{BB962C8B-B14F-4D97-AF65-F5344CB8AC3E}">
        <p14:creationId xmlns:p14="http://schemas.microsoft.com/office/powerpoint/2010/main" val="2040025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2387505" y="958937"/>
            <a:ext cx="8791074" cy="3438604"/>
          </a:xfrm>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p:txBody>
      </p:sp>
      <p:sp>
        <p:nvSpPr>
          <p:cNvPr id="3" name="Titel 2"/>
          <p:cNvSpPr>
            <a:spLocks noGrp="1"/>
          </p:cNvSpPr>
          <p:nvPr>
            <p:ph type="title"/>
          </p:nvPr>
        </p:nvSpPr>
        <p:spPr/>
        <p:txBody>
          <a:bodyPr/>
          <a:lstStyle/>
          <a:p>
            <a:r>
              <a:rPr lang="nl-NL" dirty="0">
                <a:solidFill>
                  <a:schemeClr val="bg2"/>
                </a:solidFill>
              </a:rPr>
              <a:t>Implementatieonderzoek: </a:t>
            </a:r>
            <a:r>
              <a:rPr lang="nl-NL" dirty="0" err="1">
                <a:solidFill>
                  <a:schemeClr val="bg2"/>
                </a:solidFill>
              </a:rPr>
              <a:t>PrOUD</a:t>
            </a:r>
            <a:endParaRPr lang="nl-NL" dirty="0">
              <a:solidFill>
                <a:schemeClr val="bg2"/>
              </a:solidFill>
            </a:endParaRPr>
          </a:p>
        </p:txBody>
      </p:sp>
      <p:sp>
        <p:nvSpPr>
          <p:cNvPr id="4" name="Tijdelijke aanduiding voor tekst 3"/>
          <p:cNvSpPr>
            <a:spLocks noGrp="1"/>
          </p:cNvSpPr>
          <p:nvPr>
            <p:ph type="body" sz="quarter" idx="14"/>
          </p:nvPr>
        </p:nvSpPr>
        <p:spPr/>
        <p:txBody>
          <a:bodyPr/>
          <a:lstStyle/>
          <a:p>
            <a:endParaRPr lang="nl-NL"/>
          </a:p>
        </p:txBody>
      </p:sp>
      <p:sp>
        <p:nvSpPr>
          <p:cNvPr id="18" name="Tekstvak 17"/>
          <p:cNvSpPr txBox="1"/>
          <p:nvPr/>
        </p:nvSpPr>
        <p:spPr>
          <a:xfrm>
            <a:off x="7467846" y="3256578"/>
            <a:ext cx="785580" cy="230832"/>
          </a:xfrm>
          <a:prstGeom prst="rect">
            <a:avLst/>
          </a:prstGeom>
          <a:noFill/>
        </p:spPr>
        <p:txBody>
          <a:bodyPr wrap="square" rtlCol="0">
            <a:spAutoFit/>
          </a:bodyPr>
          <a:lstStyle/>
          <a:p>
            <a:r>
              <a:rPr lang="nl-NL" sz="900"/>
              <a:t>Sept ‘18</a:t>
            </a:r>
          </a:p>
        </p:txBody>
      </p:sp>
      <p:sp>
        <p:nvSpPr>
          <p:cNvPr id="8" name="Rechthoek 7"/>
          <p:cNvSpPr/>
          <p:nvPr/>
        </p:nvSpPr>
        <p:spPr>
          <a:xfrm>
            <a:off x="607481" y="1388616"/>
            <a:ext cx="6720109" cy="1118255"/>
          </a:xfrm>
          <a:prstGeom prst="rect">
            <a:avLst/>
          </a:prstGeom>
        </p:spPr>
        <p:txBody>
          <a:bodyPr wrap="none" lIns="91440" tIns="45720" rIns="91440" bIns="45720" anchor="t">
            <a:spAutoFit/>
          </a:bodyPr>
          <a:lstStyle/>
          <a:p>
            <a:pPr>
              <a:lnSpc>
                <a:spcPts val="2000"/>
              </a:lnSpc>
              <a:defRPr/>
            </a:pPr>
            <a:r>
              <a:rPr lang="nl-NL" sz="1800"/>
              <a:t>Design: Pragmatische participatieve evaluatie (PPE)</a:t>
            </a:r>
          </a:p>
          <a:p>
            <a:pPr>
              <a:lnSpc>
                <a:spcPts val="2000"/>
              </a:lnSpc>
              <a:defRPr/>
            </a:pPr>
            <a:r>
              <a:rPr lang="nl-NL" sz="1800">
                <a:solidFill>
                  <a:srgbClr val="000000"/>
                </a:solidFill>
              </a:rPr>
              <a:t>Antibiotica: </a:t>
            </a:r>
            <a:r>
              <a:rPr lang="nl-NL" sz="1800"/>
              <a:t>amoxicilline/clavulaanzuur of </a:t>
            </a:r>
            <a:r>
              <a:rPr lang="nl-NL" sz="1800" err="1"/>
              <a:t>ciprofloxacine</a:t>
            </a:r>
            <a:endParaRPr lang="nl-NL" sz="1800"/>
          </a:p>
          <a:p>
            <a:pPr>
              <a:lnSpc>
                <a:spcPts val="2000"/>
              </a:lnSpc>
              <a:defRPr/>
            </a:pPr>
            <a:r>
              <a:rPr lang="nl-NL" sz="1800" err="1">
                <a:solidFill>
                  <a:srgbClr val="000000"/>
                </a:solidFill>
              </a:rPr>
              <a:t>Probiotica</a:t>
            </a:r>
            <a:r>
              <a:rPr lang="nl-NL" sz="1800">
                <a:solidFill>
                  <a:srgbClr val="000000"/>
                </a:solidFill>
              </a:rPr>
              <a:t>: </a:t>
            </a:r>
            <a:r>
              <a:rPr lang="nl-NL" sz="1800" err="1">
                <a:solidFill>
                  <a:srgbClr val="000000"/>
                </a:solidFill>
              </a:rPr>
              <a:t>multispecies</a:t>
            </a:r>
            <a:r>
              <a:rPr lang="nl-NL" sz="1800">
                <a:solidFill>
                  <a:srgbClr val="000000"/>
                </a:solidFill>
              </a:rPr>
              <a:t> </a:t>
            </a:r>
            <a:r>
              <a:rPr lang="nl-NL" sz="1800" err="1">
                <a:solidFill>
                  <a:srgbClr val="000000"/>
                </a:solidFill>
              </a:rPr>
              <a:t>probiotica</a:t>
            </a:r>
            <a:r>
              <a:rPr lang="nl-NL" sz="1800">
                <a:solidFill>
                  <a:srgbClr val="000000"/>
                </a:solidFill>
              </a:rPr>
              <a:t> (2 x 5g, 1x10</a:t>
            </a:r>
            <a:r>
              <a:rPr lang="nl-NL" sz="1800" baseline="30000">
                <a:solidFill>
                  <a:srgbClr val="000000"/>
                </a:solidFill>
              </a:rPr>
              <a:t>10</a:t>
            </a:r>
            <a:r>
              <a:rPr lang="nl-NL" sz="1800">
                <a:solidFill>
                  <a:srgbClr val="000000"/>
                </a:solidFill>
              </a:rPr>
              <a:t>cfu/dag)</a:t>
            </a:r>
            <a:r>
              <a:rPr lang="nl-NL" sz="1800"/>
              <a:t> </a:t>
            </a:r>
            <a:endParaRPr lang="nl-NL" sz="1800">
              <a:solidFill>
                <a:srgbClr val="000000"/>
              </a:solidFill>
            </a:endParaRPr>
          </a:p>
          <a:p>
            <a:pPr>
              <a:lnSpc>
                <a:spcPts val="2000"/>
              </a:lnSpc>
              <a:defRPr/>
            </a:pPr>
            <a:endParaRPr lang="nl-NL" sz="1800">
              <a:solidFill>
                <a:srgbClr val="000000"/>
              </a:solidFill>
            </a:endParaRPr>
          </a:p>
        </p:txBody>
      </p:sp>
      <p:sp>
        <p:nvSpPr>
          <p:cNvPr id="30" name="Tekstvak 29"/>
          <p:cNvSpPr txBox="1"/>
          <p:nvPr/>
        </p:nvSpPr>
        <p:spPr>
          <a:xfrm>
            <a:off x="7949839" y="4397541"/>
            <a:ext cx="1137145" cy="192346"/>
          </a:xfrm>
          <a:prstGeom prst="rect">
            <a:avLst/>
          </a:prstGeom>
          <a:noFill/>
        </p:spPr>
        <p:txBody>
          <a:bodyPr wrap="none" lIns="68567" tIns="34283" rIns="68567" bIns="34283" rtlCol="0">
            <a:spAutoFit/>
          </a:bodyPr>
          <a:lstStyle/>
          <a:p>
            <a:pPr defTabSz="685647">
              <a:defRPr/>
            </a:pPr>
            <a:r>
              <a:rPr lang="en-US" sz="800" i="1" err="1">
                <a:solidFill>
                  <a:srgbClr val="133D50"/>
                </a:solidFill>
                <a:latin typeface="Century Gothic" panose="020B0502020202020204" pitchFamily="34" charset="0"/>
              </a:rPr>
              <a:t>Wietmarschen</a:t>
            </a:r>
            <a:r>
              <a:rPr lang="en-US" sz="800" i="1">
                <a:solidFill>
                  <a:srgbClr val="133D50"/>
                </a:solidFill>
                <a:latin typeface="Century Gothic" panose="020B0502020202020204" pitchFamily="34" charset="0"/>
              </a:rPr>
              <a:t>, 2020</a:t>
            </a:r>
            <a:endParaRPr lang="nl-NL" sz="800" i="1">
              <a:solidFill>
                <a:srgbClr val="133D50"/>
              </a:solidFill>
              <a:latin typeface="Century Gothic" panose="020B0502020202020204" pitchFamily="34" charset="0"/>
            </a:endParaRPr>
          </a:p>
        </p:txBody>
      </p:sp>
      <p:pic>
        <p:nvPicPr>
          <p:cNvPr id="31" name="Picture 2" descr="Nieuws - Ri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94" y="4753421"/>
            <a:ext cx="493432" cy="2581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Louis Bolk Instituut - P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04" y="4726125"/>
            <a:ext cx="753010" cy="307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Energetische Praktijk Kitty | Van Praag Instituut"/>
          <p:cNvPicPr>
            <a:picLocks noChangeAspect="1" noChangeArrowheads="1"/>
          </p:cNvPicPr>
          <p:nvPr/>
        </p:nvPicPr>
        <p:blipFill rotWithShape="1">
          <a:blip r:embed="rId5">
            <a:extLst>
              <a:ext uri="{28A0092B-C50C-407E-A947-70E740481C1C}">
                <a14:useLocalDpi xmlns:a14="http://schemas.microsoft.com/office/drawing/2010/main" val="0"/>
              </a:ext>
            </a:extLst>
          </a:blip>
          <a:srcRect l="9170" t="26507" r="5576" b="28716"/>
          <a:stretch/>
        </p:blipFill>
        <p:spPr bwMode="auto">
          <a:xfrm>
            <a:off x="1688794" y="4726125"/>
            <a:ext cx="698711" cy="366970"/>
          </a:xfrm>
          <a:prstGeom prst="rect">
            <a:avLst/>
          </a:prstGeom>
          <a:noFill/>
          <a:extLst>
            <a:ext uri="{909E8E84-426E-40DD-AFC4-6F175D3DCCD1}">
              <a14:hiddenFill xmlns:a14="http://schemas.microsoft.com/office/drawing/2010/main">
                <a:solidFill>
                  <a:srgbClr val="FFFFFF"/>
                </a:solidFill>
              </a14:hiddenFill>
            </a:ext>
          </a:extLst>
        </p:spPr>
      </p:pic>
      <p:sp>
        <p:nvSpPr>
          <p:cNvPr id="34" name="Rechthoek 33"/>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1" name="Rechthoek 10"/>
          <p:cNvSpPr/>
          <p:nvPr/>
        </p:nvSpPr>
        <p:spPr>
          <a:xfrm>
            <a:off x="703422" y="2775081"/>
            <a:ext cx="2775284" cy="42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Rechthoek 11"/>
          <p:cNvSpPr/>
          <p:nvPr/>
        </p:nvSpPr>
        <p:spPr>
          <a:xfrm>
            <a:off x="3577633" y="2784503"/>
            <a:ext cx="4221746" cy="4277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FFFF00"/>
              </a:solidFill>
            </a:endParaRPr>
          </a:p>
        </p:txBody>
      </p:sp>
      <p:sp>
        <p:nvSpPr>
          <p:cNvPr id="13" name="Tekstvak 12"/>
          <p:cNvSpPr txBox="1"/>
          <p:nvPr/>
        </p:nvSpPr>
        <p:spPr>
          <a:xfrm>
            <a:off x="4332820" y="2808850"/>
            <a:ext cx="2775284" cy="415498"/>
          </a:xfrm>
          <a:prstGeom prst="rect">
            <a:avLst/>
          </a:prstGeom>
          <a:noFill/>
        </p:spPr>
        <p:txBody>
          <a:bodyPr wrap="square" rtlCol="0">
            <a:spAutoFit/>
          </a:bodyPr>
          <a:lstStyle/>
          <a:p>
            <a:pPr algn="ctr"/>
            <a:r>
              <a:rPr lang="nl-NL" sz="1050"/>
              <a:t>Test Periode </a:t>
            </a:r>
          </a:p>
          <a:p>
            <a:pPr algn="ctr"/>
            <a:r>
              <a:rPr lang="nl-NL" sz="1050"/>
              <a:t>Antibiotica en </a:t>
            </a:r>
            <a:r>
              <a:rPr lang="nl-NL" sz="1050" b="1" err="1"/>
              <a:t>probiotica</a:t>
            </a:r>
            <a:endParaRPr lang="nl-NL" sz="1050"/>
          </a:p>
        </p:txBody>
      </p:sp>
      <p:cxnSp>
        <p:nvCxnSpPr>
          <p:cNvPr id="15" name="Rechte verbindingslijn met pijl 14"/>
          <p:cNvCxnSpPr>
            <a:cxnSpLocks/>
          </p:cNvCxnSpPr>
          <p:nvPr/>
        </p:nvCxnSpPr>
        <p:spPr>
          <a:xfrm flipV="1">
            <a:off x="3925211" y="3245676"/>
            <a:ext cx="0" cy="379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3181928" y="3261774"/>
            <a:ext cx="695158" cy="230832"/>
          </a:xfrm>
          <a:prstGeom prst="rect">
            <a:avLst/>
          </a:prstGeom>
          <a:noFill/>
        </p:spPr>
        <p:txBody>
          <a:bodyPr wrap="square" rtlCol="0">
            <a:spAutoFit/>
          </a:bodyPr>
          <a:lstStyle/>
          <a:p>
            <a:r>
              <a:rPr lang="nl-NL" sz="900"/>
              <a:t>Jan ‘18</a:t>
            </a:r>
          </a:p>
        </p:txBody>
      </p:sp>
      <p:cxnSp>
        <p:nvCxnSpPr>
          <p:cNvPr id="17" name="Rechte verbindingslijn met pijl 16"/>
          <p:cNvCxnSpPr>
            <a:cxnSpLocks/>
          </p:cNvCxnSpPr>
          <p:nvPr/>
        </p:nvCxnSpPr>
        <p:spPr>
          <a:xfrm flipV="1">
            <a:off x="7446453" y="3261748"/>
            <a:ext cx="0" cy="379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cxnSpLocks/>
          </p:cNvCxnSpPr>
          <p:nvPr/>
        </p:nvCxnSpPr>
        <p:spPr>
          <a:xfrm>
            <a:off x="685800" y="2652091"/>
            <a:ext cx="71082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a:cxnSpLocks/>
          </p:cNvCxnSpPr>
          <p:nvPr/>
        </p:nvCxnSpPr>
        <p:spPr>
          <a:xfrm flipV="1">
            <a:off x="4248726" y="3256401"/>
            <a:ext cx="0" cy="379663"/>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a:cxnSpLocks/>
          </p:cNvCxnSpPr>
          <p:nvPr/>
        </p:nvCxnSpPr>
        <p:spPr>
          <a:xfrm flipV="1">
            <a:off x="6916153" y="3261864"/>
            <a:ext cx="0" cy="379663"/>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a:cxnSpLocks/>
          </p:cNvCxnSpPr>
          <p:nvPr/>
        </p:nvCxnSpPr>
        <p:spPr>
          <a:xfrm flipV="1">
            <a:off x="5992324" y="3256401"/>
            <a:ext cx="0" cy="379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577633" y="3777794"/>
            <a:ext cx="4221746" cy="253916"/>
          </a:xfrm>
          <a:prstGeom prst="rect">
            <a:avLst/>
          </a:prstGeom>
          <a:ln w="1905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nl-NL" sz="1050"/>
              <a:t>interviews met ouderen, over ervaring gebruik van probiotica</a:t>
            </a:r>
          </a:p>
        </p:txBody>
      </p:sp>
      <p:sp>
        <p:nvSpPr>
          <p:cNvPr id="26" name="Tekstvak 25"/>
          <p:cNvSpPr txBox="1"/>
          <p:nvPr/>
        </p:nvSpPr>
        <p:spPr>
          <a:xfrm>
            <a:off x="3572287" y="4101309"/>
            <a:ext cx="4221746" cy="253916"/>
          </a:xfrm>
          <a:prstGeom prst="rect">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050" err="1"/>
              <a:t>Focusgroepdiscussie</a:t>
            </a:r>
            <a:r>
              <a:rPr lang="nl-NL" sz="1050"/>
              <a:t> met zorgverleners over implementatie</a:t>
            </a:r>
          </a:p>
        </p:txBody>
      </p:sp>
      <p:cxnSp>
        <p:nvCxnSpPr>
          <p:cNvPr id="27" name="Rechte verbindingslijn met pijl 26"/>
          <p:cNvCxnSpPr>
            <a:cxnSpLocks/>
          </p:cNvCxnSpPr>
          <p:nvPr/>
        </p:nvCxnSpPr>
        <p:spPr>
          <a:xfrm flipV="1">
            <a:off x="6318158" y="3261864"/>
            <a:ext cx="0" cy="379663"/>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1135325" y="3270481"/>
            <a:ext cx="1535982" cy="430879"/>
          </a:xfrm>
          <a:prstGeom prst="rect">
            <a:avLst/>
          </a:prstGeom>
          <a:noFill/>
        </p:spPr>
        <p:txBody>
          <a:bodyPr wrap="square" lIns="91432" tIns="45716" rIns="91432" bIns="45716" rtlCol="0">
            <a:spAutoFit/>
          </a:bodyPr>
          <a:lstStyle/>
          <a:p>
            <a:pPr defTabSz="342857"/>
            <a:r>
              <a:rPr lang="nl-NL" sz="1100" b="1">
                <a:latin typeface="Calibri" panose="020F0502020204030204"/>
              </a:rPr>
              <a:t>83 antibiotica episodes</a:t>
            </a:r>
          </a:p>
          <a:p>
            <a:pPr defTabSz="342857"/>
            <a:r>
              <a:rPr lang="nl-NL" sz="1100" b="1">
                <a:latin typeface="Calibri" panose="020F0502020204030204"/>
              </a:rPr>
              <a:t>49 bewoners</a:t>
            </a:r>
          </a:p>
        </p:txBody>
      </p:sp>
      <p:sp>
        <p:nvSpPr>
          <p:cNvPr id="29" name="Tekstvak 28"/>
          <p:cNvSpPr txBox="1"/>
          <p:nvPr/>
        </p:nvSpPr>
        <p:spPr>
          <a:xfrm>
            <a:off x="4361541" y="3270481"/>
            <a:ext cx="1535982" cy="430879"/>
          </a:xfrm>
          <a:prstGeom prst="rect">
            <a:avLst/>
          </a:prstGeom>
          <a:noFill/>
        </p:spPr>
        <p:txBody>
          <a:bodyPr wrap="square" lIns="91432" tIns="45716" rIns="91432" bIns="45716" rtlCol="0">
            <a:spAutoFit/>
          </a:bodyPr>
          <a:lstStyle/>
          <a:p>
            <a:pPr defTabSz="342857"/>
            <a:r>
              <a:rPr lang="nl-NL" sz="1100" b="1">
                <a:latin typeface="Calibri" panose="020F0502020204030204"/>
              </a:rPr>
              <a:t>84 antibiotica episodes</a:t>
            </a:r>
          </a:p>
          <a:p>
            <a:pPr defTabSz="342857"/>
            <a:r>
              <a:rPr lang="nl-NL" sz="1100" b="1">
                <a:latin typeface="Calibri" panose="020F0502020204030204"/>
              </a:rPr>
              <a:t>71 bewoners</a:t>
            </a:r>
          </a:p>
        </p:txBody>
      </p:sp>
      <p:sp>
        <p:nvSpPr>
          <p:cNvPr id="14" name="Rechthoek 13"/>
          <p:cNvSpPr/>
          <p:nvPr/>
        </p:nvSpPr>
        <p:spPr>
          <a:xfrm>
            <a:off x="703422" y="2784502"/>
            <a:ext cx="2775284" cy="4277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5" name="Tekstvak 4"/>
          <p:cNvSpPr txBox="1"/>
          <p:nvPr/>
        </p:nvSpPr>
        <p:spPr>
          <a:xfrm>
            <a:off x="955479" y="2804548"/>
            <a:ext cx="2289167" cy="415498"/>
          </a:xfrm>
          <a:prstGeom prst="rect">
            <a:avLst/>
          </a:prstGeom>
          <a:noFill/>
        </p:spPr>
        <p:txBody>
          <a:bodyPr wrap="square" rtlCol="0">
            <a:spAutoFit/>
          </a:bodyPr>
          <a:lstStyle/>
          <a:p>
            <a:pPr algn="ctr"/>
            <a:r>
              <a:rPr lang="nl-NL" sz="1050" dirty="0"/>
              <a:t>Controle Periode </a:t>
            </a:r>
          </a:p>
          <a:p>
            <a:pPr algn="ctr"/>
            <a:r>
              <a:rPr lang="nl-NL" sz="1050" dirty="0"/>
              <a:t>Enkel antibiotica </a:t>
            </a:r>
          </a:p>
        </p:txBody>
      </p:sp>
    </p:spTree>
    <p:extLst>
      <p:ext uri="{BB962C8B-B14F-4D97-AF65-F5344CB8AC3E}">
        <p14:creationId xmlns:p14="http://schemas.microsoft.com/office/powerpoint/2010/main" val="4247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2" grpId="0" animBg="1"/>
      <p:bldP spid="13" grpId="0"/>
      <p:bldP spid="16" grpId="0"/>
      <p:bldP spid="25" grpId="0" animBg="1"/>
      <p:bldP spid="26" grpId="0" animBg="1"/>
      <p:bldP spid="28" grpId="0"/>
      <p:bldP spid="29"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325324" y="3123234"/>
            <a:ext cx="3957567" cy="1430765"/>
          </a:xfrm>
        </p:spPr>
        <p:txBody>
          <a:bodyPr>
            <a:normAutofit/>
          </a:bodyPr>
          <a:lstStyle/>
          <a:p>
            <a:r>
              <a:rPr lang="nl-NL" sz="1400" b="1"/>
              <a:t>Significante reductie ontwikkeling diarree:</a:t>
            </a:r>
            <a:r>
              <a:rPr lang="nl-NL" sz="1500"/>
              <a:t>			</a:t>
            </a:r>
          </a:p>
        </p:txBody>
      </p:sp>
      <p:sp>
        <p:nvSpPr>
          <p:cNvPr id="3" name="Titel 2"/>
          <p:cNvSpPr>
            <a:spLocks noGrp="1"/>
          </p:cNvSpPr>
          <p:nvPr>
            <p:ph type="title"/>
          </p:nvPr>
        </p:nvSpPr>
        <p:spPr/>
        <p:txBody>
          <a:bodyPr/>
          <a:lstStyle/>
          <a:p>
            <a:r>
              <a:rPr lang="nl-NL" dirty="0">
                <a:solidFill>
                  <a:schemeClr val="bg2"/>
                </a:solidFill>
              </a:rPr>
              <a:t>Resultaten – incidentie AAD</a:t>
            </a:r>
          </a:p>
        </p:txBody>
      </p:sp>
      <p:sp>
        <p:nvSpPr>
          <p:cNvPr id="4" name="Tijdelijke aanduiding voor tekst 3"/>
          <p:cNvSpPr>
            <a:spLocks noGrp="1"/>
          </p:cNvSpPr>
          <p:nvPr>
            <p:ph type="body" sz="quarter" idx="14"/>
          </p:nvPr>
        </p:nvSpPr>
        <p:spPr/>
        <p:txBody>
          <a:bodyPr/>
          <a:lstStyle/>
          <a:p>
            <a:endParaRPr lang="nl-NL"/>
          </a:p>
        </p:txBody>
      </p:sp>
      <p:graphicFrame>
        <p:nvGraphicFramePr>
          <p:cNvPr id="5" name="Grafiek 4"/>
          <p:cNvGraphicFramePr>
            <a:graphicFrameLocks/>
          </p:cNvGraphicFramePr>
          <p:nvPr>
            <p:extLst>
              <p:ext uri="{D42A27DB-BD31-4B8C-83A1-F6EECF244321}">
                <p14:modId xmlns:p14="http://schemas.microsoft.com/office/powerpoint/2010/main" val="1300863951"/>
              </p:ext>
            </p:extLst>
          </p:nvPr>
        </p:nvGraphicFramePr>
        <p:xfrm>
          <a:off x="-157687" y="3290576"/>
          <a:ext cx="2496822" cy="1443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ek 5"/>
          <p:cNvGraphicFramePr>
            <a:graphicFrameLocks/>
          </p:cNvGraphicFramePr>
          <p:nvPr>
            <p:extLst>
              <p:ext uri="{D42A27DB-BD31-4B8C-83A1-F6EECF244321}">
                <p14:modId xmlns:p14="http://schemas.microsoft.com/office/powerpoint/2010/main" val="2164124215"/>
              </p:ext>
            </p:extLst>
          </p:nvPr>
        </p:nvGraphicFramePr>
        <p:xfrm>
          <a:off x="2227520" y="3310021"/>
          <a:ext cx="1861449" cy="141741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vak 10"/>
          <p:cNvSpPr txBox="1"/>
          <p:nvPr/>
        </p:nvSpPr>
        <p:spPr>
          <a:xfrm>
            <a:off x="7919249" y="4661901"/>
            <a:ext cx="1137145" cy="192346"/>
          </a:xfrm>
          <a:prstGeom prst="rect">
            <a:avLst/>
          </a:prstGeom>
          <a:noFill/>
        </p:spPr>
        <p:txBody>
          <a:bodyPr wrap="none" lIns="68567" tIns="34283" rIns="68567" bIns="34283" rtlCol="0">
            <a:spAutoFit/>
          </a:bodyPr>
          <a:lstStyle/>
          <a:p>
            <a:pPr defTabSz="685647">
              <a:defRPr/>
            </a:pPr>
            <a:r>
              <a:rPr lang="en-US" sz="800" i="1" err="1">
                <a:solidFill>
                  <a:srgbClr val="133D50"/>
                </a:solidFill>
                <a:latin typeface="Century Gothic" panose="020B0502020202020204" pitchFamily="34" charset="0"/>
              </a:rPr>
              <a:t>Wietmarschen</a:t>
            </a:r>
            <a:r>
              <a:rPr lang="en-US" sz="800" i="1">
                <a:solidFill>
                  <a:srgbClr val="133D50"/>
                </a:solidFill>
                <a:latin typeface="Century Gothic" panose="020B0502020202020204" pitchFamily="34" charset="0"/>
              </a:rPr>
              <a:t>, 2020</a:t>
            </a:r>
            <a:endParaRPr lang="nl-NL" sz="800" i="1">
              <a:solidFill>
                <a:srgbClr val="133D50"/>
              </a:solidFill>
              <a:latin typeface="Century Gothic" panose="020B0502020202020204" pitchFamily="34" charset="0"/>
            </a:endParaRPr>
          </a:p>
        </p:txBody>
      </p:sp>
      <p:graphicFrame>
        <p:nvGraphicFramePr>
          <p:cNvPr id="12" name="Grafiek 11"/>
          <p:cNvGraphicFramePr>
            <a:graphicFrameLocks/>
          </p:cNvGraphicFramePr>
          <p:nvPr>
            <p:extLst>
              <p:ext uri="{D42A27DB-BD31-4B8C-83A1-F6EECF244321}">
                <p14:modId xmlns:p14="http://schemas.microsoft.com/office/powerpoint/2010/main" val="3038175723"/>
              </p:ext>
            </p:extLst>
          </p:nvPr>
        </p:nvGraphicFramePr>
        <p:xfrm>
          <a:off x="5640252" y="3155311"/>
          <a:ext cx="2430639" cy="15706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fiek 12"/>
          <p:cNvGraphicFramePr>
            <a:graphicFrameLocks/>
          </p:cNvGraphicFramePr>
          <p:nvPr>
            <p:extLst>
              <p:ext uri="{D42A27DB-BD31-4B8C-83A1-F6EECF244321}">
                <p14:modId xmlns:p14="http://schemas.microsoft.com/office/powerpoint/2010/main" val="2811266661"/>
              </p:ext>
            </p:extLst>
          </p:nvPr>
        </p:nvGraphicFramePr>
        <p:xfrm>
          <a:off x="7017223" y="3359357"/>
          <a:ext cx="2190463" cy="1430765"/>
        </p:xfrm>
        <a:graphic>
          <a:graphicData uri="http://schemas.openxmlformats.org/drawingml/2006/chart">
            <c:chart xmlns:c="http://schemas.openxmlformats.org/drawingml/2006/chart" xmlns:r="http://schemas.openxmlformats.org/officeDocument/2006/relationships" r:id="rId5"/>
          </a:graphicData>
        </a:graphic>
      </p:graphicFrame>
      <p:sp>
        <p:nvSpPr>
          <p:cNvPr id="14" name="Pijl-rechts 13"/>
          <p:cNvSpPr/>
          <p:nvPr/>
        </p:nvSpPr>
        <p:spPr>
          <a:xfrm>
            <a:off x="1820962" y="3877441"/>
            <a:ext cx="233673" cy="282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sz="825"/>
          </a:p>
        </p:txBody>
      </p:sp>
      <p:grpSp>
        <p:nvGrpSpPr>
          <p:cNvPr id="15" name="Groep 14"/>
          <p:cNvGrpSpPr/>
          <p:nvPr/>
        </p:nvGrpSpPr>
        <p:grpSpPr>
          <a:xfrm>
            <a:off x="4745069" y="4012236"/>
            <a:ext cx="1270049" cy="481478"/>
            <a:chOff x="10457853" y="5173675"/>
            <a:chExt cx="1258922" cy="641970"/>
          </a:xfrm>
        </p:grpSpPr>
        <p:sp>
          <p:nvSpPr>
            <p:cNvPr id="16" name="Tekstvak 15"/>
            <p:cNvSpPr txBox="1"/>
            <p:nvPr/>
          </p:nvSpPr>
          <p:spPr>
            <a:xfrm>
              <a:off x="10568969" y="5173675"/>
              <a:ext cx="1147806" cy="641970"/>
            </a:xfrm>
            <a:prstGeom prst="rect">
              <a:avLst/>
            </a:prstGeom>
            <a:noFill/>
          </p:spPr>
          <p:txBody>
            <a:bodyPr wrap="square" rtlCol="0">
              <a:spAutoFit/>
            </a:bodyPr>
            <a:lstStyle/>
            <a:p>
              <a:pPr>
                <a:lnSpc>
                  <a:spcPct val="150000"/>
                </a:lnSpc>
              </a:pPr>
              <a:r>
                <a:rPr lang="nl-NL" sz="900"/>
                <a:t>Diarree</a:t>
              </a:r>
            </a:p>
            <a:p>
              <a:pPr>
                <a:lnSpc>
                  <a:spcPct val="150000"/>
                </a:lnSpc>
              </a:pPr>
              <a:r>
                <a:rPr lang="nl-NL" sz="900"/>
                <a:t>Geen diarree</a:t>
              </a:r>
            </a:p>
          </p:txBody>
        </p:sp>
        <p:sp>
          <p:nvSpPr>
            <p:cNvPr id="17" name="Rechthoek 16"/>
            <p:cNvSpPr/>
            <p:nvPr/>
          </p:nvSpPr>
          <p:spPr>
            <a:xfrm>
              <a:off x="10457853" y="5290954"/>
              <a:ext cx="115024" cy="132131"/>
            </a:xfrm>
            <a:prstGeom prst="rect">
              <a:avLst/>
            </a:prstGeom>
            <a:pattFill prst="dkUpDiag">
              <a:fgClr>
                <a:srgbClr val="FEC71E"/>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18" name="Rechthoek 17"/>
            <p:cNvSpPr/>
            <p:nvPr/>
          </p:nvSpPr>
          <p:spPr>
            <a:xfrm>
              <a:off x="10457853" y="5587695"/>
              <a:ext cx="115024" cy="13213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grpSp>
      <p:sp>
        <p:nvSpPr>
          <p:cNvPr id="19" name="Afgeronde rechthoek 7">
            <a:extLst>
              <a:ext uri="{FF2B5EF4-FFF2-40B4-BE49-F238E27FC236}">
                <a16:creationId xmlns:a16="http://schemas.microsoft.com/office/drawing/2014/main" id="{E412D5D3-703B-6F0E-FA46-95C6C8111168}"/>
              </a:ext>
            </a:extLst>
          </p:cNvPr>
          <p:cNvSpPr/>
          <p:nvPr/>
        </p:nvSpPr>
        <p:spPr>
          <a:xfrm>
            <a:off x="2731030" y="1493147"/>
            <a:ext cx="1887239" cy="59757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defRPr/>
            </a:pPr>
            <a:endParaRPr lang="nl-NL" sz="1013">
              <a:solidFill>
                <a:schemeClr val="bg2"/>
              </a:solidFill>
              <a:latin typeface="Calibri" panose="020F0502020204030204"/>
            </a:endParaRPr>
          </a:p>
        </p:txBody>
      </p:sp>
      <p:sp>
        <p:nvSpPr>
          <p:cNvPr id="20" name="Tekstvak 19">
            <a:extLst>
              <a:ext uri="{FF2B5EF4-FFF2-40B4-BE49-F238E27FC236}">
                <a16:creationId xmlns:a16="http://schemas.microsoft.com/office/drawing/2014/main" id="{3D705929-884B-1E79-9FFC-899798901FDD}"/>
              </a:ext>
            </a:extLst>
          </p:cNvPr>
          <p:cNvSpPr txBox="1"/>
          <p:nvPr/>
        </p:nvSpPr>
        <p:spPr>
          <a:xfrm>
            <a:off x="2900160" y="1541080"/>
            <a:ext cx="1548977" cy="507831"/>
          </a:xfrm>
          <a:prstGeom prst="rect">
            <a:avLst/>
          </a:prstGeom>
          <a:noFill/>
        </p:spPr>
        <p:txBody>
          <a:bodyPr wrap="square" rtlCol="0">
            <a:spAutoFit/>
          </a:bodyPr>
          <a:lstStyle/>
          <a:p>
            <a:pPr algn="ctr" defTabSz="342892">
              <a:defRPr/>
            </a:pPr>
            <a:r>
              <a:rPr lang="en-US" sz="900" b="1">
                <a:solidFill>
                  <a:schemeClr val="bg2"/>
                </a:solidFill>
                <a:latin typeface="Century Gothic" panose="020F0302020204030204"/>
              </a:rPr>
              <a:t>71 </a:t>
            </a:r>
            <a:r>
              <a:rPr lang="en-US" sz="900" b="1" err="1">
                <a:solidFill>
                  <a:schemeClr val="bg2"/>
                </a:solidFill>
                <a:latin typeface="Century Gothic" panose="020F0302020204030204"/>
              </a:rPr>
              <a:t>Bewoners</a:t>
            </a:r>
            <a:endParaRPr lang="en-US" sz="900" b="1">
              <a:solidFill>
                <a:schemeClr val="bg2"/>
              </a:solidFill>
              <a:latin typeface="Century Gothic" panose="020F0302020204030204"/>
            </a:endParaRPr>
          </a:p>
          <a:p>
            <a:pPr algn="ctr" defTabSz="342892">
              <a:defRPr/>
            </a:pPr>
            <a:r>
              <a:rPr lang="en-US" sz="900">
                <a:solidFill>
                  <a:schemeClr val="bg2"/>
                </a:solidFill>
                <a:latin typeface="Century Gothic" panose="020F0302020204030204"/>
              </a:rPr>
              <a:t>Gem. </a:t>
            </a:r>
            <a:r>
              <a:rPr lang="en-US" sz="900" err="1">
                <a:solidFill>
                  <a:schemeClr val="bg2"/>
                </a:solidFill>
                <a:latin typeface="Century Gothic" panose="020F0302020204030204"/>
              </a:rPr>
              <a:t>leeftjd</a:t>
            </a:r>
            <a:r>
              <a:rPr lang="en-US" sz="900">
                <a:solidFill>
                  <a:schemeClr val="bg2"/>
                </a:solidFill>
                <a:latin typeface="Century Gothic" panose="020F0302020204030204"/>
              </a:rPr>
              <a:t> 85 </a:t>
            </a:r>
            <a:r>
              <a:rPr lang="en-US" sz="900" err="1">
                <a:solidFill>
                  <a:schemeClr val="bg2"/>
                </a:solidFill>
                <a:latin typeface="Century Gothic" panose="020F0302020204030204"/>
              </a:rPr>
              <a:t>jaar</a:t>
            </a:r>
            <a:endParaRPr lang="en-US" sz="900">
              <a:solidFill>
                <a:schemeClr val="bg2"/>
              </a:solidFill>
              <a:latin typeface="Century Gothic" panose="020F0302020204030204"/>
            </a:endParaRPr>
          </a:p>
          <a:p>
            <a:pPr algn="ctr" defTabSz="342892">
              <a:defRPr/>
            </a:pPr>
            <a:r>
              <a:rPr lang="en-US" sz="900">
                <a:solidFill>
                  <a:schemeClr val="bg2"/>
                </a:solidFill>
                <a:latin typeface="Century Gothic" panose="020F0302020204030204"/>
              </a:rPr>
              <a:t>69% </a:t>
            </a:r>
            <a:r>
              <a:rPr lang="en-US" sz="900" err="1">
                <a:solidFill>
                  <a:schemeClr val="bg2"/>
                </a:solidFill>
                <a:latin typeface="Century Gothic" panose="020F0302020204030204"/>
              </a:rPr>
              <a:t>vrouw</a:t>
            </a:r>
            <a:endParaRPr lang="en-US" sz="900">
              <a:solidFill>
                <a:schemeClr val="bg2"/>
              </a:solidFill>
              <a:latin typeface="Century Gothic" panose="020F0302020204030204"/>
            </a:endParaRPr>
          </a:p>
        </p:txBody>
      </p:sp>
      <p:grpSp>
        <p:nvGrpSpPr>
          <p:cNvPr id="21" name="Groep 20">
            <a:extLst>
              <a:ext uri="{FF2B5EF4-FFF2-40B4-BE49-F238E27FC236}">
                <a16:creationId xmlns:a16="http://schemas.microsoft.com/office/drawing/2014/main" id="{5751A928-9D38-DC43-AE20-9D26C7B563FC}"/>
              </a:ext>
            </a:extLst>
          </p:cNvPr>
          <p:cNvGrpSpPr/>
          <p:nvPr/>
        </p:nvGrpSpPr>
        <p:grpSpPr>
          <a:xfrm>
            <a:off x="2731031" y="2318237"/>
            <a:ext cx="2126136" cy="544690"/>
            <a:chOff x="6062600" y="2416996"/>
            <a:chExt cx="1887238" cy="544690"/>
          </a:xfrm>
        </p:grpSpPr>
        <p:sp>
          <p:nvSpPr>
            <p:cNvPr id="22" name="Afgeronde rechthoek 10">
              <a:extLst>
                <a:ext uri="{FF2B5EF4-FFF2-40B4-BE49-F238E27FC236}">
                  <a16:creationId xmlns:a16="http://schemas.microsoft.com/office/drawing/2014/main" id="{39B0B52C-AD30-FB6D-2820-4D4D04EF53F3}"/>
                </a:ext>
              </a:extLst>
            </p:cNvPr>
            <p:cNvSpPr/>
            <p:nvPr/>
          </p:nvSpPr>
          <p:spPr>
            <a:xfrm>
              <a:off x="6062600" y="2416996"/>
              <a:ext cx="1887238" cy="544690"/>
            </a:xfrm>
            <a:prstGeom prst="roundRect">
              <a:avLst/>
            </a:prstGeom>
            <a:solidFill>
              <a:srgbClr val="FEC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defRPr/>
              </a:pPr>
              <a:endParaRPr lang="nl-NL" sz="1013">
                <a:solidFill>
                  <a:schemeClr val="bg2"/>
                </a:solidFill>
                <a:latin typeface="Calibri" panose="020F0502020204030204"/>
              </a:endParaRPr>
            </a:p>
          </p:txBody>
        </p:sp>
        <p:sp>
          <p:nvSpPr>
            <p:cNvPr id="23" name="Tekstvak 22">
              <a:extLst>
                <a:ext uri="{FF2B5EF4-FFF2-40B4-BE49-F238E27FC236}">
                  <a16:creationId xmlns:a16="http://schemas.microsoft.com/office/drawing/2014/main" id="{8A58E380-0AB8-9FAA-82A8-27199A8C038D}"/>
                </a:ext>
              </a:extLst>
            </p:cNvPr>
            <p:cNvSpPr txBox="1"/>
            <p:nvPr/>
          </p:nvSpPr>
          <p:spPr>
            <a:xfrm>
              <a:off x="6135400" y="2437939"/>
              <a:ext cx="1782090" cy="507831"/>
            </a:xfrm>
            <a:prstGeom prst="rect">
              <a:avLst/>
            </a:prstGeom>
            <a:noFill/>
          </p:spPr>
          <p:txBody>
            <a:bodyPr wrap="square" rtlCol="0">
              <a:spAutoFit/>
            </a:bodyPr>
            <a:lstStyle/>
            <a:p>
              <a:pPr algn="ctr" defTabSz="342892">
                <a:defRPr/>
              </a:pPr>
              <a:r>
                <a:rPr lang="en-US" sz="900">
                  <a:solidFill>
                    <a:schemeClr val="bg2"/>
                  </a:solidFill>
                  <a:latin typeface="Century Gothic" panose="020F0302020204030204"/>
                </a:rPr>
                <a:t>in </a:t>
              </a:r>
              <a:r>
                <a:rPr lang="en-US" sz="900" err="1">
                  <a:solidFill>
                    <a:schemeClr val="bg2"/>
                  </a:solidFill>
                  <a:latin typeface="Century Gothic" panose="020F0302020204030204"/>
                </a:rPr>
                <a:t>totaal</a:t>
              </a:r>
              <a:endParaRPr lang="en-US" sz="900">
                <a:solidFill>
                  <a:schemeClr val="bg2"/>
                </a:solidFill>
                <a:latin typeface="Century Gothic" panose="020F0302020204030204"/>
              </a:endParaRPr>
            </a:p>
            <a:p>
              <a:pPr algn="ctr" defTabSz="342892">
                <a:defRPr/>
              </a:pPr>
              <a:r>
                <a:rPr lang="en-US" sz="900" b="1">
                  <a:solidFill>
                    <a:schemeClr val="bg2"/>
                  </a:solidFill>
                  <a:latin typeface="Century Gothic" panose="020F0302020204030204"/>
                </a:rPr>
                <a:t>84 </a:t>
              </a:r>
              <a:r>
                <a:rPr lang="en-US" sz="900" b="1" err="1">
                  <a:solidFill>
                    <a:schemeClr val="bg2"/>
                  </a:solidFill>
                  <a:latin typeface="Century Gothic" panose="020F0302020204030204"/>
                </a:rPr>
                <a:t>Antibioticabehandelingen</a:t>
              </a:r>
              <a:endParaRPr lang="en-US" sz="900" b="1">
                <a:solidFill>
                  <a:schemeClr val="bg2"/>
                </a:solidFill>
                <a:latin typeface="Century Gothic" panose="020F0302020204030204"/>
              </a:endParaRPr>
            </a:p>
            <a:p>
              <a:pPr algn="ctr" defTabSz="342892">
                <a:defRPr/>
              </a:pPr>
              <a:r>
                <a:rPr lang="en-US" sz="900" b="1">
                  <a:solidFill>
                    <a:schemeClr val="bg2"/>
                  </a:solidFill>
                  <a:latin typeface="Century Gothic" panose="020F0302020204030204"/>
                </a:rPr>
                <a:t>Met Probiotica</a:t>
              </a:r>
            </a:p>
          </p:txBody>
        </p:sp>
      </p:grpSp>
      <p:cxnSp>
        <p:nvCxnSpPr>
          <p:cNvPr id="24" name="Rechte verbindingslijn met pijl 23">
            <a:extLst>
              <a:ext uri="{FF2B5EF4-FFF2-40B4-BE49-F238E27FC236}">
                <a16:creationId xmlns:a16="http://schemas.microsoft.com/office/drawing/2014/main" id="{D0BCDBEF-0AC7-2A03-6ADF-2EC083879ACC}"/>
              </a:ext>
            </a:extLst>
          </p:cNvPr>
          <p:cNvCxnSpPr>
            <a:stCxn id="19" idx="2"/>
            <a:endCxn id="22" idx="0"/>
          </p:cNvCxnSpPr>
          <p:nvPr/>
        </p:nvCxnSpPr>
        <p:spPr>
          <a:xfrm>
            <a:off x="3674650" y="2090717"/>
            <a:ext cx="119449" cy="227520"/>
          </a:xfrm>
          <a:prstGeom prst="straightConnector1">
            <a:avLst/>
          </a:prstGeom>
          <a:solidFill>
            <a:srgbClr val="FFE36D"/>
          </a:solidFill>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Afgeronde rechthoek 13">
            <a:extLst>
              <a:ext uri="{FF2B5EF4-FFF2-40B4-BE49-F238E27FC236}">
                <a16:creationId xmlns:a16="http://schemas.microsoft.com/office/drawing/2014/main" id="{E2F114E2-2C64-B156-993D-2411C4DCB611}"/>
              </a:ext>
            </a:extLst>
          </p:cNvPr>
          <p:cNvSpPr/>
          <p:nvPr/>
        </p:nvSpPr>
        <p:spPr>
          <a:xfrm>
            <a:off x="418564" y="1497775"/>
            <a:ext cx="1887239" cy="59757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defRPr/>
            </a:pPr>
            <a:endParaRPr lang="nl-NL" sz="1013">
              <a:solidFill>
                <a:schemeClr val="bg2"/>
              </a:solidFill>
              <a:latin typeface="Calibri" panose="020F0502020204030204"/>
            </a:endParaRPr>
          </a:p>
        </p:txBody>
      </p:sp>
      <p:sp>
        <p:nvSpPr>
          <p:cNvPr id="26" name="Tekstvak 25">
            <a:extLst>
              <a:ext uri="{FF2B5EF4-FFF2-40B4-BE49-F238E27FC236}">
                <a16:creationId xmlns:a16="http://schemas.microsoft.com/office/drawing/2014/main" id="{349D4A6B-E4FF-F3C1-4EE9-ED7A674F1FA7}"/>
              </a:ext>
            </a:extLst>
          </p:cNvPr>
          <p:cNvSpPr txBox="1"/>
          <p:nvPr/>
        </p:nvSpPr>
        <p:spPr>
          <a:xfrm>
            <a:off x="476639" y="1529486"/>
            <a:ext cx="1603962" cy="507831"/>
          </a:xfrm>
          <a:prstGeom prst="rect">
            <a:avLst/>
          </a:prstGeom>
          <a:noFill/>
        </p:spPr>
        <p:txBody>
          <a:bodyPr wrap="square" rtlCol="0">
            <a:spAutoFit/>
          </a:bodyPr>
          <a:lstStyle/>
          <a:p>
            <a:pPr algn="ctr" defTabSz="342892">
              <a:defRPr/>
            </a:pPr>
            <a:r>
              <a:rPr lang="en-US" sz="900" b="1">
                <a:solidFill>
                  <a:schemeClr val="bg2"/>
                </a:solidFill>
                <a:latin typeface="Century Gothic" panose="020F0302020204030204"/>
              </a:rPr>
              <a:t>49 </a:t>
            </a:r>
            <a:r>
              <a:rPr lang="en-US" sz="900" b="1" err="1">
                <a:solidFill>
                  <a:schemeClr val="bg2"/>
                </a:solidFill>
                <a:latin typeface="Century Gothic" panose="020F0302020204030204"/>
              </a:rPr>
              <a:t>Bewoners</a:t>
            </a:r>
            <a:endParaRPr lang="en-US" sz="900" b="1">
              <a:solidFill>
                <a:schemeClr val="bg2"/>
              </a:solidFill>
              <a:latin typeface="Century Gothic" panose="020F0302020204030204"/>
            </a:endParaRPr>
          </a:p>
          <a:p>
            <a:pPr algn="ctr" defTabSz="342892">
              <a:defRPr/>
            </a:pPr>
            <a:r>
              <a:rPr lang="en-US" sz="900">
                <a:solidFill>
                  <a:schemeClr val="bg2"/>
                </a:solidFill>
                <a:latin typeface="Century Gothic" panose="020F0302020204030204"/>
              </a:rPr>
              <a:t>Gem. </a:t>
            </a:r>
            <a:r>
              <a:rPr lang="en-US" sz="900" err="1">
                <a:solidFill>
                  <a:schemeClr val="bg2"/>
                </a:solidFill>
                <a:latin typeface="Century Gothic" panose="020F0302020204030204"/>
              </a:rPr>
              <a:t>Leeftijd</a:t>
            </a:r>
            <a:r>
              <a:rPr lang="en-US" sz="900">
                <a:solidFill>
                  <a:schemeClr val="bg2"/>
                </a:solidFill>
                <a:latin typeface="Century Gothic" panose="020F0302020204030204"/>
              </a:rPr>
              <a:t> 83 </a:t>
            </a:r>
            <a:r>
              <a:rPr lang="en-US" sz="900" err="1">
                <a:solidFill>
                  <a:schemeClr val="bg2"/>
                </a:solidFill>
                <a:latin typeface="Century Gothic" panose="020F0302020204030204"/>
              </a:rPr>
              <a:t>jaar</a:t>
            </a:r>
            <a:endParaRPr lang="en-US" sz="900">
              <a:solidFill>
                <a:schemeClr val="bg2"/>
              </a:solidFill>
              <a:latin typeface="Century Gothic" panose="020F0302020204030204"/>
            </a:endParaRPr>
          </a:p>
          <a:p>
            <a:pPr algn="ctr" defTabSz="342892">
              <a:defRPr/>
            </a:pPr>
            <a:r>
              <a:rPr lang="en-US" sz="900">
                <a:solidFill>
                  <a:schemeClr val="bg2"/>
                </a:solidFill>
                <a:latin typeface="Century Gothic" panose="020F0302020204030204"/>
              </a:rPr>
              <a:t>71% </a:t>
            </a:r>
            <a:r>
              <a:rPr lang="en-US" sz="900" err="1">
                <a:solidFill>
                  <a:schemeClr val="bg2"/>
                </a:solidFill>
                <a:latin typeface="Century Gothic" panose="020F0302020204030204"/>
              </a:rPr>
              <a:t>vrouw</a:t>
            </a:r>
            <a:endParaRPr lang="en-US" sz="900">
              <a:solidFill>
                <a:schemeClr val="bg2"/>
              </a:solidFill>
              <a:latin typeface="Century Gothic" panose="020F0302020204030204"/>
            </a:endParaRPr>
          </a:p>
        </p:txBody>
      </p:sp>
      <p:grpSp>
        <p:nvGrpSpPr>
          <p:cNvPr id="27" name="Groep 26">
            <a:extLst>
              <a:ext uri="{FF2B5EF4-FFF2-40B4-BE49-F238E27FC236}">
                <a16:creationId xmlns:a16="http://schemas.microsoft.com/office/drawing/2014/main" id="{530D8596-991B-045C-DF8C-24C64D8DAAA2}"/>
              </a:ext>
            </a:extLst>
          </p:cNvPr>
          <p:cNvGrpSpPr/>
          <p:nvPr/>
        </p:nvGrpSpPr>
        <p:grpSpPr>
          <a:xfrm>
            <a:off x="370128" y="2308631"/>
            <a:ext cx="1887239" cy="540649"/>
            <a:chOff x="3701697" y="2421037"/>
            <a:chExt cx="1887239" cy="540649"/>
          </a:xfrm>
        </p:grpSpPr>
        <p:sp>
          <p:nvSpPr>
            <p:cNvPr id="28" name="Afgeronde rechthoek 16">
              <a:extLst>
                <a:ext uri="{FF2B5EF4-FFF2-40B4-BE49-F238E27FC236}">
                  <a16:creationId xmlns:a16="http://schemas.microsoft.com/office/drawing/2014/main" id="{0B2B294B-7881-DE97-7A3B-B33911225F97}"/>
                </a:ext>
              </a:extLst>
            </p:cNvPr>
            <p:cNvSpPr/>
            <p:nvPr/>
          </p:nvSpPr>
          <p:spPr>
            <a:xfrm>
              <a:off x="3701697" y="2421037"/>
              <a:ext cx="1887239" cy="5406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defRPr/>
              </a:pPr>
              <a:endParaRPr lang="nl-NL" sz="1013">
                <a:solidFill>
                  <a:schemeClr val="bg2"/>
                </a:solidFill>
                <a:latin typeface="Calibri" panose="020F0502020204030204"/>
              </a:endParaRPr>
            </a:p>
          </p:txBody>
        </p:sp>
        <p:sp>
          <p:nvSpPr>
            <p:cNvPr id="29" name="Tekstvak 28">
              <a:extLst>
                <a:ext uri="{FF2B5EF4-FFF2-40B4-BE49-F238E27FC236}">
                  <a16:creationId xmlns:a16="http://schemas.microsoft.com/office/drawing/2014/main" id="{BFCBD23E-E291-A835-BA15-4D7C366A830C}"/>
                </a:ext>
              </a:extLst>
            </p:cNvPr>
            <p:cNvSpPr txBox="1"/>
            <p:nvPr/>
          </p:nvSpPr>
          <p:spPr>
            <a:xfrm>
              <a:off x="3701697" y="2435425"/>
              <a:ext cx="1887239" cy="507831"/>
            </a:xfrm>
            <a:prstGeom prst="rect">
              <a:avLst/>
            </a:prstGeom>
            <a:noFill/>
            <a:ln>
              <a:noFill/>
            </a:ln>
          </p:spPr>
          <p:txBody>
            <a:bodyPr wrap="square" rtlCol="0">
              <a:spAutoFit/>
            </a:bodyPr>
            <a:lstStyle/>
            <a:p>
              <a:pPr algn="ctr" defTabSz="342892">
                <a:defRPr/>
              </a:pPr>
              <a:r>
                <a:rPr lang="en-US" sz="900">
                  <a:solidFill>
                    <a:schemeClr val="bg2"/>
                  </a:solidFill>
                  <a:latin typeface="Century Gothic" panose="020F0302020204030204"/>
                </a:rPr>
                <a:t>in </a:t>
              </a:r>
              <a:r>
                <a:rPr lang="en-US" sz="900" err="1">
                  <a:solidFill>
                    <a:schemeClr val="bg2"/>
                  </a:solidFill>
                  <a:latin typeface="Century Gothic" panose="020F0302020204030204"/>
                </a:rPr>
                <a:t>totaal</a:t>
              </a:r>
              <a:endParaRPr lang="en-US" sz="900">
                <a:solidFill>
                  <a:schemeClr val="bg2"/>
                </a:solidFill>
                <a:latin typeface="Century Gothic" panose="020F0302020204030204"/>
              </a:endParaRPr>
            </a:p>
            <a:p>
              <a:pPr algn="ctr" defTabSz="342892">
                <a:defRPr/>
              </a:pPr>
              <a:r>
                <a:rPr lang="en-US" sz="900" b="1">
                  <a:solidFill>
                    <a:schemeClr val="bg2"/>
                  </a:solidFill>
                  <a:latin typeface="Century Gothic" panose="020F0302020204030204"/>
                </a:rPr>
                <a:t>83 </a:t>
              </a:r>
              <a:r>
                <a:rPr lang="en-US" sz="900" b="1" err="1">
                  <a:solidFill>
                    <a:schemeClr val="bg2"/>
                  </a:solidFill>
                  <a:latin typeface="Century Gothic" panose="020F0302020204030204"/>
                </a:rPr>
                <a:t>Antibioticabehandelingen</a:t>
              </a:r>
              <a:r>
                <a:rPr lang="en-US" sz="900" b="1">
                  <a:solidFill>
                    <a:schemeClr val="bg2"/>
                  </a:solidFill>
                  <a:latin typeface="Century Gothic" panose="020F0302020204030204"/>
                </a:rPr>
                <a:t> </a:t>
              </a:r>
              <a:r>
                <a:rPr lang="en-US" sz="900" b="1" err="1">
                  <a:solidFill>
                    <a:schemeClr val="bg2"/>
                  </a:solidFill>
                  <a:latin typeface="Century Gothic" panose="020F0302020204030204"/>
                </a:rPr>
                <a:t>Geen</a:t>
              </a:r>
              <a:r>
                <a:rPr lang="en-US" sz="900" b="1">
                  <a:solidFill>
                    <a:schemeClr val="bg2"/>
                  </a:solidFill>
                  <a:latin typeface="Century Gothic" panose="020F0302020204030204"/>
                </a:rPr>
                <a:t> </a:t>
              </a:r>
              <a:r>
                <a:rPr lang="en-US" sz="900" b="1" err="1">
                  <a:solidFill>
                    <a:schemeClr val="bg2"/>
                  </a:solidFill>
                  <a:latin typeface="Century Gothic" panose="020F0302020204030204"/>
                </a:rPr>
                <a:t>probiotica</a:t>
              </a:r>
              <a:endParaRPr lang="en-US" sz="900">
                <a:solidFill>
                  <a:schemeClr val="bg2"/>
                </a:solidFill>
                <a:latin typeface="Century Gothic" panose="020F0302020204030204"/>
              </a:endParaRPr>
            </a:p>
          </p:txBody>
        </p:sp>
      </p:grpSp>
      <p:cxnSp>
        <p:nvCxnSpPr>
          <p:cNvPr id="30" name="Rechte verbindingslijn met pijl 29">
            <a:extLst>
              <a:ext uri="{FF2B5EF4-FFF2-40B4-BE49-F238E27FC236}">
                <a16:creationId xmlns:a16="http://schemas.microsoft.com/office/drawing/2014/main" id="{A284A6E0-B31D-A51D-3B5B-19D233CB71A7}"/>
              </a:ext>
            </a:extLst>
          </p:cNvPr>
          <p:cNvCxnSpPr>
            <a:cxnSpLocks/>
            <a:endCxn id="28" idx="0"/>
          </p:cNvCxnSpPr>
          <p:nvPr/>
        </p:nvCxnSpPr>
        <p:spPr>
          <a:xfrm>
            <a:off x="1313747" y="2090719"/>
            <a:ext cx="0" cy="2179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B9ACF5A6-DA3F-56EE-0172-3C319B86FEFD}"/>
              </a:ext>
            </a:extLst>
          </p:cNvPr>
          <p:cNvSpPr txBox="1"/>
          <p:nvPr/>
        </p:nvSpPr>
        <p:spPr>
          <a:xfrm>
            <a:off x="708447" y="1242988"/>
            <a:ext cx="1239442" cy="246221"/>
          </a:xfrm>
          <a:prstGeom prst="rect">
            <a:avLst/>
          </a:prstGeom>
          <a:noFill/>
        </p:spPr>
        <p:txBody>
          <a:bodyPr wrap="none" rtlCol="0">
            <a:spAutoFit/>
          </a:bodyPr>
          <a:lstStyle/>
          <a:p>
            <a:pPr defTabSz="342892">
              <a:defRPr/>
            </a:pPr>
            <a:r>
              <a:rPr lang="nl-NL" sz="1000" b="1">
                <a:solidFill>
                  <a:schemeClr val="bg2"/>
                </a:solidFill>
                <a:latin typeface="Century Gothic" panose="020F0302020204030204"/>
              </a:rPr>
              <a:t>Controle periode</a:t>
            </a:r>
          </a:p>
        </p:txBody>
      </p:sp>
      <p:sp>
        <p:nvSpPr>
          <p:cNvPr id="32" name="Tekstvak 31">
            <a:extLst>
              <a:ext uri="{FF2B5EF4-FFF2-40B4-BE49-F238E27FC236}">
                <a16:creationId xmlns:a16="http://schemas.microsoft.com/office/drawing/2014/main" id="{0D297FDA-5A69-711C-67AB-518F2303BE6E}"/>
              </a:ext>
            </a:extLst>
          </p:cNvPr>
          <p:cNvSpPr txBox="1"/>
          <p:nvPr/>
        </p:nvSpPr>
        <p:spPr>
          <a:xfrm>
            <a:off x="3242216" y="1242040"/>
            <a:ext cx="938077" cy="246221"/>
          </a:xfrm>
          <a:prstGeom prst="rect">
            <a:avLst/>
          </a:prstGeom>
          <a:noFill/>
        </p:spPr>
        <p:txBody>
          <a:bodyPr wrap="none" rtlCol="0">
            <a:spAutoFit/>
          </a:bodyPr>
          <a:lstStyle/>
          <a:p>
            <a:pPr defTabSz="342892">
              <a:defRPr/>
            </a:pPr>
            <a:r>
              <a:rPr lang="en-US" sz="1000" b="1">
                <a:solidFill>
                  <a:schemeClr val="bg2"/>
                </a:solidFill>
                <a:latin typeface="Century Gothic" panose="020F0302020204030204"/>
              </a:rPr>
              <a:t>Test </a:t>
            </a:r>
            <a:r>
              <a:rPr lang="en-US" sz="1000" b="1" err="1">
                <a:solidFill>
                  <a:schemeClr val="bg2"/>
                </a:solidFill>
                <a:latin typeface="Century Gothic" panose="020F0302020204030204"/>
              </a:rPr>
              <a:t>periode</a:t>
            </a:r>
            <a:endParaRPr lang="en-US" sz="1000" b="1">
              <a:solidFill>
                <a:schemeClr val="bg2"/>
              </a:solidFill>
              <a:latin typeface="Century Gothic" panose="020F0302020204030204"/>
            </a:endParaRPr>
          </a:p>
        </p:txBody>
      </p:sp>
      <p:sp>
        <p:nvSpPr>
          <p:cNvPr id="33" name="Tijdelijke aanduiding voor tekst 1">
            <a:extLst>
              <a:ext uri="{FF2B5EF4-FFF2-40B4-BE49-F238E27FC236}">
                <a16:creationId xmlns:a16="http://schemas.microsoft.com/office/drawing/2014/main" id="{9D449CE2-487A-88FF-F9AB-F87A4B9C24AD}"/>
              </a:ext>
            </a:extLst>
          </p:cNvPr>
          <p:cNvSpPr txBox="1">
            <a:spLocks/>
          </p:cNvSpPr>
          <p:nvPr/>
        </p:nvSpPr>
        <p:spPr>
          <a:xfrm>
            <a:off x="5038440" y="3123234"/>
            <a:ext cx="3957567" cy="1430765"/>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400" b="1"/>
              <a:t>Nog sterker effect in ‘eigen controles’:</a:t>
            </a:r>
            <a:r>
              <a:rPr lang="nl-NL" sz="1500"/>
              <a:t>	</a:t>
            </a:r>
          </a:p>
        </p:txBody>
      </p:sp>
    </p:spTree>
    <p:extLst>
      <p:ext uri="{BB962C8B-B14F-4D97-AF65-F5344CB8AC3E}">
        <p14:creationId xmlns:p14="http://schemas.microsoft.com/office/powerpoint/2010/main" val="26868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5" grpId="0">
        <p:bldAsOne/>
      </p:bldGraphic>
      <p:bldGraphic spid="6" grpId="0">
        <p:bldAsOne/>
      </p:bldGraphic>
      <p:bldGraphic spid="12" grpId="0">
        <p:bldAsOne/>
      </p:bldGraphic>
      <p:bldGraphic spid="13" grpId="0">
        <p:bldAsOne/>
      </p:bldGraphic>
      <p:bldP spid="14"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BFF38-DC68-414F-DC98-C1809805698D}"/>
              </a:ext>
            </a:extLst>
          </p:cNvPr>
          <p:cNvSpPr>
            <a:spLocks noGrp="1"/>
          </p:cNvSpPr>
          <p:nvPr>
            <p:ph type="title"/>
          </p:nvPr>
        </p:nvSpPr>
        <p:spPr/>
        <p:txBody>
          <a:bodyPr/>
          <a:lstStyle/>
          <a:p>
            <a:r>
              <a:rPr lang="nl-NL" dirty="0" err="1">
                <a:solidFill>
                  <a:schemeClr val="bg2"/>
                </a:solidFill>
              </a:rPr>
              <a:t>PrOUD</a:t>
            </a:r>
            <a:r>
              <a:rPr lang="nl-NL" dirty="0">
                <a:solidFill>
                  <a:schemeClr val="bg2"/>
                </a:solidFill>
              </a:rPr>
              <a:t> – ‘</a:t>
            </a:r>
            <a:r>
              <a:rPr lang="nl-NL" dirty="0" err="1">
                <a:solidFill>
                  <a:schemeClr val="bg2"/>
                </a:solidFill>
              </a:rPr>
              <a:t>Lessons</a:t>
            </a:r>
            <a:r>
              <a:rPr lang="nl-NL" dirty="0">
                <a:solidFill>
                  <a:schemeClr val="bg2"/>
                </a:solidFill>
              </a:rPr>
              <a:t> </a:t>
            </a:r>
            <a:r>
              <a:rPr lang="nl-NL" dirty="0" err="1">
                <a:solidFill>
                  <a:schemeClr val="bg2"/>
                </a:solidFill>
              </a:rPr>
              <a:t>learned</a:t>
            </a:r>
            <a:r>
              <a:rPr lang="nl-NL" dirty="0">
                <a:solidFill>
                  <a:schemeClr val="bg2"/>
                </a:solidFill>
              </a:rPr>
              <a:t>’</a:t>
            </a:r>
          </a:p>
        </p:txBody>
      </p:sp>
      <p:sp>
        <p:nvSpPr>
          <p:cNvPr id="4" name="Tijdelijke aanduiding voor tekst 3">
            <a:extLst>
              <a:ext uri="{FF2B5EF4-FFF2-40B4-BE49-F238E27FC236}">
                <a16:creationId xmlns:a16="http://schemas.microsoft.com/office/drawing/2014/main" id="{FCAECF76-95FE-18E5-589A-1940B6EB47E2}"/>
              </a:ext>
            </a:extLst>
          </p:cNvPr>
          <p:cNvSpPr>
            <a:spLocks noGrp="1"/>
          </p:cNvSpPr>
          <p:nvPr>
            <p:ph type="body" sz="quarter" idx="14"/>
          </p:nvPr>
        </p:nvSpPr>
        <p:spPr/>
        <p:txBody>
          <a:bodyPr/>
          <a:lstStyle/>
          <a:p>
            <a:endParaRPr lang="nl-NL"/>
          </a:p>
        </p:txBody>
      </p:sp>
      <p:sp>
        <p:nvSpPr>
          <p:cNvPr id="3" name="Tijdelijke aanduiding voor inhoud 2">
            <a:extLst>
              <a:ext uri="{FF2B5EF4-FFF2-40B4-BE49-F238E27FC236}">
                <a16:creationId xmlns:a16="http://schemas.microsoft.com/office/drawing/2014/main" id="{8328031F-DAD9-147C-10F1-3177CB8D6CCF}"/>
              </a:ext>
            </a:extLst>
          </p:cNvPr>
          <p:cNvSpPr txBox="1">
            <a:spLocks/>
          </p:cNvSpPr>
          <p:nvPr/>
        </p:nvSpPr>
        <p:spPr>
          <a:xfrm>
            <a:off x="4741333" y="1140055"/>
            <a:ext cx="4060986" cy="3939945"/>
          </a:xfrm>
          <a:prstGeom prst="rect">
            <a:avLst/>
          </a:prstGeom>
        </p:spPr>
        <p:txBody>
          <a:bodyPr vert="horz" lIns="0" tIns="0" rIns="0" bIns="0" rtlCol="0">
            <a:normAutofit lnSpcReduction="10000"/>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15" lvl="8" indent="-285715">
              <a:spcBef>
                <a:spcPts val="900"/>
              </a:spcBef>
              <a:spcAft>
                <a:spcPts val="150"/>
              </a:spcAft>
              <a:buSzPct val="100000"/>
            </a:pPr>
            <a:r>
              <a:rPr lang="nl-NL" sz="1400" dirty="0">
                <a:solidFill>
                  <a:schemeClr val="bg2"/>
                </a:solidFill>
              </a:rPr>
              <a:t>Pragmatisch onderzoek kan implementatie van </a:t>
            </a:r>
            <a:r>
              <a:rPr lang="nl-NL" sz="1400" dirty="0" err="1">
                <a:solidFill>
                  <a:schemeClr val="bg2"/>
                </a:solidFill>
              </a:rPr>
              <a:t>probiotica</a:t>
            </a:r>
            <a:r>
              <a:rPr lang="nl-NL" sz="1400" dirty="0">
                <a:solidFill>
                  <a:schemeClr val="bg2"/>
                </a:solidFill>
              </a:rPr>
              <a:t> ondersteunen</a:t>
            </a:r>
          </a:p>
          <a:p>
            <a:pPr marL="285715" lvl="8" indent="-285715">
              <a:spcBef>
                <a:spcPts val="900"/>
              </a:spcBef>
              <a:spcAft>
                <a:spcPts val="150"/>
              </a:spcAft>
              <a:buSzPct val="100000"/>
            </a:pPr>
            <a:r>
              <a:rPr lang="nl-NL" sz="1400" dirty="0">
                <a:solidFill>
                  <a:schemeClr val="bg2"/>
                </a:solidFill>
              </a:rPr>
              <a:t>Implementatie werkt goed, bij draagvlak in </a:t>
            </a:r>
            <a:r>
              <a:rPr lang="nl-NL" sz="1400" b="1" i="1" dirty="0">
                <a:solidFill>
                  <a:schemeClr val="bg2"/>
                </a:solidFill>
              </a:rPr>
              <a:t>hele</a:t>
            </a:r>
            <a:r>
              <a:rPr lang="nl-NL" sz="1400" dirty="0">
                <a:solidFill>
                  <a:schemeClr val="bg2"/>
                </a:solidFill>
              </a:rPr>
              <a:t> keten</a:t>
            </a:r>
          </a:p>
          <a:p>
            <a:pPr marL="285715" lvl="8" indent="-285715">
              <a:spcBef>
                <a:spcPts val="900"/>
              </a:spcBef>
              <a:spcAft>
                <a:spcPts val="150"/>
              </a:spcAft>
              <a:buSzPct val="100000"/>
            </a:pPr>
            <a:r>
              <a:rPr lang="nl-NL" sz="1400" dirty="0">
                <a:solidFill>
                  <a:schemeClr val="bg2"/>
                </a:solidFill>
              </a:rPr>
              <a:t>Combinatie van enthousiaste arts en diëtist is cruciaal voor succesvolle implementatie</a:t>
            </a:r>
          </a:p>
          <a:p>
            <a:pPr marL="285715" lvl="8" indent="-285715">
              <a:spcBef>
                <a:spcPts val="900"/>
              </a:spcBef>
              <a:spcAft>
                <a:spcPts val="150"/>
              </a:spcAft>
              <a:buSzPct val="100000"/>
            </a:pPr>
            <a:r>
              <a:rPr lang="nl-NL" sz="1400" dirty="0">
                <a:solidFill>
                  <a:schemeClr val="bg2"/>
                </a:solidFill>
              </a:rPr>
              <a:t>Voorschrijven door arts en de </a:t>
            </a:r>
            <a:r>
              <a:rPr lang="nl-NL" sz="1400" dirty="0" err="1">
                <a:solidFill>
                  <a:schemeClr val="bg2"/>
                </a:solidFill>
              </a:rPr>
              <a:t>probiotica</a:t>
            </a:r>
            <a:r>
              <a:rPr lang="nl-NL" sz="1400" dirty="0">
                <a:solidFill>
                  <a:schemeClr val="bg2"/>
                </a:solidFill>
              </a:rPr>
              <a:t> plaatsen op medicatielijst, waarbij de arts  eindverantwoordelijk is, leidt tot betere opvolging op de werkvloer</a:t>
            </a:r>
          </a:p>
          <a:p>
            <a:pPr marL="285715" lvl="8" indent="-285715">
              <a:spcBef>
                <a:spcPts val="900"/>
              </a:spcBef>
              <a:spcAft>
                <a:spcPts val="150"/>
              </a:spcAft>
              <a:buSzPct val="100000"/>
            </a:pPr>
            <a:r>
              <a:rPr lang="nl-NL" sz="1400" dirty="0">
                <a:solidFill>
                  <a:schemeClr val="bg2"/>
                </a:solidFill>
              </a:rPr>
              <a:t>Voor de zorg: Goede instructies </a:t>
            </a:r>
            <a:r>
              <a:rPr lang="nl-NL" sz="1400" dirty="0" err="1">
                <a:solidFill>
                  <a:schemeClr val="bg2"/>
                </a:solidFill>
              </a:rPr>
              <a:t>mbt</a:t>
            </a:r>
            <a:r>
              <a:rPr lang="nl-NL" sz="1400" dirty="0">
                <a:solidFill>
                  <a:schemeClr val="bg2"/>
                </a:solidFill>
              </a:rPr>
              <a:t> toedieningsvorm, inname tijd en op te lossen in, zijn erg helpend op de werkvloer aangezien het toedienen extra tijd vraagt en kan soms wat moeilijk gaan in deze specifieke populatie. </a:t>
            </a:r>
          </a:p>
          <a:p>
            <a:pPr marL="285715" lvl="8" indent="-285715">
              <a:spcBef>
                <a:spcPts val="900"/>
              </a:spcBef>
              <a:spcAft>
                <a:spcPts val="150"/>
              </a:spcAft>
              <a:buSzPct val="100000"/>
            </a:pPr>
            <a:r>
              <a:rPr lang="nl-NL" sz="1400" dirty="0">
                <a:solidFill>
                  <a:schemeClr val="bg2"/>
                </a:solidFill>
              </a:rPr>
              <a:t>Advies en gebruik op maat</a:t>
            </a:r>
          </a:p>
          <a:p>
            <a:pPr marL="285715" lvl="8" indent="-285715">
              <a:spcBef>
                <a:spcPts val="900"/>
              </a:spcBef>
              <a:spcAft>
                <a:spcPts val="150"/>
              </a:spcAft>
              <a:buSzPct val="100000"/>
            </a:pPr>
            <a:endParaRPr lang="nl-NL" dirty="0">
              <a:solidFill>
                <a:schemeClr val="bg2"/>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64" t="17373" r="47045" b="5621"/>
          <a:stretch/>
        </p:blipFill>
        <p:spPr bwMode="auto">
          <a:xfrm>
            <a:off x="231614" y="1758122"/>
            <a:ext cx="2279972" cy="322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a:extLst>
              <a:ext uri="{FF2B5EF4-FFF2-40B4-BE49-F238E27FC236}">
                <a16:creationId xmlns:a16="http://schemas.microsoft.com/office/drawing/2014/main" id="{A2F19358-612C-5F66-1A8B-A64E196F060B}"/>
              </a:ext>
            </a:extLst>
          </p:cNvPr>
          <p:cNvPicPr>
            <a:picLocks noChangeAspect="1"/>
          </p:cNvPicPr>
          <p:nvPr/>
        </p:nvPicPr>
        <p:blipFill rotWithShape="1">
          <a:blip r:embed="rId3"/>
          <a:srcRect l="33965" t="22408" r="36897" b="23218"/>
          <a:stretch/>
        </p:blipFill>
        <p:spPr>
          <a:xfrm>
            <a:off x="2076961" y="1079761"/>
            <a:ext cx="2664372" cy="2796684"/>
          </a:xfrm>
          <a:prstGeom prst="rect">
            <a:avLst/>
          </a:prstGeom>
        </p:spPr>
      </p:pic>
    </p:spTree>
    <p:extLst>
      <p:ext uri="{BB962C8B-B14F-4D97-AF65-F5344CB8AC3E}">
        <p14:creationId xmlns:p14="http://schemas.microsoft.com/office/powerpoint/2010/main" val="125510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ervaring delen is kennis vermenigvuldigen - Online tegeltjes bakken - WBVB  Rotter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42" y="1060577"/>
            <a:ext cx="3075039" cy="30750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fbeeldingsresultaat voor Land van hor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357" y="1483908"/>
            <a:ext cx="2241566" cy="132532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5471651" y="2874067"/>
            <a:ext cx="2912807" cy="323165"/>
          </a:xfrm>
          <a:prstGeom prst="rect">
            <a:avLst/>
          </a:prstGeom>
          <a:noFill/>
        </p:spPr>
        <p:txBody>
          <a:bodyPr wrap="square" rtlCol="0">
            <a:spAutoFit/>
          </a:bodyPr>
          <a:lstStyle/>
          <a:p>
            <a:r>
              <a:rPr lang="nl-NL" sz="1500"/>
              <a:t>Claudia Christiaens, diëtiste</a:t>
            </a:r>
          </a:p>
        </p:txBody>
      </p:sp>
      <p:sp>
        <p:nvSpPr>
          <p:cNvPr id="11" name="Rechthoek 10"/>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3912510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D62B9-F388-9468-4F49-D069DB595EBA}"/>
              </a:ext>
            </a:extLst>
          </p:cNvPr>
          <p:cNvSpPr>
            <a:spLocks noGrp="1"/>
          </p:cNvSpPr>
          <p:nvPr>
            <p:ph type="title"/>
          </p:nvPr>
        </p:nvSpPr>
        <p:spPr/>
        <p:txBody>
          <a:bodyPr/>
          <a:lstStyle/>
          <a:p>
            <a:r>
              <a:rPr lang="nl-NL">
                <a:solidFill>
                  <a:schemeClr val="bg2"/>
                </a:solidFill>
              </a:rPr>
              <a:t>Ervaringen Land van Horne samengevat</a:t>
            </a:r>
          </a:p>
        </p:txBody>
      </p:sp>
      <p:sp>
        <p:nvSpPr>
          <p:cNvPr id="3" name="Tijdelijke aanduiding voor tekst 2">
            <a:extLst>
              <a:ext uri="{FF2B5EF4-FFF2-40B4-BE49-F238E27FC236}">
                <a16:creationId xmlns:a16="http://schemas.microsoft.com/office/drawing/2014/main" id="{58F0A93A-8F19-BCE3-3692-73A6DEC7CDAE}"/>
              </a:ext>
            </a:extLst>
          </p:cNvPr>
          <p:cNvSpPr>
            <a:spLocks noGrp="1"/>
          </p:cNvSpPr>
          <p:nvPr>
            <p:ph type="body" sz="quarter" idx="14"/>
          </p:nvPr>
        </p:nvSpPr>
        <p:spPr/>
        <p:txBody>
          <a:bodyPr/>
          <a:lstStyle/>
          <a:p>
            <a:r>
              <a:rPr lang="nl-NL">
                <a:solidFill>
                  <a:schemeClr val="bg2"/>
                </a:solidFill>
              </a:rPr>
              <a:t>Instellingservaring van april tot en met oktober 2014</a:t>
            </a:r>
          </a:p>
        </p:txBody>
      </p:sp>
      <p:sp>
        <p:nvSpPr>
          <p:cNvPr id="4" name="Tekstvak 3">
            <a:extLst>
              <a:ext uri="{FF2B5EF4-FFF2-40B4-BE49-F238E27FC236}">
                <a16:creationId xmlns:a16="http://schemas.microsoft.com/office/drawing/2014/main" id="{A6B67499-2D59-0B8C-48AD-FB97E225B098}"/>
              </a:ext>
            </a:extLst>
          </p:cNvPr>
          <p:cNvSpPr txBox="1"/>
          <p:nvPr/>
        </p:nvSpPr>
        <p:spPr>
          <a:xfrm>
            <a:off x="372794" y="1202788"/>
            <a:ext cx="6375139" cy="3416320"/>
          </a:xfrm>
          <a:prstGeom prst="rect">
            <a:avLst/>
          </a:prstGeom>
          <a:noFill/>
        </p:spPr>
        <p:txBody>
          <a:bodyPr wrap="square" lIns="0" tIns="0" rIns="0" bIns="0" rtlCol="0">
            <a:spAutoFit/>
          </a:bodyPr>
          <a:lstStyle/>
          <a:p>
            <a:pPr marL="285750" indent="-285750" algn="l">
              <a:spcBef>
                <a:spcPts val="600"/>
              </a:spcBef>
              <a:buFont typeface="Arial" panose="020B0604020202020204" pitchFamily="34" charset="0"/>
              <a:buChar char="•"/>
            </a:pPr>
            <a:r>
              <a:rPr lang="nl-NL" sz="1400" dirty="0">
                <a:solidFill>
                  <a:schemeClr val="bg2"/>
                </a:solidFill>
              </a:rPr>
              <a:t>Bij 78 kuren antibiotica </a:t>
            </a:r>
            <a:r>
              <a:rPr lang="nl-NL" sz="1400" dirty="0" err="1">
                <a:solidFill>
                  <a:schemeClr val="bg2"/>
                </a:solidFill>
              </a:rPr>
              <a:t>probiotica</a:t>
            </a:r>
            <a:r>
              <a:rPr lang="nl-NL" sz="1400" dirty="0">
                <a:solidFill>
                  <a:schemeClr val="bg2"/>
                </a:solidFill>
              </a:rPr>
              <a:t> voorgeschreven</a:t>
            </a:r>
          </a:p>
          <a:p>
            <a:pPr marL="285750" indent="-285750" algn="l">
              <a:spcBef>
                <a:spcPts val="600"/>
              </a:spcBef>
              <a:buFont typeface="Arial" panose="020B0604020202020204" pitchFamily="34" charset="0"/>
              <a:buChar char="•"/>
            </a:pPr>
            <a:r>
              <a:rPr lang="nl-NL" sz="1400" dirty="0">
                <a:solidFill>
                  <a:schemeClr val="bg2"/>
                </a:solidFill>
              </a:rPr>
              <a:t>Tijdens ervaringsperiode 3 vragen gesteld en genoteerd met onderbouwing van de Bristol stool </a:t>
            </a:r>
            <a:r>
              <a:rPr lang="nl-NL" sz="1400" dirty="0" err="1">
                <a:solidFill>
                  <a:schemeClr val="bg2"/>
                </a:solidFill>
              </a:rPr>
              <a:t>chart</a:t>
            </a:r>
            <a:endParaRPr lang="nl-NL" sz="1400" dirty="0">
              <a:solidFill>
                <a:schemeClr val="bg2"/>
              </a:solidFill>
            </a:endParaRPr>
          </a:p>
          <a:p>
            <a:pPr marL="628650" lvl="1" indent="-285750">
              <a:spcBef>
                <a:spcPts val="600"/>
              </a:spcBef>
              <a:buFont typeface="Wingdings" panose="05000000000000000000" pitchFamily="2" charset="2"/>
              <a:buChar char="Ø"/>
            </a:pPr>
            <a:r>
              <a:rPr lang="nl-NL" sz="1400" dirty="0">
                <a:solidFill>
                  <a:schemeClr val="bg2"/>
                </a:solidFill>
              </a:rPr>
              <a:t> Is de ontlasting veranderd na het starten van de antibioticakuur?</a:t>
            </a:r>
          </a:p>
          <a:p>
            <a:pPr marL="628650" lvl="1" indent="-285750">
              <a:spcBef>
                <a:spcPts val="600"/>
              </a:spcBef>
              <a:buFont typeface="Wingdings" panose="05000000000000000000" pitchFamily="2" charset="2"/>
              <a:buChar char="Ø"/>
            </a:pPr>
            <a:r>
              <a:rPr lang="nl-NL" sz="1400" dirty="0">
                <a:solidFill>
                  <a:schemeClr val="bg2"/>
                </a:solidFill>
              </a:rPr>
              <a:t> Hoe is de ontlasting gebruikelijk? </a:t>
            </a:r>
          </a:p>
          <a:p>
            <a:pPr marL="628650" lvl="1" indent="-285750">
              <a:spcBef>
                <a:spcPts val="600"/>
              </a:spcBef>
              <a:buFont typeface="Wingdings" panose="05000000000000000000" pitchFamily="2" charset="2"/>
              <a:buChar char="Ø"/>
            </a:pPr>
            <a:r>
              <a:rPr lang="nl-NL" sz="1400" dirty="0">
                <a:solidFill>
                  <a:schemeClr val="bg2"/>
                </a:solidFill>
              </a:rPr>
              <a:t> Had de cliënt voorheen vaak last van diarree bij antibiotica? (ontlasting type 6 en 7)</a:t>
            </a:r>
          </a:p>
          <a:p>
            <a:pPr marL="285750" indent="-285750">
              <a:spcBef>
                <a:spcPts val="600"/>
              </a:spcBef>
              <a:buFont typeface="Arial" panose="020B0604020202020204" pitchFamily="34" charset="0"/>
              <a:buChar char="•"/>
            </a:pPr>
            <a:r>
              <a:rPr lang="nl-NL" sz="1400" dirty="0">
                <a:solidFill>
                  <a:schemeClr val="bg2"/>
                </a:solidFill>
              </a:rPr>
              <a:t>Prevalentie van AAD lag veel hoger dan men dacht 38% (bijsluiter </a:t>
            </a:r>
            <a:r>
              <a:rPr lang="nl-NL" sz="1400" dirty="0" err="1">
                <a:solidFill>
                  <a:schemeClr val="bg2"/>
                </a:solidFill>
              </a:rPr>
              <a:t>augmentin</a:t>
            </a:r>
            <a:r>
              <a:rPr lang="nl-NL" sz="1400" dirty="0">
                <a:solidFill>
                  <a:schemeClr val="bg2"/>
                </a:solidFill>
              </a:rPr>
              <a:t> geeft 10% aan)</a:t>
            </a:r>
          </a:p>
          <a:p>
            <a:pPr marL="285750" indent="-285750">
              <a:spcBef>
                <a:spcPts val="600"/>
              </a:spcBef>
              <a:buFont typeface="Arial" panose="020B0604020202020204" pitchFamily="34" charset="0"/>
              <a:buChar char="•"/>
            </a:pPr>
            <a:r>
              <a:rPr lang="nl-NL" sz="1400" dirty="0">
                <a:solidFill>
                  <a:schemeClr val="bg2"/>
                </a:solidFill>
              </a:rPr>
              <a:t>Prevalentie van AAD ging in de periode van 13% naar 7%</a:t>
            </a:r>
          </a:p>
          <a:p>
            <a:pPr marL="285750" indent="-285750">
              <a:spcBef>
                <a:spcPts val="600"/>
              </a:spcBef>
              <a:buFont typeface="Arial" panose="020B0604020202020204" pitchFamily="34" charset="0"/>
              <a:buChar char="•"/>
            </a:pPr>
            <a:r>
              <a:rPr lang="nl-NL" sz="1400" dirty="0">
                <a:solidFill>
                  <a:schemeClr val="bg2"/>
                </a:solidFill>
              </a:rPr>
              <a:t>Subgroep analyse laat een reductie van 82% zien op AAD</a:t>
            </a:r>
          </a:p>
          <a:p>
            <a:pPr marL="628650" lvl="1" indent="-285750">
              <a:spcBef>
                <a:spcPts val="600"/>
              </a:spcBef>
              <a:buFont typeface="Arial" panose="020B0604020202020204" pitchFamily="34" charset="0"/>
              <a:buChar char="•"/>
            </a:pPr>
            <a:r>
              <a:rPr lang="nl-NL" sz="1400" dirty="0">
                <a:solidFill>
                  <a:schemeClr val="bg2"/>
                </a:solidFill>
              </a:rPr>
              <a:t>Van 11 bewoners was bekend dat zij AAD ontwikkelen bij AB. Met gebruik van </a:t>
            </a:r>
            <a:r>
              <a:rPr lang="nl-NL" sz="1400" dirty="0" err="1">
                <a:solidFill>
                  <a:schemeClr val="bg2"/>
                </a:solidFill>
              </a:rPr>
              <a:t>probiotica</a:t>
            </a:r>
            <a:r>
              <a:rPr lang="nl-NL" sz="1400" dirty="0">
                <a:solidFill>
                  <a:schemeClr val="bg2"/>
                </a:solidFill>
              </a:rPr>
              <a:t> ontwikkelende nog 2 bewoners AAD</a:t>
            </a:r>
          </a:p>
        </p:txBody>
      </p:sp>
      <p:pic>
        <p:nvPicPr>
          <p:cNvPr id="5" name="Picture 2" descr="Carrières en werk bij Land van Horne | Indeed.com">
            <a:extLst>
              <a:ext uri="{FF2B5EF4-FFF2-40B4-BE49-F238E27FC236}">
                <a16:creationId xmlns:a16="http://schemas.microsoft.com/office/drawing/2014/main" id="{5089E90E-775D-FF5A-3D12-66CD23C7A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35" y="3503684"/>
            <a:ext cx="1541518" cy="154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43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D62B9-F388-9468-4F49-D069DB595EBA}"/>
              </a:ext>
            </a:extLst>
          </p:cNvPr>
          <p:cNvSpPr>
            <a:spLocks noGrp="1"/>
          </p:cNvSpPr>
          <p:nvPr>
            <p:ph type="title"/>
          </p:nvPr>
        </p:nvSpPr>
        <p:spPr/>
        <p:txBody>
          <a:bodyPr/>
          <a:lstStyle/>
          <a:p>
            <a:r>
              <a:rPr lang="nl-NL">
                <a:solidFill>
                  <a:schemeClr val="bg2"/>
                </a:solidFill>
              </a:rPr>
              <a:t>Ervaringen Land van Horne samengevat</a:t>
            </a:r>
          </a:p>
        </p:txBody>
      </p:sp>
      <p:sp>
        <p:nvSpPr>
          <p:cNvPr id="3" name="Tijdelijke aanduiding voor tekst 2">
            <a:extLst>
              <a:ext uri="{FF2B5EF4-FFF2-40B4-BE49-F238E27FC236}">
                <a16:creationId xmlns:a16="http://schemas.microsoft.com/office/drawing/2014/main" id="{58F0A93A-8F19-BCE3-3692-73A6DEC7CDAE}"/>
              </a:ext>
            </a:extLst>
          </p:cNvPr>
          <p:cNvSpPr>
            <a:spLocks noGrp="1"/>
          </p:cNvSpPr>
          <p:nvPr>
            <p:ph type="body" sz="quarter" idx="14"/>
          </p:nvPr>
        </p:nvSpPr>
        <p:spPr/>
        <p:txBody>
          <a:bodyPr/>
          <a:lstStyle/>
          <a:p>
            <a:r>
              <a:rPr lang="nl-NL">
                <a:solidFill>
                  <a:schemeClr val="bg2"/>
                </a:solidFill>
              </a:rPr>
              <a:t>Instellingservaring van april tot en met oktober 2014</a:t>
            </a:r>
          </a:p>
        </p:txBody>
      </p:sp>
      <p:sp>
        <p:nvSpPr>
          <p:cNvPr id="4" name="Tekstvak 3">
            <a:extLst>
              <a:ext uri="{FF2B5EF4-FFF2-40B4-BE49-F238E27FC236}">
                <a16:creationId xmlns:a16="http://schemas.microsoft.com/office/drawing/2014/main" id="{A6B67499-2D59-0B8C-48AD-FB97E225B098}"/>
              </a:ext>
            </a:extLst>
          </p:cNvPr>
          <p:cNvSpPr txBox="1"/>
          <p:nvPr/>
        </p:nvSpPr>
        <p:spPr>
          <a:xfrm>
            <a:off x="2736167" y="1200479"/>
            <a:ext cx="4100731" cy="276999"/>
          </a:xfrm>
          <a:prstGeom prst="rect">
            <a:avLst/>
          </a:prstGeom>
          <a:noFill/>
        </p:spPr>
        <p:txBody>
          <a:bodyPr wrap="square" lIns="0" tIns="0" rIns="0" bIns="0" rtlCol="0">
            <a:spAutoFit/>
          </a:bodyPr>
          <a:lstStyle/>
          <a:p>
            <a:pPr algn="l"/>
            <a:r>
              <a:rPr lang="nl-NL" sz="1800" b="1">
                <a:solidFill>
                  <a:schemeClr val="bg2"/>
                </a:solidFill>
              </a:rPr>
              <a:t>Aanbevelingen en conclusies</a:t>
            </a:r>
            <a:r>
              <a:rPr lang="nl-NL" sz="1600">
                <a:solidFill>
                  <a:schemeClr val="bg2"/>
                </a:solidFill>
              </a:rPr>
              <a:t> </a:t>
            </a:r>
          </a:p>
        </p:txBody>
      </p:sp>
      <p:sp>
        <p:nvSpPr>
          <p:cNvPr id="5" name="Tekstvak 4">
            <a:extLst>
              <a:ext uri="{FF2B5EF4-FFF2-40B4-BE49-F238E27FC236}">
                <a16:creationId xmlns:a16="http://schemas.microsoft.com/office/drawing/2014/main" id="{4A082DAE-D9AC-270C-F5A3-C3B9AEFF509E}"/>
              </a:ext>
            </a:extLst>
          </p:cNvPr>
          <p:cNvSpPr txBox="1"/>
          <p:nvPr/>
        </p:nvSpPr>
        <p:spPr>
          <a:xfrm>
            <a:off x="865163" y="1828800"/>
            <a:ext cx="7807569" cy="1508105"/>
          </a:xfrm>
          <a:prstGeom prst="rect">
            <a:avLst/>
          </a:prstGeom>
          <a:noFill/>
        </p:spPr>
        <p:txBody>
          <a:bodyPr wrap="square" lIns="0" tIns="0" rIns="0" bIns="0" rtlCol="0" anchor="t">
            <a:spAutoFit/>
          </a:bodyPr>
          <a:lstStyle/>
          <a:p>
            <a:pPr marL="285750" indent="-285750">
              <a:buFont typeface="Arial" panose="020B0604020202020204" pitchFamily="34" charset="0"/>
              <a:buChar char="•"/>
            </a:pPr>
            <a:r>
              <a:rPr lang="nl-NL" sz="1400">
                <a:solidFill>
                  <a:schemeClr val="bg2"/>
                </a:solidFill>
              </a:rPr>
              <a:t> Geen “harde” conclusies, geeft een richting aan</a:t>
            </a:r>
          </a:p>
          <a:p>
            <a:pPr marL="342900" indent="-342900" algn="l">
              <a:buFont typeface="Arial" panose="020B0604020202020204" pitchFamily="34" charset="0"/>
              <a:buChar char="•"/>
            </a:pPr>
            <a:r>
              <a:rPr lang="nl-NL" sz="1400">
                <a:solidFill>
                  <a:schemeClr val="bg2"/>
                </a:solidFill>
              </a:rPr>
              <a:t>Er werd positief gereageerd door de zorg</a:t>
            </a:r>
          </a:p>
          <a:p>
            <a:pPr marL="342900" indent="-342900" algn="l">
              <a:buFont typeface="Arial" panose="020B0604020202020204" pitchFamily="34" charset="0"/>
              <a:buChar char="•"/>
            </a:pPr>
            <a:r>
              <a:rPr lang="nl-NL" sz="1400">
                <a:solidFill>
                  <a:schemeClr val="bg2"/>
                </a:solidFill>
              </a:rPr>
              <a:t>Het innemen gaf weinig problemen (in water of vanille vla)</a:t>
            </a:r>
          </a:p>
          <a:p>
            <a:pPr marL="342900" indent="-342900" algn="l">
              <a:buFont typeface="Arial" panose="020B0604020202020204" pitchFamily="34" charset="0"/>
              <a:buChar char="•"/>
            </a:pPr>
            <a:r>
              <a:rPr lang="nl-NL" sz="1400">
                <a:solidFill>
                  <a:schemeClr val="bg2"/>
                </a:solidFill>
              </a:rPr>
              <a:t>Cliënten waarbij de diarree kon worden voorkomen, waren hier zeer blij mee</a:t>
            </a:r>
          </a:p>
          <a:p>
            <a:pPr marL="342900" indent="-342900" algn="l">
              <a:buFont typeface="Arial" panose="020B0604020202020204" pitchFamily="34" charset="0"/>
              <a:buChar char="•"/>
            </a:pPr>
            <a:r>
              <a:rPr lang="nl-NL" sz="1400">
                <a:solidFill>
                  <a:schemeClr val="bg2"/>
                </a:solidFill>
              </a:rPr>
              <a:t>In medisch dossier noteren of een cliënt last heeft van AAD</a:t>
            </a:r>
          </a:p>
          <a:p>
            <a:pPr marL="342900" indent="-342900" algn="l">
              <a:buFont typeface="Arial" panose="020B0604020202020204" pitchFamily="34" charset="0"/>
              <a:buChar char="•"/>
            </a:pPr>
            <a:r>
              <a:rPr lang="nl-NL" sz="1400">
                <a:solidFill>
                  <a:schemeClr val="bg2"/>
                </a:solidFill>
              </a:rPr>
              <a:t>Voor instellingen: Laat de </a:t>
            </a:r>
            <a:r>
              <a:rPr lang="nl-NL" sz="1400" err="1">
                <a:solidFill>
                  <a:schemeClr val="bg2"/>
                </a:solidFill>
              </a:rPr>
              <a:t>probiotica</a:t>
            </a:r>
            <a:r>
              <a:rPr lang="nl-NL" sz="1400">
                <a:solidFill>
                  <a:schemeClr val="bg2"/>
                </a:solidFill>
              </a:rPr>
              <a:t> op de medicijnlijst zetten (via arts)</a:t>
            </a:r>
          </a:p>
          <a:p>
            <a:pPr marL="342900" indent="-342900">
              <a:buFont typeface="Arial" panose="020B0604020202020204" pitchFamily="34" charset="0"/>
              <a:buChar char="•"/>
            </a:pPr>
            <a:r>
              <a:rPr lang="nl-NL" sz="1400">
                <a:solidFill>
                  <a:schemeClr val="bg2"/>
                </a:solidFill>
              </a:rPr>
              <a:t>Anno 2024 gebruikt de instelling nog steeds </a:t>
            </a:r>
            <a:r>
              <a:rPr lang="nl-NL" sz="1400" err="1">
                <a:solidFill>
                  <a:schemeClr val="bg2"/>
                </a:solidFill>
              </a:rPr>
              <a:t>probiotica</a:t>
            </a:r>
            <a:r>
              <a:rPr lang="nl-NL" sz="1400">
                <a:solidFill>
                  <a:schemeClr val="bg2"/>
                </a:solidFill>
              </a:rPr>
              <a:t> </a:t>
            </a:r>
          </a:p>
        </p:txBody>
      </p:sp>
      <p:pic>
        <p:nvPicPr>
          <p:cNvPr id="1026" name="Picture 2" descr="Carrières en werk bij Land van Horne | Indeed.com">
            <a:extLst>
              <a:ext uri="{FF2B5EF4-FFF2-40B4-BE49-F238E27FC236}">
                <a16:creationId xmlns:a16="http://schemas.microsoft.com/office/drawing/2014/main" id="{3EBAAF00-CE7A-7BC9-CEEA-B26F99CC7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556" y="3207805"/>
            <a:ext cx="1786597" cy="178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990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455A-C525-18C4-5F85-BC474693DB01}"/>
              </a:ext>
            </a:extLst>
          </p:cNvPr>
          <p:cNvSpPr>
            <a:spLocks noGrp="1"/>
          </p:cNvSpPr>
          <p:nvPr>
            <p:ph type="ctrTitle"/>
          </p:nvPr>
        </p:nvSpPr>
        <p:spPr/>
        <p:txBody>
          <a:bodyPr/>
          <a:lstStyle/>
          <a:p>
            <a:r>
              <a:rPr lang="nl-NL"/>
              <a:t>Wat is de </a:t>
            </a:r>
            <a:r>
              <a:rPr lang="nl-NL" err="1"/>
              <a:t>microbiota</a:t>
            </a:r>
            <a:r>
              <a:rPr lang="nl-NL"/>
              <a:t>?</a:t>
            </a:r>
            <a:endParaRPr lang="en-NL"/>
          </a:p>
        </p:txBody>
      </p:sp>
    </p:spTree>
    <p:extLst>
      <p:ext uri="{BB962C8B-B14F-4D97-AF65-F5344CB8AC3E}">
        <p14:creationId xmlns:p14="http://schemas.microsoft.com/office/powerpoint/2010/main" val="5937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37BB-62C4-AFB9-7EB2-AAA356B59DC8}"/>
              </a:ext>
            </a:extLst>
          </p:cNvPr>
          <p:cNvSpPr>
            <a:spLocks noGrp="1"/>
          </p:cNvSpPr>
          <p:nvPr>
            <p:ph type="title"/>
          </p:nvPr>
        </p:nvSpPr>
        <p:spPr>
          <a:xfrm>
            <a:off x="1095703" y="203028"/>
            <a:ext cx="7607766" cy="578051"/>
          </a:xfrm>
        </p:spPr>
        <p:txBody>
          <a:bodyPr/>
          <a:lstStyle/>
          <a:p>
            <a:r>
              <a:rPr lang="nl-NL" sz="2800"/>
              <a:t>Ervaringen teruggekoppeld</a:t>
            </a:r>
          </a:p>
        </p:txBody>
      </p:sp>
      <p:sp>
        <p:nvSpPr>
          <p:cNvPr id="3" name="Tijdelijke aanduiding voor tekst 2">
            <a:extLst>
              <a:ext uri="{FF2B5EF4-FFF2-40B4-BE49-F238E27FC236}">
                <a16:creationId xmlns:a16="http://schemas.microsoft.com/office/drawing/2014/main" id="{8833961E-94A4-244A-4391-DC1F81886B09}"/>
              </a:ext>
            </a:extLst>
          </p:cNvPr>
          <p:cNvSpPr>
            <a:spLocks noGrp="1"/>
          </p:cNvSpPr>
          <p:nvPr>
            <p:ph type="body" sz="quarter" idx="13"/>
          </p:nvPr>
        </p:nvSpPr>
        <p:spPr>
          <a:xfrm>
            <a:off x="2708896" y="4020284"/>
            <a:ext cx="2517372" cy="2470114"/>
          </a:xfrm>
        </p:spPr>
        <p:txBody>
          <a:bodyPr/>
          <a:lstStyle/>
          <a:p>
            <a:r>
              <a:rPr lang="nl-NL">
                <a:solidFill>
                  <a:schemeClr val="bg2"/>
                </a:solidFill>
              </a:rPr>
              <a:t>Enthousiaste diëtiste bij een instelling in Noord-NL</a:t>
            </a:r>
          </a:p>
          <a:p>
            <a:endParaRPr lang="nl-NL">
              <a:solidFill>
                <a:schemeClr val="bg2"/>
              </a:solidFill>
            </a:endParaRPr>
          </a:p>
        </p:txBody>
      </p:sp>
      <p:pic>
        <p:nvPicPr>
          <p:cNvPr id="5" name="Picture 2" descr="Deel je ervaringen - Stichting Mediwiet">
            <a:extLst>
              <a:ext uri="{FF2B5EF4-FFF2-40B4-BE49-F238E27FC236}">
                <a16:creationId xmlns:a16="http://schemas.microsoft.com/office/drawing/2014/main" id="{6C41BA06-34E3-5D72-D9CB-753F2288890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46" y="127302"/>
            <a:ext cx="2161513" cy="920187"/>
          </a:xfrm>
          <a:prstGeom prst="rect">
            <a:avLst/>
          </a:prstGeom>
          <a:noFill/>
          <a:extLst>
            <a:ext uri="{909E8E84-426E-40DD-AFC4-6F175D3DCCD1}">
              <a14:hiddenFill xmlns:a14="http://schemas.microsoft.com/office/drawing/2010/main">
                <a:solidFill>
                  <a:srgbClr val="FFFFFF"/>
                </a:solidFill>
              </a14:hiddenFill>
            </a:ext>
          </a:extLst>
        </p:spPr>
      </p:pic>
      <p:sp>
        <p:nvSpPr>
          <p:cNvPr id="6" name="Tekstballon: rechthoek met afgeronde hoeken 5">
            <a:extLst>
              <a:ext uri="{FF2B5EF4-FFF2-40B4-BE49-F238E27FC236}">
                <a16:creationId xmlns:a16="http://schemas.microsoft.com/office/drawing/2014/main" id="{ED818FBA-6654-A56B-7AFD-3C32E76B4950}"/>
              </a:ext>
            </a:extLst>
          </p:cNvPr>
          <p:cNvSpPr/>
          <p:nvPr/>
        </p:nvSpPr>
        <p:spPr>
          <a:xfrm>
            <a:off x="2475186" y="796990"/>
            <a:ext cx="2845676" cy="2838749"/>
          </a:xfrm>
          <a:prstGeom prst="wedgeRoundRect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3">
            <a:extLst>
              <a:ext uri="{FF2B5EF4-FFF2-40B4-BE49-F238E27FC236}">
                <a16:creationId xmlns:a16="http://schemas.microsoft.com/office/drawing/2014/main" id="{890AB8C1-E102-8E27-A50E-DCAFF42C86F0}"/>
              </a:ext>
            </a:extLst>
          </p:cNvPr>
          <p:cNvSpPr>
            <a:spLocks noGrp="1"/>
          </p:cNvSpPr>
          <p:nvPr>
            <p:ph type="body" sz="quarter" idx="15"/>
          </p:nvPr>
        </p:nvSpPr>
        <p:spPr>
          <a:xfrm>
            <a:off x="2708896" y="1071061"/>
            <a:ext cx="2517372" cy="2838749"/>
          </a:xfrm>
        </p:spPr>
        <p:txBody>
          <a:bodyPr/>
          <a:lstStyle/>
          <a:p>
            <a:r>
              <a:rPr lang="nl-NL" sz="1400">
                <a:solidFill>
                  <a:schemeClr val="bg1">
                    <a:lumMod val="95000"/>
                  </a:schemeClr>
                </a:solidFill>
                <a:latin typeface="+mj-lt"/>
                <a:ea typeface="Calibri" panose="020F0502020204030204" pitchFamily="34" charset="0"/>
              </a:rPr>
              <a:t>Bij 5 bewoners probiotica gegeven bij antibiotica kuur</a:t>
            </a:r>
          </a:p>
          <a:p>
            <a:r>
              <a:rPr lang="nl-NL" sz="1400">
                <a:solidFill>
                  <a:schemeClr val="bg1">
                    <a:lumMod val="95000"/>
                  </a:schemeClr>
                </a:solidFill>
                <a:effectLst/>
                <a:latin typeface="+mj-lt"/>
                <a:ea typeface="Calibri" panose="020F0502020204030204" pitchFamily="34" charset="0"/>
              </a:rPr>
              <a:t>Selectief gekozen, waren bekend met AAD</a:t>
            </a:r>
          </a:p>
          <a:p>
            <a:r>
              <a:rPr lang="nl-NL" sz="1400">
                <a:solidFill>
                  <a:schemeClr val="bg1">
                    <a:lumMod val="95000"/>
                  </a:schemeClr>
                </a:solidFill>
                <a:effectLst/>
                <a:latin typeface="+mj-lt"/>
                <a:ea typeface="Calibri" panose="020F0502020204030204" pitchFamily="34" charset="0"/>
              </a:rPr>
              <a:t>Alle 5 bewoners geen AAD</a:t>
            </a:r>
          </a:p>
          <a:p>
            <a:r>
              <a:rPr lang="nl-NL" sz="1400">
                <a:solidFill>
                  <a:schemeClr val="bg1">
                    <a:lumMod val="95000"/>
                  </a:schemeClr>
                </a:solidFill>
                <a:latin typeface="+mj-lt"/>
                <a:ea typeface="Calibri" panose="020F0502020204030204" pitchFamily="34" charset="0"/>
              </a:rPr>
              <a:t>Arts niet overtuigd, is toeval</a:t>
            </a:r>
            <a:endParaRPr lang="nl-NL" sz="1400">
              <a:solidFill>
                <a:schemeClr val="bg1">
                  <a:lumMod val="95000"/>
                </a:schemeClr>
              </a:solidFill>
              <a:effectLst/>
              <a:latin typeface="+mj-lt"/>
              <a:ea typeface="Calibri" panose="020F0502020204030204" pitchFamily="34" charset="0"/>
            </a:endParaRPr>
          </a:p>
          <a:p>
            <a:endParaRPr lang="nl-NL" sz="1400">
              <a:solidFill>
                <a:schemeClr val="bg1">
                  <a:lumMod val="95000"/>
                </a:schemeClr>
              </a:solidFill>
              <a:latin typeface="+mj-lt"/>
            </a:endParaRPr>
          </a:p>
        </p:txBody>
      </p:sp>
      <p:sp>
        <p:nvSpPr>
          <p:cNvPr id="7" name="Tekstballon: rechthoek met afgeronde hoeken 6">
            <a:extLst>
              <a:ext uri="{FF2B5EF4-FFF2-40B4-BE49-F238E27FC236}">
                <a16:creationId xmlns:a16="http://schemas.microsoft.com/office/drawing/2014/main" id="{6CAC3D4E-14D8-65C8-B3E5-C00CFF688208}"/>
              </a:ext>
            </a:extLst>
          </p:cNvPr>
          <p:cNvSpPr/>
          <p:nvPr/>
        </p:nvSpPr>
        <p:spPr>
          <a:xfrm>
            <a:off x="5692808" y="1071060"/>
            <a:ext cx="2845676" cy="2838749"/>
          </a:xfrm>
          <a:prstGeom prst="wedgeRoundRectCallout">
            <a:avLst>
              <a:gd name="adj1" fmla="val 2990"/>
              <a:gd name="adj2" fmla="val 69442"/>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tekst 3">
            <a:extLst>
              <a:ext uri="{FF2B5EF4-FFF2-40B4-BE49-F238E27FC236}">
                <a16:creationId xmlns:a16="http://schemas.microsoft.com/office/drawing/2014/main" id="{890AB8C1-E102-8E27-A50E-DCAFF42C86F0}"/>
              </a:ext>
            </a:extLst>
          </p:cNvPr>
          <p:cNvSpPr txBox="1">
            <a:spLocks/>
          </p:cNvSpPr>
          <p:nvPr/>
        </p:nvSpPr>
        <p:spPr>
          <a:xfrm>
            <a:off x="6021112" y="1361043"/>
            <a:ext cx="2517372" cy="2838749"/>
          </a:xfrm>
          <a:prstGeom prst="rect">
            <a:avLst/>
          </a:prstGeom>
          <a:noFill/>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400">
                <a:solidFill>
                  <a:schemeClr val="bg1">
                    <a:lumMod val="95000"/>
                  </a:schemeClr>
                </a:solidFill>
                <a:latin typeface="+mj-lt"/>
                <a:ea typeface="Calibri" panose="020F0502020204030204" pitchFamily="34" charset="0"/>
              </a:rPr>
              <a:t>Man die al langere tijd (onverklaarbare)</a:t>
            </a:r>
          </a:p>
          <a:p>
            <a:r>
              <a:rPr lang="nl-NL" sz="1400">
                <a:solidFill>
                  <a:schemeClr val="bg1">
                    <a:lumMod val="95000"/>
                  </a:schemeClr>
                </a:solidFill>
                <a:latin typeface="+mj-lt"/>
                <a:ea typeface="Calibri" panose="020F0502020204030204" pitchFamily="34" charset="0"/>
              </a:rPr>
              <a:t>diarree heeft </a:t>
            </a:r>
          </a:p>
          <a:p>
            <a:r>
              <a:rPr lang="nl-NL" sz="1400">
                <a:solidFill>
                  <a:schemeClr val="bg1">
                    <a:lumMod val="95000"/>
                  </a:schemeClr>
                </a:solidFill>
                <a:latin typeface="+mj-lt"/>
                <a:ea typeface="Calibri" panose="020F0502020204030204" pitchFamily="34" charset="0"/>
              </a:rPr>
              <a:t>Veel al geprobeerd</a:t>
            </a:r>
          </a:p>
          <a:p>
            <a:r>
              <a:rPr lang="nl-NL" sz="1400" err="1">
                <a:solidFill>
                  <a:schemeClr val="bg1">
                    <a:lumMod val="95000"/>
                  </a:schemeClr>
                </a:solidFill>
                <a:latin typeface="+mj-lt"/>
                <a:ea typeface="Calibri" panose="020F0502020204030204" pitchFamily="34" charset="0"/>
              </a:rPr>
              <a:t>Probiotica</a:t>
            </a:r>
            <a:r>
              <a:rPr lang="nl-NL" sz="1400">
                <a:solidFill>
                  <a:schemeClr val="bg1">
                    <a:lumMod val="95000"/>
                  </a:schemeClr>
                </a:solidFill>
                <a:latin typeface="+mj-lt"/>
                <a:ea typeface="Calibri" panose="020F0502020204030204" pitchFamily="34" charset="0"/>
              </a:rPr>
              <a:t> als laatste redmiddel</a:t>
            </a:r>
          </a:p>
          <a:p>
            <a:r>
              <a:rPr lang="nl-NL" sz="1400">
                <a:solidFill>
                  <a:schemeClr val="bg1">
                    <a:lumMod val="95000"/>
                  </a:schemeClr>
                </a:solidFill>
                <a:latin typeface="+mj-lt"/>
                <a:ea typeface="Calibri" panose="020F0502020204030204" pitchFamily="34" charset="0"/>
              </a:rPr>
              <a:t>Defecatie binnen enkele dagen op orde</a:t>
            </a:r>
          </a:p>
          <a:p>
            <a:endParaRPr lang="nl-NL" sz="1400">
              <a:solidFill>
                <a:schemeClr val="bg1">
                  <a:lumMod val="95000"/>
                </a:schemeClr>
              </a:solidFill>
              <a:latin typeface="+mj-lt"/>
            </a:endParaRPr>
          </a:p>
        </p:txBody>
      </p:sp>
      <p:sp>
        <p:nvSpPr>
          <p:cNvPr id="9" name="Tijdelijke aanduiding voor tekst 2">
            <a:extLst>
              <a:ext uri="{FF2B5EF4-FFF2-40B4-BE49-F238E27FC236}">
                <a16:creationId xmlns:a16="http://schemas.microsoft.com/office/drawing/2014/main" id="{2D96E8ED-EEA1-35B7-A589-A2DFA5E707F3}"/>
              </a:ext>
            </a:extLst>
          </p:cNvPr>
          <p:cNvSpPr txBox="1">
            <a:spLocks/>
          </p:cNvSpPr>
          <p:nvPr/>
        </p:nvSpPr>
        <p:spPr>
          <a:xfrm>
            <a:off x="5712585" y="4088283"/>
            <a:ext cx="1567213" cy="247011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a:solidFill>
                  <a:schemeClr val="bg2"/>
                </a:solidFill>
              </a:rPr>
              <a:t>Ervaring vanuit een instelling in Oost-NL</a:t>
            </a:r>
          </a:p>
          <a:p>
            <a:endParaRPr lang="nl-NL">
              <a:solidFill>
                <a:schemeClr val="bg2"/>
              </a:solidFill>
            </a:endParaRPr>
          </a:p>
        </p:txBody>
      </p:sp>
    </p:spTree>
    <p:extLst>
      <p:ext uri="{BB962C8B-B14F-4D97-AF65-F5344CB8AC3E}">
        <p14:creationId xmlns:p14="http://schemas.microsoft.com/office/powerpoint/2010/main" val="344692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09617-7311-C5F7-951A-B484D94D8341}"/>
              </a:ext>
            </a:extLst>
          </p:cNvPr>
          <p:cNvSpPr>
            <a:spLocks noGrp="1"/>
          </p:cNvSpPr>
          <p:nvPr>
            <p:ph type="ctrTitle"/>
          </p:nvPr>
        </p:nvSpPr>
        <p:spPr/>
        <p:txBody>
          <a:bodyPr/>
          <a:lstStyle/>
          <a:p>
            <a:r>
              <a:rPr lang="nl-NL" sz="2800">
                <a:latin typeface="Century Gothic" panose="020B0502020202020204" pitchFamily="34" charset="0"/>
              </a:rPr>
              <a:t>P</a:t>
            </a:r>
            <a:r>
              <a:rPr lang="nl-NL" sz="2800">
                <a:solidFill>
                  <a:schemeClr val="bg2"/>
                </a:solidFill>
                <a:latin typeface="Century Gothic" panose="020B0502020202020204" pitchFamily="34" charset="0"/>
              </a:rPr>
              <a:t>robiotica en </a:t>
            </a:r>
            <a:r>
              <a:rPr lang="nl-NL" sz="2800">
                <a:latin typeface="Century Gothic" panose="020B0502020202020204" pitchFamily="34" charset="0"/>
              </a:rPr>
              <a:t>obstipatie in de ouderenzorg (instelling)</a:t>
            </a:r>
            <a:br>
              <a:rPr lang="nl-NL" sz="2800">
                <a:solidFill>
                  <a:schemeClr val="bg2"/>
                </a:solidFill>
                <a:latin typeface="Century Gothic" panose="020B0502020202020204" pitchFamily="34" charset="0"/>
              </a:rPr>
            </a:br>
            <a:endParaRPr lang="nl-NL" sz="2800"/>
          </a:p>
        </p:txBody>
      </p:sp>
    </p:spTree>
    <p:extLst>
      <p:ext uri="{BB962C8B-B14F-4D97-AF65-F5344CB8AC3E}">
        <p14:creationId xmlns:p14="http://schemas.microsoft.com/office/powerpoint/2010/main" val="44770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05F84C-3CE5-9804-6976-718E28FE8DEF}"/>
              </a:ext>
            </a:extLst>
          </p:cNvPr>
          <p:cNvSpPr>
            <a:spLocks noGrp="1"/>
          </p:cNvSpPr>
          <p:nvPr>
            <p:ph type="title"/>
          </p:nvPr>
        </p:nvSpPr>
        <p:spPr/>
        <p:txBody>
          <a:bodyPr/>
          <a:lstStyle/>
          <a:p>
            <a:r>
              <a:rPr lang="nl-NL" dirty="0">
                <a:solidFill>
                  <a:schemeClr val="bg2"/>
                </a:solidFill>
              </a:rPr>
              <a:t>Risicofactoren en consequenties van constipatie</a:t>
            </a:r>
          </a:p>
        </p:txBody>
      </p:sp>
      <p:sp>
        <p:nvSpPr>
          <p:cNvPr id="4" name="Tijdelijke aanduiding voor tekst 3">
            <a:extLst>
              <a:ext uri="{FF2B5EF4-FFF2-40B4-BE49-F238E27FC236}">
                <a16:creationId xmlns:a16="http://schemas.microsoft.com/office/drawing/2014/main" id="{BDAFEB47-242A-39E9-96C5-7BF2C3E1A5C9}"/>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D29DEAC8-1263-2071-4EB9-D384748BD2EF}"/>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24A6A341-A6A4-1E1B-997D-934654727FAD}"/>
              </a:ext>
            </a:extLst>
          </p:cNvPr>
          <p:cNvSpPr>
            <a:spLocks noGrp="1"/>
          </p:cNvSpPr>
          <p:nvPr>
            <p:ph type="ftr" sz="quarter" idx="3"/>
          </p:nvPr>
        </p:nvSpPr>
        <p:spPr/>
        <p:txBody>
          <a:bodyPr/>
          <a:lstStyle/>
          <a:p>
            <a:r>
              <a:rPr lang="en-US"/>
              <a:t>Dokter Tamara </a:t>
            </a:r>
          </a:p>
        </p:txBody>
      </p:sp>
      <p:sp>
        <p:nvSpPr>
          <p:cNvPr id="7" name="Tekstvak 6">
            <a:extLst>
              <a:ext uri="{FF2B5EF4-FFF2-40B4-BE49-F238E27FC236}">
                <a16:creationId xmlns:a16="http://schemas.microsoft.com/office/drawing/2014/main" id="{F1AA585F-CF08-C144-2F50-12A368AE3B9A}"/>
              </a:ext>
            </a:extLst>
          </p:cNvPr>
          <p:cNvSpPr txBox="1"/>
          <p:nvPr/>
        </p:nvSpPr>
        <p:spPr>
          <a:xfrm>
            <a:off x="1338142" y="4671776"/>
            <a:ext cx="2657883" cy="276999"/>
          </a:xfrm>
          <a:prstGeom prst="rect">
            <a:avLst/>
          </a:prstGeom>
          <a:noFill/>
        </p:spPr>
        <p:txBody>
          <a:bodyPr wrap="square">
            <a:spAutoFit/>
          </a:bodyPr>
          <a:lstStyle/>
          <a:p>
            <a:endParaRPr lang="en-US" sz="600"/>
          </a:p>
          <a:p>
            <a:endParaRPr lang="nl-NL" sz="600"/>
          </a:p>
        </p:txBody>
      </p:sp>
      <p:pic>
        <p:nvPicPr>
          <p:cNvPr id="11" name="Afbeelding 10">
            <a:extLst>
              <a:ext uri="{FF2B5EF4-FFF2-40B4-BE49-F238E27FC236}">
                <a16:creationId xmlns:a16="http://schemas.microsoft.com/office/drawing/2014/main" id="{255570FD-5F7C-E802-A0BE-85A731323028}"/>
              </a:ext>
            </a:extLst>
          </p:cNvPr>
          <p:cNvPicPr>
            <a:picLocks noChangeAspect="1"/>
          </p:cNvPicPr>
          <p:nvPr/>
        </p:nvPicPr>
        <p:blipFill rotWithShape="1">
          <a:blip r:embed="rId2"/>
          <a:srcRect l="9569" t="22069" r="40001" b="10966"/>
          <a:stretch/>
        </p:blipFill>
        <p:spPr>
          <a:xfrm>
            <a:off x="299545" y="1086047"/>
            <a:ext cx="4611414" cy="3444327"/>
          </a:xfrm>
          <a:prstGeom prst="rect">
            <a:avLst/>
          </a:prstGeom>
        </p:spPr>
      </p:pic>
      <p:sp>
        <p:nvSpPr>
          <p:cNvPr id="13" name="Tekstvak 12">
            <a:extLst>
              <a:ext uri="{FF2B5EF4-FFF2-40B4-BE49-F238E27FC236}">
                <a16:creationId xmlns:a16="http://schemas.microsoft.com/office/drawing/2014/main" id="{5376C605-8441-D867-DD2C-E62F12A3B839}"/>
              </a:ext>
            </a:extLst>
          </p:cNvPr>
          <p:cNvSpPr txBox="1"/>
          <p:nvPr/>
        </p:nvSpPr>
        <p:spPr>
          <a:xfrm>
            <a:off x="1397793" y="4736395"/>
            <a:ext cx="1987852" cy="246221"/>
          </a:xfrm>
          <a:prstGeom prst="rect">
            <a:avLst/>
          </a:prstGeom>
          <a:noFill/>
        </p:spPr>
        <p:txBody>
          <a:bodyPr wrap="square" lIns="0" tIns="0" rIns="0" bIns="0" rtlCol="0">
            <a:spAutoFit/>
          </a:bodyPr>
          <a:lstStyle/>
          <a:p>
            <a:pPr algn="l"/>
            <a:r>
              <a:rPr lang="nl-NL" sz="800"/>
              <a:t>Mari et al, 2020; </a:t>
            </a:r>
            <a:r>
              <a:rPr lang="nl-NL" sz="800" err="1"/>
              <a:t>Korean</a:t>
            </a:r>
            <a:r>
              <a:rPr lang="nl-NL" sz="800"/>
              <a:t> J </a:t>
            </a:r>
            <a:r>
              <a:rPr lang="nl-NL" sz="800" err="1"/>
              <a:t>Fam</a:t>
            </a:r>
            <a:r>
              <a:rPr lang="nl-NL" sz="800"/>
              <a:t> </a:t>
            </a:r>
            <a:r>
              <a:rPr lang="nl-NL" sz="800" err="1"/>
              <a:t>Med</a:t>
            </a:r>
            <a:endParaRPr lang="nl-NL" sz="800"/>
          </a:p>
          <a:p>
            <a:pPr algn="l"/>
            <a:r>
              <a:rPr lang="nl-NL" sz="800"/>
              <a:t>.;41(3):139-145. </a:t>
            </a:r>
            <a:r>
              <a:rPr lang="nl-NL" sz="800" err="1"/>
              <a:t>doi</a:t>
            </a:r>
            <a:r>
              <a:rPr lang="nl-NL" sz="800"/>
              <a:t>: 10.4082/kjfm.18.0182</a:t>
            </a:r>
          </a:p>
        </p:txBody>
      </p:sp>
      <p:sp>
        <p:nvSpPr>
          <p:cNvPr id="17" name="Tekstvak 16">
            <a:extLst>
              <a:ext uri="{FF2B5EF4-FFF2-40B4-BE49-F238E27FC236}">
                <a16:creationId xmlns:a16="http://schemas.microsoft.com/office/drawing/2014/main" id="{E8480344-0CA4-825F-C1E3-C33A0D5615B3}"/>
              </a:ext>
            </a:extLst>
          </p:cNvPr>
          <p:cNvSpPr txBox="1"/>
          <p:nvPr/>
        </p:nvSpPr>
        <p:spPr>
          <a:xfrm>
            <a:off x="5234152" y="1086047"/>
            <a:ext cx="3909848" cy="3400931"/>
          </a:xfrm>
          <a:prstGeom prst="rect">
            <a:avLst/>
          </a:prstGeom>
          <a:noFill/>
        </p:spPr>
        <p:txBody>
          <a:bodyPr wrap="square" lIns="0" tIns="0" rIns="0" bIns="0" rtlCol="0">
            <a:spAutoFit/>
          </a:bodyPr>
          <a:lstStyle/>
          <a:p>
            <a:pPr algn="l"/>
            <a:r>
              <a:rPr lang="nl-NL" sz="1300" b="1" dirty="0">
                <a:solidFill>
                  <a:schemeClr val="bg2"/>
                </a:solidFill>
              </a:rPr>
              <a:t>Dit alles kan leiden tot:</a:t>
            </a:r>
          </a:p>
          <a:p>
            <a:pPr algn="l"/>
            <a:endParaRPr lang="nl-NL" sz="1300" dirty="0">
              <a:solidFill>
                <a:schemeClr val="bg2"/>
              </a:solidFill>
            </a:endParaRPr>
          </a:p>
          <a:p>
            <a:pPr marL="285750" indent="-285750" algn="l">
              <a:buFontTx/>
              <a:buChar char="-"/>
            </a:pPr>
            <a:r>
              <a:rPr lang="nl-NL" sz="1300" dirty="0">
                <a:solidFill>
                  <a:schemeClr val="bg2"/>
                </a:solidFill>
              </a:rPr>
              <a:t>Misselijkheid en overgeven</a:t>
            </a:r>
          </a:p>
          <a:p>
            <a:pPr marL="285750" indent="-285750">
              <a:buFontTx/>
              <a:buChar char="-"/>
            </a:pPr>
            <a:r>
              <a:rPr lang="nl-NL" sz="1300" dirty="0">
                <a:solidFill>
                  <a:schemeClr val="bg2"/>
                </a:solidFill>
              </a:rPr>
              <a:t>Verminderde eetlust</a:t>
            </a:r>
          </a:p>
          <a:p>
            <a:pPr marL="536575" indent="-268288"/>
            <a:r>
              <a:rPr lang="nl-NL" sz="1300" dirty="0">
                <a:solidFill>
                  <a:schemeClr val="bg2"/>
                </a:solidFill>
                <a:sym typeface="Wingdings" panose="05000000000000000000" pitchFamily="2" charset="2"/>
              </a:rPr>
              <a:t> gewichtsverlies</a:t>
            </a:r>
            <a:endParaRPr lang="nl-NL" sz="1300" dirty="0">
              <a:solidFill>
                <a:schemeClr val="bg2"/>
              </a:solidFill>
            </a:endParaRPr>
          </a:p>
          <a:p>
            <a:pPr marL="285750" indent="-285750">
              <a:buFontTx/>
              <a:buChar char="-"/>
            </a:pPr>
            <a:endParaRPr lang="nl-NL" sz="1300" dirty="0">
              <a:solidFill>
                <a:schemeClr val="bg2"/>
              </a:solidFill>
            </a:endParaRPr>
          </a:p>
          <a:p>
            <a:pPr marL="285750" indent="-285750" algn="l">
              <a:buFontTx/>
              <a:buChar char="-"/>
            </a:pPr>
            <a:r>
              <a:rPr lang="nl-NL" sz="1300" dirty="0">
                <a:solidFill>
                  <a:schemeClr val="bg2"/>
                </a:solidFill>
              </a:rPr>
              <a:t>Buikpijn en rectale pijn</a:t>
            </a:r>
          </a:p>
          <a:p>
            <a:pPr marL="536575" indent="-268288"/>
            <a:r>
              <a:rPr lang="nl-NL" sz="1300" dirty="0">
                <a:solidFill>
                  <a:schemeClr val="bg2"/>
                </a:solidFill>
                <a:sym typeface="Wingdings" panose="05000000000000000000" pitchFamily="2" charset="2"/>
              </a:rPr>
              <a:t> extra tijd voor personeel voor toiletbezoeken</a:t>
            </a:r>
            <a:endParaRPr lang="nl-NL" sz="1300" dirty="0">
              <a:solidFill>
                <a:schemeClr val="bg2"/>
              </a:solidFill>
            </a:endParaRPr>
          </a:p>
          <a:p>
            <a:pPr marL="285750" indent="-285750" algn="l">
              <a:buFontTx/>
              <a:buChar char="-"/>
            </a:pPr>
            <a:r>
              <a:rPr lang="nl-NL" sz="1300" dirty="0">
                <a:solidFill>
                  <a:schemeClr val="bg2"/>
                </a:solidFill>
              </a:rPr>
              <a:t>Flatulentie</a:t>
            </a:r>
          </a:p>
          <a:p>
            <a:pPr marL="285750" indent="-285750" algn="l">
              <a:buFontTx/>
              <a:buChar char="-"/>
            </a:pPr>
            <a:endParaRPr lang="nl-NL" sz="1300" dirty="0">
              <a:solidFill>
                <a:schemeClr val="bg2"/>
              </a:solidFill>
            </a:endParaRPr>
          </a:p>
          <a:p>
            <a:pPr marL="285750" indent="-285750" algn="l">
              <a:buFontTx/>
              <a:buChar char="-"/>
            </a:pPr>
            <a:r>
              <a:rPr lang="nl-NL" sz="1300" dirty="0">
                <a:solidFill>
                  <a:schemeClr val="bg2"/>
                </a:solidFill>
              </a:rPr>
              <a:t>Lethargie</a:t>
            </a:r>
          </a:p>
          <a:p>
            <a:pPr marL="285750" indent="-285750" algn="l">
              <a:buFontTx/>
              <a:buChar char="-"/>
            </a:pPr>
            <a:r>
              <a:rPr lang="nl-NL" sz="1300" dirty="0">
                <a:solidFill>
                  <a:schemeClr val="bg2"/>
                </a:solidFill>
              </a:rPr>
              <a:t>Depressie</a:t>
            </a:r>
          </a:p>
          <a:p>
            <a:pPr marL="285750" indent="-285750" algn="l">
              <a:buFontTx/>
              <a:buChar char="-"/>
            </a:pPr>
            <a:r>
              <a:rPr lang="nl-NL" sz="1300" dirty="0">
                <a:solidFill>
                  <a:schemeClr val="bg2"/>
                </a:solidFill>
              </a:rPr>
              <a:t>Gedragsverandering bij dementie </a:t>
            </a:r>
          </a:p>
          <a:p>
            <a:pPr algn="l"/>
            <a:r>
              <a:rPr lang="nl-NL" sz="1300" dirty="0">
                <a:solidFill>
                  <a:schemeClr val="bg2"/>
                </a:solidFill>
                <a:sym typeface="Wingdings" panose="05000000000000000000" pitchFamily="2" charset="2"/>
              </a:rPr>
              <a:t>       verandering/verhoging medicatie</a:t>
            </a:r>
          </a:p>
          <a:p>
            <a:pPr algn="l"/>
            <a:r>
              <a:rPr lang="nl-NL" sz="1300" dirty="0">
                <a:solidFill>
                  <a:schemeClr val="bg2"/>
                </a:solidFill>
                <a:sym typeface="Wingdings" panose="05000000000000000000" pitchFamily="2" charset="2"/>
              </a:rPr>
              <a:t>       overall toename van medicatie </a:t>
            </a:r>
          </a:p>
          <a:p>
            <a:pPr algn="l"/>
            <a:r>
              <a:rPr lang="nl-NL" sz="1300" dirty="0">
                <a:solidFill>
                  <a:schemeClr val="bg2"/>
                </a:solidFill>
                <a:sym typeface="Wingdings" panose="05000000000000000000" pitchFamily="2" charset="2"/>
              </a:rPr>
              <a:t>       met </a:t>
            </a:r>
            <a:r>
              <a:rPr lang="nl-NL" sz="1300" dirty="0" err="1">
                <a:solidFill>
                  <a:schemeClr val="bg2"/>
                </a:solidFill>
                <a:sym typeface="Wingdings" panose="05000000000000000000" pitchFamily="2" charset="2"/>
              </a:rPr>
              <a:t>evt</a:t>
            </a:r>
            <a:r>
              <a:rPr lang="nl-NL" sz="1300" dirty="0">
                <a:solidFill>
                  <a:schemeClr val="bg2"/>
                </a:solidFill>
                <a:sym typeface="Wingdings" panose="05000000000000000000" pitchFamily="2" charset="2"/>
              </a:rPr>
              <a:t> extra constipatie als bijwerking</a:t>
            </a:r>
            <a:r>
              <a:rPr lang="nl-NL" sz="1300" dirty="0">
                <a:solidFill>
                  <a:schemeClr val="bg2"/>
                </a:solidFill>
              </a:rPr>
              <a:t> </a:t>
            </a:r>
          </a:p>
        </p:txBody>
      </p:sp>
      <p:pic>
        <p:nvPicPr>
          <p:cNvPr id="2" name="Picture 2" descr="Constipation: 6 Ways to Keep Things Moving">
            <a:extLst>
              <a:ext uri="{FF2B5EF4-FFF2-40B4-BE49-F238E27FC236}">
                <a16:creationId xmlns:a16="http://schemas.microsoft.com/office/drawing/2014/main" id="{603A1D2A-9B89-A75B-856C-1A6B01665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4" r="21653"/>
          <a:stretch/>
        </p:blipFill>
        <p:spPr bwMode="auto">
          <a:xfrm>
            <a:off x="3340601" y="1086047"/>
            <a:ext cx="1597689" cy="150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95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5029199" y="1156362"/>
            <a:ext cx="3685735" cy="3469362"/>
          </a:xfrm>
        </p:spPr>
        <p:txBody>
          <a:bodyPr/>
          <a:lstStyle/>
          <a:p>
            <a:pPr marL="171450" indent="-171450">
              <a:buFont typeface="Arial" panose="020B0604020202020204" pitchFamily="34" charset="0"/>
              <a:buChar char="•"/>
            </a:pPr>
            <a:r>
              <a:rPr lang="nl-NL" dirty="0"/>
              <a:t>Meta-analyse uit 2023</a:t>
            </a:r>
          </a:p>
          <a:p>
            <a:pPr marL="171450" indent="-171450">
              <a:buFont typeface="Arial" panose="020B0604020202020204" pitchFamily="34" charset="0"/>
              <a:buChar char="•"/>
            </a:pPr>
            <a:r>
              <a:rPr lang="nl-NL" dirty="0"/>
              <a:t>6 </a:t>
            </a:r>
            <a:r>
              <a:rPr lang="nl-NL" dirty="0" err="1"/>
              <a:t>RCTs</a:t>
            </a:r>
            <a:r>
              <a:rPr lang="nl-NL" dirty="0"/>
              <a:t> geïncludeerd</a:t>
            </a:r>
          </a:p>
          <a:p>
            <a:pPr marL="171450" indent="-171450">
              <a:buFont typeface="Arial" panose="020B0604020202020204" pitchFamily="34" charset="0"/>
              <a:buChar char="•"/>
            </a:pPr>
            <a:r>
              <a:rPr lang="nl-NL" dirty="0"/>
              <a:t>444 deelnemers</a:t>
            </a:r>
          </a:p>
          <a:p>
            <a:pPr marL="171450" indent="-171450">
              <a:buFont typeface="Arial" panose="020B0604020202020204" pitchFamily="34" charset="0"/>
              <a:buChar char="•"/>
            </a:pPr>
            <a:r>
              <a:rPr lang="nl-NL" dirty="0"/>
              <a:t>Studie liet zien dat </a:t>
            </a:r>
            <a:r>
              <a:rPr lang="nl-NL" dirty="0" err="1"/>
              <a:t>probiotica</a:t>
            </a:r>
            <a:r>
              <a:rPr lang="nl-NL" dirty="0"/>
              <a:t> leidt tot toename van stoelgangfrequentie en vermindering van de symptomen die bij constipatie horen </a:t>
            </a:r>
          </a:p>
          <a:p>
            <a:pPr marL="171450" indent="-171450">
              <a:buFont typeface="Arial" panose="020B0604020202020204" pitchFamily="34" charset="0"/>
              <a:buChar char="•"/>
            </a:pPr>
            <a:r>
              <a:rPr lang="nl-NL" dirty="0"/>
              <a:t>Studies werden wel als ‘lage’ kwaliteit beoordeeld, waarmee advies werd gegeven nader onderzoek te doen</a:t>
            </a:r>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lstStyle/>
          <a:p>
            <a:r>
              <a:rPr lang="nl-NL" dirty="0">
                <a:solidFill>
                  <a:schemeClr val="bg2"/>
                </a:solidFill>
              </a:rPr>
              <a:t>Laatste review rondom </a:t>
            </a:r>
            <a:r>
              <a:rPr lang="nl-NL" dirty="0" err="1">
                <a:solidFill>
                  <a:schemeClr val="bg2"/>
                </a:solidFill>
              </a:rPr>
              <a:t>probiotica</a:t>
            </a:r>
            <a:r>
              <a:rPr lang="nl-NL" dirty="0">
                <a:solidFill>
                  <a:schemeClr val="bg2"/>
                </a:solidFill>
              </a:rPr>
              <a:t>, constipatie en ouderen</a:t>
            </a:r>
          </a:p>
        </p:txBody>
      </p:sp>
      <p:sp>
        <p:nvSpPr>
          <p:cNvPr id="7" name="Tijdelijke aanduiding voor tekst 6">
            <a:extLst>
              <a:ext uri="{FF2B5EF4-FFF2-40B4-BE49-F238E27FC236}">
                <a16:creationId xmlns:a16="http://schemas.microsoft.com/office/drawing/2014/main" id="{63625F8F-F870-0D17-2780-85E026CF5E3F}"/>
              </a:ext>
            </a:extLst>
          </p:cNvPr>
          <p:cNvSpPr>
            <a:spLocks noGrp="1"/>
          </p:cNvSpPr>
          <p:nvPr>
            <p:ph type="body" sz="quarter" idx="14"/>
          </p:nvPr>
        </p:nvSpPr>
        <p:spPr/>
        <p:txBody>
          <a:bodyPr/>
          <a:lstStyle/>
          <a:p>
            <a:endParaRPr lang="nl-NL"/>
          </a:p>
        </p:txBody>
      </p:sp>
      <p:sp>
        <p:nvSpPr>
          <p:cNvPr id="9" name="Tekstvak 8">
            <a:extLst>
              <a:ext uri="{FF2B5EF4-FFF2-40B4-BE49-F238E27FC236}">
                <a16:creationId xmlns:a16="http://schemas.microsoft.com/office/drawing/2014/main" id="{16388D00-BE16-47A2-75A5-E72907F19E0B}"/>
              </a:ext>
            </a:extLst>
          </p:cNvPr>
          <p:cNvSpPr txBox="1"/>
          <p:nvPr/>
        </p:nvSpPr>
        <p:spPr>
          <a:xfrm>
            <a:off x="222068" y="4321781"/>
            <a:ext cx="4572000" cy="276999"/>
          </a:xfrm>
          <a:prstGeom prst="rect">
            <a:avLst/>
          </a:prstGeom>
          <a:noFill/>
        </p:spPr>
        <p:txBody>
          <a:bodyPr wrap="square">
            <a:spAutoFit/>
          </a:bodyPr>
          <a:lstStyle/>
          <a:p>
            <a:r>
              <a:rPr lang="nl-NL" sz="600" err="1">
                <a:hlinkClick r:id="rId2"/>
              </a:rPr>
              <a:t>Early</a:t>
            </a:r>
            <a:r>
              <a:rPr lang="nl-NL" sz="600">
                <a:hlinkClick r:id="rId2"/>
              </a:rPr>
              <a:t> </a:t>
            </a:r>
            <a:r>
              <a:rPr lang="nl-NL" sz="600" err="1">
                <a:hlinkClick r:id="rId2"/>
              </a:rPr>
              <a:t>use</a:t>
            </a:r>
            <a:r>
              <a:rPr lang="nl-NL" sz="600">
                <a:hlinkClick r:id="rId2"/>
              </a:rPr>
              <a:t> of </a:t>
            </a:r>
            <a:r>
              <a:rPr lang="nl-NL" sz="600" err="1">
                <a:hlinkClick r:id="rId2"/>
              </a:rPr>
              <a:t>probiotics</a:t>
            </a:r>
            <a:r>
              <a:rPr lang="nl-NL" sz="600">
                <a:hlinkClick r:id="rId2"/>
              </a:rPr>
              <a:t> </a:t>
            </a:r>
            <a:r>
              <a:rPr lang="nl-NL" sz="600" err="1">
                <a:hlinkClick r:id="rId2"/>
              </a:rPr>
              <a:t>might</a:t>
            </a:r>
            <a:r>
              <a:rPr lang="nl-NL" sz="600">
                <a:hlinkClick r:id="rId2"/>
              </a:rPr>
              <a:t> </a:t>
            </a:r>
            <a:r>
              <a:rPr lang="nl-NL" sz="600" err="1">
                <a:hlinkClick r:id="rId2"/>
              </a:rPr>
              <a:t>prevent</a:t>
            </a:r>
            <a:r>
              <a:rPr lang="nl-NL" sz="600">
                <a:hlinkClick r:id="rId2"/>
              </a:rPr>
              <a:t> </a:t>
            </a:r>
            <a:r>
              <a:rPr lang="nl-NL" sz="600" err="1">
                <a:hlinkClick r:id="rId2"/>
              </a:rPr>
              <a:t>antibiotic-associated</a:t>
            </a:r>
            <a:r>
              <a:rPr lang="nl-NL" sz="600">
                <a:hlinkClick r:id="rId2"/>
              </a:rPr>
              <a:t> </a:t>
            </a:r>
            <a:r>
              <a:rPr lang="nl-NL" sz="600" err="1">
                <a:hlinkClick r:id="rId2"/>
              </a:rPr>
              <a:t>diarrhea</a:t>
            </a:r>
            <a:r>
              <a:rPr lang="nl-NL" sz="600">
                <a:hlinkClick r:id="rId2"/>
              </a:rPr>
              <a:t> in </a:t>
            </a:r>
            <a:r>
              <a:rPr lang="nl-NL" sz="600" err="1">
                <a:hlinkClick r:id="rId2"/>
              </a:rPr>
              <a:t>elderly</a:t>
            </a:r>
            <a:r>
              <a:rPr lang="nl-NL" sz="600">
                <a:hlinkClick r:id="rId2"/>
              </a:rPr>
              <a:t> (&gt;65 </a:t>
            </a:r>
            <a:r>
              <a:rPr lang="nl-NL" sz="600" err="1">
                <a:hlinkClick r:id="rId2"/>
              </a:rPr>
              <a:t>years</a:t>
            </a:r>
            <a:r>
              <a:rPr lang="nl-NL" sz="600">
                <a:hlinkClick r:id="rId2"/>
              </a:rPr>
              <a:t>): a </a:t>
            </a:r>
            <a:r>
              <a:rPr lang="nl-NL" sz="600" err="1">
                <a:hlinkClick r:id="rId2"/>
              </a:rPr>
              <a:t>systematic</a:t>
            </a:r>
            <a:r>
              <a:rPr lang="nl-NL" sz="600">
                <a:hlinkClick r:id="rId2"/>
              </a:rPr>
              <a:t> review </a:t>
            </a:r>
            <a:r>
              <a:rPr lang="nl-NL" sz="600" err="1">
                <a:hlinkClick r:id="rId2"/>
              </a:rPr>
              <a:t>and</a:t>
            </a:r>
            <a:r>
              <a:rPr lang="nl-NL" sz="600">
                <a:hlinkClick r:id="rId2"/>
              </a:rPr>
              <a:t> meta-analysis | BMC </a:t>
            </a:r>
            <a:r>
              <a:rPr lang="nl-NL" sz="600" err="1">
                <a:hlinkClick r:id="rId2"/>
              </a:rPr>
              <a:t>Geriatrics</a:t>
            </a:r>
            <a:r>
              <a:rPr lang="nl-NL" sz="600">
                <a:hlinkClick r:id="rId2"/>
              </a:rPr>
              <a:t> | Full </a:t>
            </a:r>
            <a:r>
              <a:rPr lang="nl-NL" sz="600" err="1">
                <a:hlinkClick r:id="rId2"/>
              </a:rPr>
              <a:t>Text</a:t>
            </a:r>
            <a:r>
              <a:rPr lang="nl-NL" sz="600">
                <a:hlinkClick r:id="rId2"/>
              </a:rPr>
              <a:t> (biomedcentral.com)</a:t>
            </a:r>
            <a:endParaRPr lang="nl-NL" sz="600"/>
          </a:p>
        </p:txBody>
      </p:sp>
      <p:pic>
        <p:nvPicPr>
          <p:cNvPr id="4" name="Afbeelding 3">
            <a:extLst>
              <a:ext uri="{FF2B5EF4-FFF2-40B4-BE49-F238E27FC236}">
                <a16:creationId xmlns:a16="http://schemas.microsoft.com/office/drawing/2014/main" id="{E7714B67-F992-2C0C-B98F-CCD7A2242D9D}"/>
              </a:ext>
            </a:extLst>
          </p:cNvPr>
          <p:cNvPicPr>
            <a:picLocks noChangeAspect="1"/>
          </p:cNvPicPr>
          <p:nvPr/>
        </p:nvPicPr>
        <p:blipFill rotWithShape="1">
          <a:blip r:embed="rId3"/>
          <a:srcRect l="27709" t="29425" r="31983" b="31341"/>
          <a:stretch/>
        </p:blipFill>
        <p:spPr>
          <a:xfrm>
            <a:off x="222068" y="1115507"/>
            <a:ext cx="4513407" cy="2471147"/>
          </a:xfrm>
          <a:prstGeom prst="rect">
            <a:avLst/>
          </a:prstGeom>
        </p:spPr>
      </p:pic>
    </p:spTree>
    <p:extLst>
      <p:ext uri="{BB962C8B-B14F-4D97-AF65-F5344CB8AC3E}">
        <p14:creationId xmlns:p14="http://schemas.microsoft.com/office/powerpoint/2010/main" val="3932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E4E46-47D6-945C-D8D0-709EBAFA4BD3}"/>
              </a:ext>
            </a:extLst>
          </p:cNvPr>
          <p:cNvSpPr>
            <a:spLocks noGrp="1"/>
          </p:cNvSpPr>
          <p:nvPr>
            <p:ph type="title"/>
          </p:nvPr>
        </p:nvSpPr>
        <p:spPr/>
        <p:txBody>
          <a:bodyPr/>
          <a:lstStyle/>
          <a:p>
            <a:r>
              <a:rPr lang="nl-NL" dirty="0"/>
              <a:t>Laatste wetenschap : Parkinson en obstipatie</a:t>
            </a:r>
          </a:p>
        </p:txBody>
      </p:sp>
      <p:sp>
        <p:nvSpPr>
          <p:cNvPr id="3" name="Tijdelijke aanduiding voor tekst 2">
            <a:extLst>
              <a:ext uri="{FF2B5EF4-FFF2-40B4-BE49-F238E27FC236}">
                <a16:creationId xmlns:a16="http://schemas.microsoft.com/office/drawing/2014/main" id="{F76394F3-BFE4-D350-F475-F9D93EAF28A2}"/>
              </a:ext>
            </a:extLst>
          </p:cNvPr>
          <p:cNvSpPr>
            <a:spLocks noGrp="1"/>
          </p:cNvSpPr>
          <p:nvPr>
            <p:ph type="body" sz="quarter" idx="15"/>
          </p:nvPr>
        </p:nvSpPr>
        <p:spPr>
          <a:xfrm>
            <a:off x="5690358" y="1122648"/>
            <a:ext cx="3190588" cy="3550952"/>
          </a:xfrm>
        </p:spPr>
        <p:txBody>
          <a:bodyPr/>
          <a:lstStyle/>
          <a:p>
            <a:pPr marL="171450" indent="-171450">
              <a:buFont typeface="Arial" panose="020B0604020202020204" pitchFamily="34" charset="0"/>
              <a:buChar char="•"/>
            </a:pPr>
            <a:r>
              <a:rPr lang="nl-NL" dirty="0"/>
              <a:t>Meta-analyse uit 2022</a:t>
            </a:r>
          </a:p>
          <a:p>
            <a:pPr marL="171450" indent="-171450">
              <a:buFont typeface="Arial" panose="020B0604020202020204" pitchFamily="34" charset="0"/>
              <a:buChar char="•"/>
            </a:pPr>
            <a:r>
              <a:rPr lang="nl-NL" dirty="0"/>
              <a:t>Conclusie : Multispecies </a:t>
            </a:r>
            <a:r>
              <a:rPr lang="nl-NL" dirty="0" err="1"/>
              <a:t>probiotica</a:t>
            </a:r>
            <a:r>
              <a:rPr lang="nl-NL" dirty="0"/>
              <a:t> kunnen constipatie effectief verlichten  Bijwerkingen zijn over het algemeen mild </a:t>
            </a:r>
          </a:p>
          <a:p>
            <a:pPr marL="171450" indent="-171450">
              <a:buFont typeface="Arial" panose="020B0604020202020204" pitchFamily="34" charset="0"/>
              <a:buChar char="•"/>
            </a:pPr>
            <a:r>
              <a:rPr lang="nl-NL" dirty="0"/>
              <a:t>Aannemelijk is dat </a:t>
            </a:r>
            <a:r>
              <a:rPr lang="nl-NL" dirty="0" err="1"/>
              <a:t>probiotica</a:t>
            </a:r>
            <a:r>
              <a:rPr lang="nl-NL" dirty="0"/>
              <a:t> de systemische ontsteking en het metabolisme van Parkinson beïnvloedt, maar verder onderzoek is nodig om de mogelijkheid van het ziekte modificerende effect op de Parkinson te onderzoeken.</a:t>
            </a:r>
          </a:p>
        </p:txBody>
      </p:sp>
      <p:pic>
        <p:nvPicPr>
          <p:cNvPr id="5" name="Afbeelding 4" descr="Afbeelding met tekst, schermopname, Lettertype&#10;&#10;Automatisch gegenereerde beschrijving">
            <a:extLst>
              <a:ext uri="{FF2B5EF4-FFF2-40B4-BE49-F238E27FC236}">
                <a16:creationId xmlns:a16="http://schemas.microsoft.com/office/drawing/2014/main" id="{4C602FDC-5126-2874-F929-345765201CAD}"/>
              </a:ext>
            </a:extLst>
          </p:cNvPr>
          <p:cNvPicPr>
            <a:picLocks noChangeAspect="1"/>
          </p:cNvPicPr>
          <p:nvPr/>
        </p:nvPicPr>
        <p:blipFill rotWithShape="1">
          <a:blip r:embed="rId2"/>
          <a:srcRect b="29290"/>
          <a:stretch/>
        </p:blipFill>
        <p:spPr>
          <a:xfrm>
            <a:off x="263054" y="1009701"/>
            <a:ext cx="3767057" cy="1069102"/>
          </a:xfrm>
          <a:prstGeom prst="rect">
            <a:avLst/>
          </a:prstGeom>
        </p:spPr>
      </p:pic>
      <p:pic>
        <p:nvPicPr>
          <p:cNvPr id="7" name="Afbeelding 6" descr="Afbeelding met tekst, schermopname, Lettertype, nummer&#10;&#10;Automatisch gegenereerde beschrijving">
            <a:extLst>
              <a:ext uri="{FF2B5EF4-FFF2-40B4-BE49-F238E27FC236}">
                <a16:creationId xmlns:a16="http://schemas.microsoft.com/office/drawing/2014/main" id="{27BA82F3-2D53-FEFD-AD76-198412266599}"/>
              </a:ext>
            </a:extLst>
          </p:cNvPr>
          <p:cNvPicPr>
            <a:picLocks noChangeAspect="1"/>
          </p:cNvPicPr>
          <p:nvPr/>
        </p:nvPicPr>
        <p:blipFill>
          <a:blip r:embed="rId3"/>
          <a:stretch>
            <a:fillRect/>
          </a:stretch>
        </p:blipFill>
        <p:spPr>
          <a:xfrm>
            <a:off x="179766" y="2078803"/>
            <a:ext cx="5325704" cy="2785753"/>
          </a:xfrm>
          <a:prstGeom prst="rect">
            <a:avLst/>
          </a:prstGeom>
        </p:spPr>
      </p:pic>
    </p:spTree>
    <p:extLst>
      <p:ext uri="{BB962C8B-B14F-4D97-AF65-F5344CB8AC3E}">
        <p14:creationId xmlns:p14="http://schemas.microsoft.com/office/powerpoint/2010/main" val="330944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D59F115-68EF-5301-E3DE-5879A12F2FB3}"/>
              </a:ext>
            </a:extLst>
          </p:cNvPr>
          <p:cNvSpPr>
            <a:spLocks noGrp="1"/>
          </p:cNvSpPr>
          <p:nvPr>
            <p:ph type="title"/>
          </p:nvPr>
        </p:nvSpPr>
        <p:spPr/>
        <p:txBody>
          <a:bodyPr/>
          <a:lstStyle/>
          <a:p>
            <a:r>
              <a:rPr lang="nl-NL" dirty="0">
                <a:solidFill>
                  <a:schemeClr val="bg2"/>
                </a:solidFill>
              </a:rPr>
              <a:t>Kosteneffectiviteit van </a:t>
            </a:r>
            <a:r>
              <a:rPr lang="nl-NL" dirty="0" err="1">
                <a:solidFill>
                  <a:schemeClr val="bg2"/>
                </a:solidFill>
              </a:rPr>
              <a:t>probiotica</a:t>
            </a:r>
            <a:r>
              <a:rPr lang="nl-NL" dirty="0">
                <a:solidFill>
                  <a:schemeClr val="bg2"/>
                </a:solidFill>
              </a:rPr>
              <a:t> bij constipatie</a:t>
            </a:r>
          </a:p>
        </p:txBody>
      </p:sp>
      <p:sp>
        <p:nvSpPr>
          <p:cNvPr id="7" name="Tijdelijke aanduiding voor tekst 6">
            <a:extLst>
              <a:ext uri="{FF2B5EF4-FFF2-40B4-BE49-F238E27FC236}">
                <a16:creationId xmlns:a16="http://schemas.microsoft.com/office/drawing/2014/main" id="{42B86690-CB55-C266-38DE-28193908154D}"/>
              </a:ext>
            </a:extLst>
          </p:cNvPr>
          <p:cNvSpPr>
            <a:spLocks noGrp="1"/>
          </p:cNvSpPr>
          <p:nvPr>
            <p:ph type="body" sz="quarter" idx="13"/>
          </p:nvPr>
        </p:nvSpPr>
        <p:spPr/>
        <p:txBody>
          <a:bodyPr/>
          <a:lstStyle/>
          <a:p>
            <a:endParaRPr lang="nl-NL"/>
          </a:p>
        </p:txBody>
      </p:sp>
      <p:sp>
        <p:nvSpPr>
          <p:cNvPr id="5" name="Tijdelijke aanduiding voor datum 4">
            <a:extLst>
              <a:ext uri="{FF2B5EF4-FFF2-40B4-BE49-F238E27FC236}">
                <a16:creationId xmlns:a16="http://schemas.microsoft.com/office/drawing/2014/main" id="{6A21180B-C646-F08E-0BEA-975B757C296D}"/>
              </a:ext>
            </a:extLst>
          </p:cNvPr>
          <p:cNvSpPr>
            <a:spLocks noGrp="1"/>
          </p:cNvSpPr>
          <p:nvPr>
            <p:ph type="dt" sz="half" idx="4294967295"/>
          </p:nvPr>
        </p:nvSpPr>
        <p:spPr>
          <a:xfrm>
            <a:off x="0" y="4767263"/>
            <a:ext cx="2057400" cy="274637"/>
          </a:xfrm>
          <a:prstGeom prst="rect">
            <a:avLst/>
          </a:prstGeom>
        </p:spPr>
        <p:txBody>
          <a:bodyPr/>
          <a:lstStyle/>
          <a:p>
            <a:r>
              <a:rPr lang="nl-NL"/>
              <a:t>Nov 2021</a:t>
            </a:r>
            <a:endParaRPr lang="en-US"/>
          </a:p>
        </p:txBody>
      </p:sp>
      <p:pic>
        <p:nvPicPr>
          <p:cNvPr id="8" name="Afbeelding 7">
            <a:extLst>
              <a:ext uri="{FF2B5EF4-FFF2-40B4-BE49-F238E27FC236}">
                <a16:creationId xmlns:a16="http://schemas.microsoft.com/office/drawing/2014/main" id="{C665B866-38C7-366B-B842-569A98686735}"/>
              </a:ext>
            </a:extLst>
          </p:cNvPr>
          <p:cNvPicPr>
            <a:picLocks noChangeAspect="1"/>
          </p:cNvPicPr>
          <p:nvPr/>
        </p:nvPicPr>
        <p:blipFill rotWithShape="1">
          <a:blip r:embed="rId2"/>
          <a:srcRect l="30345" t="11649" r="7900" b="9579"/>
          <a:stretch/>
        </p:blipFill>
        <p:spPr>
          <a:xfrm>
            <a:off x="227463" y="989454"/>
            <a:ext cx="5106537" cy="3663948"/>
          </a:xfrm>
          <a:prstGeom prst="rect">
            <a:avLst/>
          </a:prstGeom>
        </p:spPr>
      </p:pic>
      <p:sp>
        <p:nvSpPr>
          <p:cNvPr id="2" name="Tekstvak 1">
            <a:extLst>
              <a:ext uri="{FF2B5EF4-FFF2-40B4-BE49-F238E27FC236}">
                <a16:creationId xmlns:a16="http://schemas.microsoft.com/office/drawing/2014/main" id="{24E88EEE-6C36-2CB0-0A3C-87E7165EBB3E}"/>
              </a:ext>
            </a:extLst>
          </p:cNvPr>
          <p:cNvSpPr txBox="1"/>
          <p:nvPr/>
        </p:nvSpPr>
        <p:spPr>
          <a:xfrm>
            <a:off x="5469467" y="1455080"/>
            <a:ext cx="3370870" cy="301621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nl-NL" sz="1400" dirty="0">
                <a:solidFill>
                  <a:schemeClr val="bg2"/>
                </a:solidFill>
              </a:rPr>
              <a:t>Review 2018: 6 </a:t>
            </a:r>
            <a:r>
              <a:rPr lang="nl-NL" sz="1400" dirty="0" err="1">
                <a:solidFill>
                  <a:schemeClr val="bg2"/>
                </a:solidFill>
              </a:rPr>
              <a:t>RCTs</a:t>
            </a:r>
            <a:r>
              <a:rPr lang="nl-NL" sz="1400" dirty="0">
                <a:solidFill>
                  <a:schemeClr val="bg2"/>
                </a:solidFill>
              </a:rPr>
              <a:t> bij constipatie in ouderenzorg-instellingen zijn meegenomen</a:t>
            </a:r>
          </a:p>
          <a:p>
            <a:pPr marL="285750" indent="-285750" algn="l">
              <a:buFont typeface="Arial" panose="020B0604020202020204" pitchFamily="34" charset="0"/>
              <a:buChar char="•"/>
            </a:pPr>
            <a:endParaRPr lang="nl-NL" sz="1400" dirty="0">
              <a:solidFill>
                <a:schemeClr val="bg2"/>
              </a:solidFill>
            </a:endParaRPr>
          </a:p>
          <a:p>
            <a:pPr marL="285750" indent="-285750" algn="l">
              <a:buFont typeface="Arial" panose="020B0604020202020204" pitchFamily="34" charset="0"/>
              <a:buChar char="•"/>
            </a:pPr>
            <a:r>
              <a:rPr lang="nl-NL" sz="1400" dirty="0">
                <a:solidFill>
                  <a:schemeClr val="bg2"/>
                </a:solidFill>
              </a:rPr>
              <a:t>Conclusie: indicatie dat de uitgaven voor constipatie in een gemiddelde instelling met 100 pp, en 42% constipatieklachten ~90K is</a:t>
            </a:r>
          </a:p>
          <a:p>
            <a:pPr marL="285750" indent="-285750" algn="l">
              <a:buFont typeface="Arial" panose="020B0604020202020204" pitchFamily="34" charset="0"/>
              <a:buChar char="•"/>
            </a:pPr>
            <a:endParaRPr lang="nl-NL" sz="1400" dirty="0">
              <a:solidFill>
                <a:schemeClr val="bg2"/>
              </a:solidFill>
            </a:endParaRPr>
          </a:p>
          <a:p>
            <a:pPr marL="285750" indent="-285750" algn="l">
              <a:buFont typeface="Arial" panose="020B0604020202020204" pitchFamily="34" charset="0"/>
              <a:buChar char="•"/>
            </a:pPr>
            <a:r>
              <a:rPr lang="nl-NL" sz="1400" dirty="0">
                <a:solidFill>
                  <a:schemeClr val="bg2"/>
                </a:solidFill>
              </a:rPr>
              <a:t>Volgens dit artikel kan inzet van </a:t>
            </a:r>
            <a:r>
              <a:rPr lang="nl-NL" sz="1400" dirty="0" err="1">
                <a:solidFill>
                  <a:schemeClr val="bg2"/>
                </a:solidFill>
              </a:rPr>
              <a:t>probiotica</a:t>
            </a:r>
            <a:r>
              <a:rPr lang="nl-NL" sz="1400" dirty="0">
                <a:solidFill>
                  <a:schemeClr val="bg2"/>
                </a:solidFill>
              </a:rPr>
              <a:t> bij </a:t>
            </a:r>
            <a:r>
              <a:rPr lang="nl-NL" sz="1400" i="1" dirty="0">
                <a:solidFill>
                  <a:schemeClr val="bg2"/>
                </a:solidFill>
              </a:rPr>
              <a:t>alle</a:t>
            </a:r>
            <a:r>
              <a:rPr lang="nl-NL" sz="1400" dirty="0">
                <a:solidFill>
                  <a:schemeClr val="bg2"/>
                </a:solidFill>
              </a:rPr>
              <a:t> inwoners van de instelling een kostenbesparing van 8-25K op jaarbasis, uitgaande van reductie van constipatie met 28%</a:t>
            </a:r>
          </a:p>
        </p:txBody>
      </p:sp>
    </p:spTree>
    <p:extLst>
      <p:ext uri="{BB962C8B-B14F-4D97-AF65-F5344CB8AC3E}">
        <p14:creationId xmlns:p14="http://schemas.microsoft.com/office/powerpoint/2010/main" val="1341146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F8E0964-0A81-325A-80E5-54C4BCA42906}"/>
              </a:ext>
            </a:extLst>
          </p:cNvPr>
          <p:cNvPicPr>
            <a:picLocks noChangeAspect="1"/>
          </p:cNvPicPr>
          <p:nvPr/>
        </p:nvPicPr>
        <p:blipFill rotWithShape="1">
          <a:blip r:embed="rId2"/>
          <a:srcRect l="13649" t="18698" r="40748" b="5747"/>
          <a:stretch/>
        </p:blipFill>
        <p:spPr>
          <a:xfrm>
            <a:off x="3980525" y="1136986"/>
            <a:ext cx="4249075" cy="3959914"/>
          </a:xfrm>
          <a:prstGeom prst="rect">
            <a:avLst/>
          </a:prstGeom>
        </p:spPr>
      </p:pic>
      <p:sp>
        <p:nvSpPr>
          <p:cNvPr id="3" name="Titel 2">
            <a:extLst>
              <a:ext uri="{FF2B5EF4-FFF2-40B4-BE49-F238E27FC236}">
                <a16:creationId xmlns:a16="http://schemas.microsoft.com/office/drawing/2014/main" id="{E293AE07-EE9C-96A4-CD4E-0E466C6A2372}"/>
              </a:ext>
            </a:extLst>
          </p:cNvPr>
          <p:cNvSpPr>
            <a:spLocks noGrp="1"/>
          </p:cNvSpPr>
          <p:nvPr>
            <p:ph type="title"/>
          </p:nvPr>
        </p:nvSpPr>
        <p:spPr/>
        <p:txBody>
          <a:bodyPr/>
          <a:lstStyle/>
          <a:p>
            <a:r>
              <a:rPr lang="nl-NL" dirty="0" err="1">
                <a:solidFill>
                  <a:schemeClr val="bg2"/>
                </a:solidFill>
              </a:rPr>
              <a:t>Probiotica</a:t>
            </a:r>
            <a:r>
              <a:rPr lang="nl-NL" dirty="0">
                <a:solidFill>
                  <a:schemeClr val="bg2"/>
                </a:solidFill>
              </a:rPr>
              <a:t> in de richtlijnen</a:t>
            </a:r>
          </a:p>
        </p:txBody>
      </p:sp>
      <p:sp>
        <p:nvSpPr>
          <p:cNvPr id="4" name="Tijdelijke aanduiding voor tekst 3">
            <a:extLst>
              <a:ext uri="{FF2B5EF4-FFF2-40B4-BE49-F238E27FC236}">
                <a16:creationId xmlns:a16="http://schemas.microsoft.com/office/drawing/2014/main" id="{5430F2DD-44E1-FF12-3593-F79EBF11ED81}"/>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E88660F1-BA08-76C8-5FF9-E0BCAD62BFCC}"/>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D6EF711C-A78D-CEFB-F161-B3349C0C27EB}"/>
              </a:ext>
            </a:extLst>
          </p:cNvPr>
          <p:cNvSpPr>
            <a:spLocks noGrp="1"/>
          </p:cNvSpPr>
          <p:nvPr>
            <p:ph type="ftr" sz="quarter" idx="3"/>
          </p:nvPr>
        </p:nvSpPr>
        <p:spPr/>
        <p:txBody>
          <a:bodyPr/>
          <a:lstStyle/>
          <a:p>
            <a:r>
              <a:rPr lang="en-US"/>
              <a:t>Dokter Tamara </a:t>
            </a:r>
          </a:p>
        </p:txBody>
      </p:sp>
      <p:pic>
        <p:nvPicPr>
          <p:cNvPr id="10" name="Afbeelding 9">
            <a:extLst>
              <a:ext uri="{FF2B5EF4-FFF2-40B4-BE49-F238E27FC236}">
                <a16:creationId xmlns:a16="http://schemas.microsoft.com/office/drawing/2014/main" id="{183CFA1F-B259-3F08-338A-FE9E53E9452C}"/>
              </a:ext>
            </a:extLst>
          </p:cNvPr>
          <p:cNvPicPr>
            <a:picLocks noChangeAspect="1"/>
          </p:cNvPicPr>
          <p:nvPr/>
        </p:nvPicPr>
        <p:blipFill rotWithShape="1">
          <a:blip r:embed="rId3"/>
          <a:srcRect l="28793" t="26973" r="33365" b="58299"/>
          <a:stretch/>
        </p:blipFill>
        <p:spPr>
          <a:xfrm>
            <a:off x="165071" y="1155625"/>
            <a:ext cx="3580049" cy="783745"/>
          </a:xfrm>
          <a:prstGeom prst="rect">
            <a:avLst/>
          </a:prstGeom>
        </p:spPr>
      </p:pic>
      <p:pic>
        <p:nvPicPr>
          <p:cNvPr id="11" name="Afbeelding 10">
            <a:extLst>
              <a:ext uri="{FF2B5EF4-FFF2-40B4-BE49-F238E27FC236}">
                <a16:creationId xmlns:a16="http://schemas.microsoft.com/office/drawing/2014/main" id="{991702E8-C68B-9687-18E0-4477D8A9B4A7}"/>
              </a:ext>
            </a:extLst>
          </p:cNvPr>
          <p:cNvPicPr>
            <a:picLocks noChangeAspect="1"/>
          </p:cNvPicPr>
          <p:nvPr/>
        </p:nvPicPr>
        <p:blipFill rotWithShape="1">
          <a:blip r:embed="rId3"/>
          <a:srcRect l="38788" t="46684" r="42392" b="29792"/>
          <a:stretch/>
        </p:blipFill>
        <p:spPr>
          <a:xfrm>
            <a:off x="2199001" y="1990828"/>
            <a:ext cx="1546119" cy="1087120"/>
          </a:xfrm>
          <a:prstGeom prst="rect">
            <a:avLst/>
          </a:prstGeom>
        </p:spPr>
      </p:pic>
    </p:spTree>
    <p:extLst>
      <p:ext uri="{BB962C8B-B14F-4D97-AF65-F5344CB8AC3E}">
        <p14:creationId xmlns:p14="http://schemas.microsoft.com/office/powerpoint/2010/main" val="124503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37D471-8E1F-19F7-5E38-3C276A1D9670}"/>
              </a:ext>
            </a:extLst>
          </p:cNvPr>
          <p:cNvSpPr>
            <a:spLocks noGrp="1"/>
          </p:cNvSpPr>
          <p:nvPr>
            <p:ph type="body" sz="quarter" idx="13"/>
          </p:nvPr>
        </p:nvSpPr>
        <p:spPr>
          <a:xfrm>
            <a:off x="448733" y="1315098"/>
            <a:ext cx="8466667" cy="3166691"/>
          </a:xfrm>
        </p:spPr>
        <p:txBody>
          <a:bodyPr/>
          <a:lstStyle/>
          <a:p>
            <a:pPr marL="171450" indent="-171450">
              <a:buFont typeface="Arial" panose="020B0604020202020204" pitchFamily="34" charset="0"/>
              <a:buChar char="•"/>
            </a:pPr>
            <a:r>
              <a:rPr lang="nl-NL" dirty="0"/>
              <a:t>Er zijn niet/nauwelijks studies gedaan die direct </a:t>
            </a:r>
            <a:r>
              <a:rPr lang="nl-NL" dirty="0" err="1"/>
              <a:t>probiotica</a:t>
            </a:r>
            <a:r>
              <a:rPr lang="nl-NL" dirty="0"/>
              <a:t> met laxeermiddelen hebben vergeleken</a:t>
            </a:r>
          </a:p>
          <a:p>
            <a:pPr marL="171450" indent="-171450">
              <a:buFont typeface="Arial" panose="020B0604020202020204" pitchFamily="34" charset="0"/>
              <a:buChar char="•"/>
            </a:pPr>
            <a:r>
              <a:rPr lang="nl-NL" dirty="0"/>
              <a:t>Enkele studies hebben wel gezien dat als ‘secundaire’ uitkomst laxeermiddelen bijvoorbeeld minder vaak gebruikt werden, om constipatie te verhelpen.</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28E99F5E-6A06-AA0B-D48F-8FAA0D7F0999}"/>
              </a:ext>
            </a:extLst>
          </p:cNvPr>
          <p:cNvSpPr>
            <a:spLocks noGrp="1"/>
          </p:cNvSpPr>
          <p:nvPr>
            <p:ph type="title"/>
          </p:nvPr>
        </p:nvSpPr>
        <p:spPr/>
        <p:txBody>
          <a:bodyPr/>
          <a:lstStyle/>
          <a:p>
            <a:r>
              <a:rPr lang="nl-NL" dirty="0">
                <a:solidFill>
                  <a:schemeClr val="bg2"/>
                </a:solidFill>
              </a:rPr>
              <a:t>Wetenschap rondom </a:t>
            </a:r>
            <a:r>
              <a:rPr lang="nl-NL" dirty="0" err="1">
                <a:solidFill>
                  <a:schemeClr val="bg2"/>
                </a:solidFill>
              </a:rPr>
              <a:t>probiotica</a:t>
            </a:r>
            <a:r>
              <a:rPr lang="nl-NL" dirty="0">
                <a:solidFill>
                  <a:schemeClr val="bg2"/>
                </a:solidFill>
              </a:rPr>
              <a:t> en gebruik laxantia</a:t>
            </a:r>
            <a:endParaRPr lang="nl-NL" dirty="0"/>
          </a:p>
        </p:txBody>
      </p:sp>
      <p:sp>
        <p:nvSpPr>
          <p:cNvPr id="4" name="Tijdelijke aanduiding voor tekst 3">
            <a:extLst>
              <a:ext uri="{FF2B5EF4-FFF2-40B4-BE49-F238E27FC236}">
                <a16:creationId xmlns:a16="http://schemas.microsoft.com/office/drawing/2014/main" id="{B9123E62-C589-77A0-9DDE-67F96173C281}"/>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1AAB766A-9552-2CDF-B433-9CA1167642E2}"/>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54C1DCA0-D9FD-FA20-0B67-6D3D3FF294D6}"/>
              </a:ext>
            </a:extLst>
          </p:cNvPr>
          <p:cNvSpPr>
            <a:spLocks noGrp="1"/>
          </p:cNvSpPr>
          <p:nvPr>
            <p:ph type="ftr" sz="quarter" idx="3"/>
          </p:nvPr>
        </p:nvSpPr>
        <p:spPr/>
        <p:txBody>
          <a:bodyPr/>
          <a:lstStyle/>
          <a:p>
            <a:r>
              <a:rPr lang="en-US"/>
              <a:t>Dokter Tamara </a:t>
            </a:r>
          </a:p>
        </p:txBody>
      </p:sp>
      <p:pic>
        <p:nvPicPr>
          <p:cNvPr id="8" name="Afbeelding 7">
            <a:extLst>
              <a:ext uri="{FF2B5EF4-FFF2-40B4-BE49-F238E27FC236}">
                <a16:creationId xmlns:a16="http://schemas.microsoft.com/office/drawing/2014/main" id="{DDFF16A1-444F-0278-8B0C-7287A2199899}"/>
              </a:ext>
            </a:extLst>
          </p:cNvPr>
          <p:cNvPicPr>
            <a:picLocks noChangeAspect="1"/>
          </p:cNvPicPr>
          <p:nvPr/>
        </p:nvPicPr>
        <p:blipFill rotWithShape="1">
          <a:blip r:embed="rId2"/>
          <a:srcRect l="15092" t="31112" r="36389" b="5843"/>
          <a:stretch/>
        </p:blipFill>
        <p:spPr>
          <a:xfrm>
            <a:off x="3598333" y="2670442"/>
            <a:ext cx="3243418" cy="2370666"/>
          </a:xfrm>
          <a:prstGeom prst="rect">
            <a:avLst/>
          </a:prstGeom>
        </p:spPr>
      </p:pic>
      <p:pic>
        <p:nvPicPr>
          <p:cNvPr id="9" name="Afbeelding 8" descr="Afbeelding met tekst, schermopname, Lettertype&#10;&#10;Automatisch gegenereerde beschrijving">
            <a:extLst>
              <a:ext uri="{FF2B5EF4-FFF2-40B4-BE49-F238E27FC236}">
                <a16:creationId xmlns:a16="http://schemas.microsoft.com/office/drawing/2014/main" id="{F9570E06-DDC0-3317-C4D1-F09EA2FA2318}"/>
              </a:ext>
            </a:extLst>
          </p:cNvPr>
          <p:cNvPicPr>
            <a:picLocks noChangeAspect="1"/>
          </p:cNvPicPr>
          <p:nvPr/>
        </p:nvPicPr>
        <p:blipFill>
          <a:blip r:embed="rId3"/>
          <a:stretch>
            <a:fillRect/>
          </a:stretch>
        </p:blipFill>
        <p:spPr>
          <a:xfrm>
            <a:off x="228600" y="2221161"/>
            <a:ext cx="3296221" cy="2319895"/>
          </a:xfrm>
          <a:prstGeom prst="rect">
            <a:avLst/>
          </a:prstGeom>
        </p:spPr>
      </p:pic>
    </p:spTree>
    <p:extLst>
      <p:ext uri="{BB962C8B-B14F-4D97-AF65-F5344CB8AC3E}">
        <p14:creationId xmlns:p14="http://schemas.microsoft.com/office/powerpoint/2010/main" val="218934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37BB-62C4-AFB9-7EB2-AAA356B59DC8}"/>
              </a:ext>
            </a:extLst>
          </p:cNvPr>
          <p:cNvSpPr>
            <a:spLocks noGrp="1"/>
          </p:cNvSpPr>
          <p:nvPr>
            <p:ph type="title"/>
          </p:nvPr>
        </p:nvSpPr>
        <p:spPr>
          <a:xfrm>
            <a:off x="1095703" y="203028"/>
            <a:ext cx="7607766" cy="578051"/>
          </a:xfrm>
        </p:spPr>
        <p:txBody>
          <a:bodyPr/>
          <a:lstStyle/>
          <a:p>
            <a:r>
              <a:rPr lang="nl-NL" sz="2800"/>
              <a:t>Ervaringen teruggekoppeld</a:t>
            </a:r>
          </a:p>
        </p:txBody>
      </p:sp>
      <p:sp>
        <p:nvSpPr>
          <p:cNvPr id="3" name="Tijdelijke aanduiding voor tekst 2">
            <a:extLst>
              <a:ext uri="{FF2B5EF4-FFF2-40B4-BE49-F238E27FC236}">
                <a16:creationId xmlns:a16="http://schemas.microsoft.com/office/drawing/2014/main" id="{8833961E-94A4-244A-4391-DC1F81886B09}"/>
              </a:ext>
            </a:extLst>
          </p:cNvPr>
          <p:cNvSpPr>
            <a:spLocks noGrp="1"/>
          </p:cNvSpPr>
          <p:nvPr>
            <p:ph type="body" sz="quarter" idx="13"/>
          </p:nvPr>
        </p:nvSpPr>
        <p:spPr>
          <a:xfrm>
            <a:off x="2708896" y="4020284"/>
            <a:ext cx="2517372" cy="2470114"/>
          </a:xfrm>
        </p:spPr>
        <p:txBody>
          <a:bodyPr/>
          <a:lstStyle/>
          <a:p>
            <a:r>
              <a:rPr lang="nl-NL">
                <a:solidFill>
                  <a:schemeClr val="bg2"/>
                </a:solidFill>
              </a:rPr>
              <a:t>Behandelend verpleegkundige vanuit palliatieve zorg</a:t>
            </a:r>
          </a:p>
          <a:p>
            <a:endParaRPr lang="nl-NL">
              <a:solidFill>
                <a:schemeClr val="bg2"/>
              </a:solidFill>
            </a:endParaRPr>
          </a:p>
        </p:txBody>
      </p:sp>
      <p:pic>
        <p:nvPicPr>
          <p:cNvPr id="5" name="Picture 2" descr="Deel je ervaringen - Stichting Mediwiet">
            <a:extLst>
              <a:ext uri="{FF2B5EF4-FFF2-40B4-BE49-F238E27FC236}">
                <a16:creationId xmlns:a16="http://schemas.microsoft.com/office/drawing/2014/main" id="{6C41BA06-34E3-5D72-D9CB-753F2288890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46" y="127302"/>
            <a:ext cx="2161513" cy="920187"/>
          </a:xfrm>
          <a:prstGeom prst="rect">
            <a:avLst/>
          </a:prstGeom>
          <a:noFill/>
          <a:extLst>
            <a:ext uri="{909E8E84-426E-40DD-AFC4-6F175D3DCCD1}">
              <a14:hiddenFill xmlns:a14="http://schemas.microsoft.com/office/drawing/2010/main">
                <a:solidFill>
                  <a:srgbClr val="FFFFFF"/>
                </a:solidFill>
              </a14:hiddenFill>
            </a:ext>
          </a:extLst>
        </p:spPr>
      </p:pic>
      <p:sp>
        <p:nvSpPr>
          <p:cNvPr id="6" name="Tekstballon: rechthoek met afgeronde hoeken 5">
            <a:extLst>
              <a:ext uri="{FF2B5EF4-FFF2-40B4-BE49-F238E27FC236}">
                <a16:creationId xmlns:a16="http://schemas.microsoft.com/office/drawing/2014/main" id="{ED818FBA-6654-A56B-7AFD-3C32E76B4950}"/>
              </a:ext>
            </a:extLst>
          </p:cNvPr>
          <p:cNvSpPr/>
          <p:nvPr/>
        </p:nvSpPr>
        <p:spPr>
          <a:xfrm>
            <a:off x="2475186" y="796990"/>
            <a:ext cx="2845676" cy="2838749"/>
          </a:xfrm>
          <a:prstGeom prst="wedgeRoundRect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3">
            <a:extLst>
              <a:ext uri="{FF2B5EF4-FFF2-40B4-BE49-F238E27FC236}">
                <a16:creationId xmlns:a16="http://schemas.microsoft.com/office/drawing/2014/main" id="{890AB8C1-E102-8E27-A50E-DCAFF42C86F0}"/>
              </a:ext>
            </a:extLst>
          </p:cNvPr>
          <p:cNvSpPr>
            <a:spLocks noGrp="1"/>
          </p:cNvSpPr>
          <p:nvPr>
            <p:ph type="body" sz="quarter" idx="15"/>
          </p:nvPr>
        </p:nvSpPr>
        <p:spPr>
          <a:xfrm>
            <a:off x="2708896" y="989262"/>
            <a:ext cx="2517372" cy="2838749"/>
          </a:xfrm>
        </p:spPr>
        <p:txBody>
          <a:bodyPr/>
          <a:lstStyle/>
          <a:p>
            <a:r>
              <a:rPr lang="nl-NL" sz="1400">
                <a:solidFill>
                  <a:schemeClr val="bg1">
                    <a:lumMod val="95000"/>
                  </a:schemeClr>
                </a:solidFill>
                <a:effectLst/>
                <a:latin typeface="+mj-lt"/>
                <a:ea typeface="Calibri" panose="020F0502020204030204" pitchFamily="34" charset="0"/>
              </a:rPr>
              <a:t>Man met PD, op leeftijd</a:t>
            </a:r>
          </a:p>
          <a:p>
            <a:r>
              <a:rPr lang="nl-NL" sz="1400">
                <a:solidFill>
                  <a:schemeClr val="bg1">
                    <a:lumMod val="95000"/>
                  </a:schemeClr>
                </a:solidFill>
                <a:effectLst/>
                <a:latin typeface="+mj-lt"/>
                <a:ea typeface="Calibri" panose="020F0502020204030204" pitchFamily="34" charset="0"/>
              </a:rPr>
              <a:t>3 x per week darmspoelen vanwege obstipatie</a:t>
            </a:r>
          </a:p>
          <a:p>
            <a:r>
              <a:rPr lang="nl-NL" sz="1400">
                <a:solidFill>
                  <a:schemeClr val="bg1">
                    <a:lumMod val="95000"/>
                  </a:schemeClr>
                </a:solidFill>
                <a:latin typeface="+mj-lt"/>
                <a:ea typeface="Calibri" panose="020F0502020204030204" pitchFamily="34" charset="0"/>
              </a:rPr>
              <a:t>Na start met </a:t>
            </a:r>
            <a:r>
              <a:rPr lang="nl-NL" sz="1400" err="1">
                <a:solidFill>
                  <a:schemeClr val="bg1">
                    <a:lumMod val="95000"/>
                  </a:schemeClr>
                </a:solidFill>
                <a:latin typeface="+mj-lt"/>
                <a:ea typeface="Calibri" panose="020F0502020204030204" pitchFamily="34" charset="0"/>
              </a:rPr>
              <a:t>probiotica</a:t>
            </a:r>
            <a:r>
              <a:rPr lang="nl-NL" sz="1400">
                <a:solidFill>
                  <a:schemeClr val="bg1">
                    <a:lumMod val="95000"/>
                  </a:schemeClr>
                </a:solidFill>
                <a:latin typeface="+mj-lt"/>
                <a:ea typeface="Calibri" panose="020F0502020204030204" pitchFamily="34" charset="0"/>
              </a:rPr>
              <a:t>, teruggebracht naar 1x/week spoelen </a:t>
            </a:r>
            <a:r>
              <a:rPr lang="nl-NL" sz="1400">
                <a:solidFill>
                  <a:schemeClr val="bg1">
                    <a:lumMod val="95000"/>
                  </a:schemeClr>
                </a:solidFill>
                <a:latin typeface="+mj-lt"/>
                <a:ea typeface="Calibri" panose="020F0502020204030204" pitchFamily="34" charset="0"/>
                <a:sym typeface="Wingdings" panose="05000000000000000000" pitchFamily="2" charset="2"/>
              </a:rPr>
              <a:t> opluchting en verbetering kwaliteit van </a:t>
            </a:r>
            <a:r>
              <a:rPr lang="nl-NL" sz="1400">
                <a:solidFill>
                  <a:schemeClr val="bg1">
                    <a:lumMod val="95000"/>
                  </a:schemeClr>
                </a:solidFill>
                <a:latin typeface="+mj-lt"/>
                <a:ea typeface="Calibri" panose="020F0502020204030204" pitchFamily="34" charset="0"/>
              </a:rPr>
              <a:t>leven</a:t>
            </a:r>
            <a:endParaRPr lang="nl-NL" sz="1400">
              <a:solidFill>
                <a:schemeClr val="bg1">
                  <a:lumMod val="95000"/>
                </a:schemeClr>
              </a:solidFill>
              <a:effectLst/>
              <a:latin typeface="+mj-lt"/>
              <a:ea typeface="Calibri" panose="020F0502020204030204" pitchFamily="34" charset="0"/>
            </a:endParaRPr>
          </a:p>
          <a:p>
            <a:endParaRPr lang="nl-NL" sz="1400">
              <a:solidFill>
                <a:schemeClr val="bg1">
                  <a:lumMod val="95000"/>
                </a:schemeClr>
              </a:solidFill>
              <a:latin typeface="+mj-lt"/>
            </a:endParaRPr>
          </a:p>
        </p:txBody>
      </p:sp>
      <p:sp>
        <p:nvSpPr>
          <p:cNvPr id="7" name="Tekstballon: rechthoek met afgeronde hoeken 6">
            <a:extLst>
              <a:ext uri="{FF2B5EF4-FFF2-40B4-BE49-F238E27FC236}">
                <a16:creationId xmlns:a16="http://schemas.microsoft.com/office/drawing/2014/main" id="{6CAC3D4E-14D8-65C8-B3E5-C00CFF688208}"/>
              </a:ext>
            </a:extLst>
          </p:cNvPr>
          <p:cNvSpPr/>
          <p:nvPr/>
        </p:nvSpPr>
        <p:spPr>
          <a:xfrm>
            <a:off x="5692808" y="1071060"/>
            <a:ext cx="2845676" cy="2838749"/>
          </a:xfrm>
          <a:prstGeom prst="wedgeRoundRectCallout">
            <a:avLst>
              <a:gd name="adj1" fmla="val 2990"/>
              <a:gd name="adj2" fmla="val 69442"/>
              <a:gd name="adj3" fmla="val 1666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tekst 3">
            <a:extLst>
              <a:ext uri="{FF2B5EF4-FFF2-40B4-BE49-F238E27FC236}">
                <a16:creationId xmlns:a16="http://schemas.microsoft.com/office/drawing/2014/main" id="{890AB8C1-E102-8E27-A50E-DCAFF42C86F0}"/>
              </a:ext>
            </a:extLst>
          </p:cNvPr>
          <p:cNvSpPr txBox="1">
            <a:spLocks/>
          </p:cNvSpPr>
          <p:nvPr/>
        </p:nvSpPr>
        <p:spPr>
          <a:xfrm>
            <a:off x="6021112" y="1361043"/>
            <a:ext cx="2517372" cy="2838749"/>
          </a:xfrm>
          <a:prstGeom prst="rect">
            <a:avLst/>
          </a:prstGeom>
          <a:noFill/>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400">
                <a:solidFill>
                  <a:schemeClr val="bg1">
                    <a:lumMod val="95000"/>
                  </a:schemeClr>
                </a:solidFill>
                <a:latin typeface="+mj-lt"/>
                <a:ea typeface="Calibri" panose="020F0502020204030204" pitchFamily="34" charset="0"/>
              </a:rPr>
              <a:t>75 jarige vrouw met PD</a:t>
            </a:r>
          </a:p>
          <a:p>
            <a:r>
              <a:rPr lang="nl-NL" sz="1400">
                <a:solidFill>
                  <a:schemeClr val="bg1">
                    <a:lumMod val="95000"/>
                  </a:schemeClr>
                </a:solidFill>
                <a:latin typeface="+mj-lt"/>
                <a:ea typeface="Calibri" panose="020F0502020204030204" pitchFamily="34" charset="0"/>
              </a:rPr>
              <a:t>Diepe hersenstimulatie (DBS) operatie ondergaan</a:t>
            </a:r>
          </a:p>
          <a:p>
            <a:r>
              <a:rPr lang="nl-NL" sz="1400">
                <a:solidFill>
                  <a:schemeClr val="bg1">
                    <a:lumMod val="95000"/>
                  </a:schemeClr>
                </a:solidFill>
                <a:latin typeface="+mj-lt"/>
                <a:ea typeface="Calibri" panose="020F0502020204030204" pitchFamily="34" charset="0"/>
              </a:rPr>
              <a:t>Gebruikt &gt;10 jaar de </a:t>
            </a:r>
            <a:r>
              <a:rPr lang="nl-NL" sz="1400" err="1">
                <a:solidFill>
                  <a:schemeClr val="bg1">
                    <a:lumMod val="95000"/>
                  </a:schemeClr>
                </a:solidFill>
                <a:latin typeface="+mj-lt"/>
                <a:ea typeface="Calibri" panose="020F0502020204030204" pitchFamily="34" charset="0"/>
              </a:rPr>
              <a:t>probiotica</a:t>
            </a:r>
            <a:r>
              <a:rPr lang="nl-NL" sz="1400">
                <a:solidFill>
                  <a:schemeClr val="bg1">
                    <a:lumMod val="95000"/>
                  </a:schemeClr>
                </a:solidFill>
                <a:latin typeface="+mj-lt"/>
                <a:ea typeface="Calibri" panose="020F0502020204030204" pitchFamily="34" charset="0"/>
              </a:rPr>
              <a:t> voor obstipatie</a:t>
            </a:r>
          </a:p>
          <a:p>
            <a:r>
              <a:rPr lang="nl-NL" sz="1400">
                <a:solidFill>
                  <a:schemeClr val="bg1">
                    <a:lumMod val="95000"/>
                  </a:schemeClr>
                </a:solidFill>
                <a:effectLst/>
                <a:latin typeface="+mj-lt"/>
                <a:ea typeface="Calibri" panose="020F0502020204030204" pitchFamily="34" charset="0"/>
              </a:rPr>
              <a:t>Goe</a:t>
            </a:r>
            <a:r>
              <a:rPr lang="nl-NL" sz="1400">
                <a:solidFill>
                  <a:schemeClr val="bg1">
                    <a:lumMod val="95000"/>
                  </a:schemeClr>
                </a:solidFill>
                <a:latin typeface="+mj-lt"/>
                <a:ea typeface="Calibri" panose="020F0502020204030204" pitchFamily="34" charset="0"/>
              </a:rPr>
              <a:t>de resultaten overeenkomstig met bevindingen wetenschap</a:t>
            </a:r>
          </a:p>
          <a:p>
            <a:endParaRPr lang="nl-NL" sz="1400">
              <a:solidFill>
                <a:schemeClr val="bg1">
                  <a:lumMod val="95000"/>
                </a:schemeClr>
              </a:solidFill>
              <a:latin typeface="+mj-lt"/>
              <a:ea typeface="Calibri" panose="020F0502020204030204" pitchFamily="34" charset="0"/>
            </a:endParaRPr>
          </a:p>
          <a:p>
            <a:endParaRPr lang="nl-NL" sz="1400">
              <a:solidFill>
                <a:schemeClr val="bg1">
                  <a:lumMod val="95000"/>
                </a:schemeClr>
              </a:solidFill>
              <a:latin typeface="+mj-lt"/>
            </a:endParaRPr>
          </a:p>
        </p:txBody>
      </p:sp>
      <p:sp>
        <p:nvSpPr>
          <p:cNvPr id="9" name="Tijdelijke aanduiding voor tekst 2">
            <a:extLst>
              <a:ext uri="{FF2B5EF4-FFF2-40B4-BE49-F238E27FC236}">
                <a16:creationId xmlns:a16="http://schemas.microsoft.com/office/drawing/2014/main" id="{2D96E8ED-EEA1-35B7-A589-A2DFA5E707F3}"/>
              </a:ext>
            </a:extLst>
          </p:cNvPr>
          <p:cNvSpPr txBox="1">
            <a:spLocks/>
          </p:cNvSpPr>
          <p:nvPr/>
        </p:nvSpPr>
        <p:spPr>
          <a:xfrm>
            <a:off x="5712585" y="4088283"/>
            <a:ext cx="1567213" cy="247011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a:solidFill>
                  <a:schemeClr val="bg2"/>
                </a:solidFill>
              </a:rPr>
              <a:t>Ervaring van de schoonmoeder van een collega</a:t>
            </a:r>
          </a:p>
          <a:p>
            <a:endParaRPr lang="nl-NL">
              <a:solidFill>
                <a:schemeClr val="bg2"/>
              </a:solidFill>
            </a:endParaRPr>
          </a:p>
        </p:txBody>
      </p:sp>
    </p:spTree>
    <p:extLst>
      <p:ext uri="{BB962C8B-B14F-4D97-AF65-F5344CB8AC3E}">
        <p14:creationId xmlns:p14="http://schemas.microsoft.com/office/powerpoint/2010/main" val="9212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F94C2-1505-9434-3BC5-940F773E203A}"/>
              </a:ext>
            </a:extLst>
          </p:cNvPr>
          <p:cNvSpPr>
            <a:spLocks noGrp="1"/>
          </p:cNvSpPr>
          <p:nvPr>
            <p:ph type="ctrTitle"/>
          </p:nvPr>
        </p:nvSpPr>
        <p:spPr/>
        <p:txBody>
          <a:bodyPr/>
          <a:lstStyle/>
          <a:p>
            <a:r>
              <a:rPr lang="nl-NL"/>
              <a:t>Veiligheid van </a:t>
            </a:r>
            <a:r>
              <a:rPr lang="nl-NL" err="1"/>
              <a:t>probiotica</a:t>
            </a:r>
            <a:r>
              <a:rPr lang="nl-NL"/>
              <a:t>      (in ouderen)</a:t>
            </a:r>
          </a:p>
        </p:txBody>
      </p:sp>
      <p:sp>
        <p:nvSpPr>
          <p:cNvPr id="3" name="Ondertitel 2">
            <a:extLst>
              <a:ext uri="{FF2B5EF4-FFF2-40B4-BE49-F238E27FC236}">
                <a16:creationId xmlns:a16="http://schemas.microsoft.com/office/drawing/2014/main" id="{CE238168-CEE4-F478-DB5D-44E76A81C87A}"/>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02318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37209" y="424289"/>
            <a:ext cx="8262938" cy="578051"/>
          </a:xfrm>
        </p:spPr>
        <p:txBody>
          <a:bodyPr/>
          <a:lstStyle/>
          <a:p>
            <a:r>
              <a:rPr lang="nl-NL"/>
              <a:t>Bacteriën zijn overal </a:t>
            </a:r>
            <a:br>
              <a:rPr lang="nl-NL"/>
            </a:br>
            <a:endParaRPr lang="nl-NL"/>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696" y="940597"/>
            <a:ext cx="4906972" cy="327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vak 13"/>
          <p:cNvSpPr txBox="1"/>
          <p:nvPr/>
        </p:nvSpPr>
        <p:spPr>
          <a:xfrm>
            <a:off x="1469133" y="4259529"/>
            <a:ext cx="6204098" cy="369332"/>
          </a:xfrm>
          <a:prstGeom prst="rect">
            <a:avLst/>
          </a:prstGeom>
          <a:noFill/>
        </p:spPr>
        <p:txBody>
          <a:bodyPr wrap="square" lIns="91436" tIns="45718" rIns="91436" bIns="45718" rtlCol="0">
            <a:spAutoFit/>
          </a:bodyPr>
          <a:lstStyle/>
          <a:p>
            <a:pPr algn="ctr"/>
            <a:r>
              <a:rPr lang="nl-NL" sz="1800">
                <a:ln w="0"/>
                <a:solidFill>
                  <a:schemeClr val="accent1"/>
                </a:solidFill>
                <a:effectLst>
                  <a:outerShdw blurRad="38100" dist="25400" dir="5400000" algn="ctr" rotWithShape="0">
                    <a:srgbClr val="6E747A">
                      <a:alpha val="43000"/>
                    </a:srgbClr>
                  </a:outerShdw>
                </a:effectLst>
              </a:rPr>
              <a:t>Met tongzoenen wissel je 80 miljoen bacteriën uit!</a:t>
            </a:r>
          </a:p>
        </p:txBody>
      </p:sp>
      <p:sp>
        <p:nvSpPr>
          <p:cNvPr id="15" name="Rechthoek 14"/>
          <p:cNvSpPr/>
          <p:nvPr/>
        </p:nvSpPr>
        <p:spPr>
          <a:xfrm>
            <a:off x="4051004" y="4762502"/>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nl-NL" sz="1100"/>
          </a:p>
        </p:txBody>
      </p:sp>
    </p:spTree>
    <p:extLst>
      <p:ext uri="{BB962C8B-B14F-4D97-AF65-F5344CB8AC3E}">
        <p14:creationId xmlns:p14="http://schemas.microsoft.com/office/powerpoint/2010/main" val="312297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B87A-C0A0-9A2F-5061-C94E500FEC27}"/>
              </a:ext>
            </a:extLst>
          </p:cNvPr>
          <p:cNvSpPr>
            <a:spLocks noGrp="1"/>
          </p:cNvSpPr>
          <p:nvPr>
            <p:ph type="title"/>
          </p:nvPr>
        </p:nvSpPr>
        <p:spPr/>
        <p:txBody>
          <a:bodyPr/>
          <a:lstStyle/>
          <a:p>
            <a:r>
              <a:rPr lang="en-US" dirty="0" err="1"/>
              <a:t>Probiotica</a:t>
            </a:r>
            <a:r>
              <a:rPr lang="en-US" dirty="0"/>
              <a:t> is </a:t>
            </a:r>
            <a:r>
              <a:rPr lang="en-US" dirty="0" err="1"/>
              <a:t>veilig</a:t>
            </a:r>
            <a:r>
              <a:rPr lang="en-US" dirty="0"/>
              <a:t> </a:t>
            </a:r>
            <a:r>
              <a:rPr lang="en-US" dirty="0" err="1"/>
              <a:t>bij</a:t>
            </a:r>
            <a:r>
              <a:rPr lang="en-US" dirty="0"/>
              <a:t> 'otherwise' healthy </a:t>
            </a:r>
            <a:r>
              <a:rPr lang="en-US" dirty="0" err="1"/>
              <a:t>ouderen</a:t>
            </a:r>
          </a:p>
        </p:txBody>
      </p:sp>
      <p:pic>
        <p:nvPicPr>
          <p:cNvPr id="5" name="Afbeelding 10" descr="Afbeelding met tekst, schermopname, Lettertype, diagram&#10;&#10;Automatisch gegenereerde beschrijving">
            <a:extLst>
              <a:ext uri="{FF2B5EF4-FFF2-40B4-BE49-F238E27FC236}">
                <a16:creationId xmlns:a16="http://schemas.microsoft.com/office/drawing/2014/main" id="{0699C368-D4F8-491E-0186-3E08AE83CA0C}"/>
              </a:ext>
            </a:extLst>
          </p:cNvPr>
          <p:cNvPicPr>
            <a:picLocks noChangeAspect="1"/>
          </p:cNvPicPr>
          <p:nvPr/>
        </p:nvPicPr>
        <p:blipFill>
          <a:blip r:embed="rId2"/>
          <a:stretch>
            <a:fillRect/>
          </a:stretch>
        </p:blipFill>
        <p:spPr>
          <a:xfrm>
            <a:off x="4949381" y="1061064"/>
            <a:ext cx="3754088" cy="2512318"/>
          </a:xfrm>
          <a:prstGeom prst="rect">
            <a:avLst/>
          </a:prstGeom>
          <a:ln>
            <a:solidFill>
              <a:schemeClr val="accent1">
                <a:lumMod val="50000"/>
              </a:schemeClr>
            </a:solidFill>
          </a:ln>
        </p:spPr>
      </p:pic>
      <p:sp>
        <p:nvSpPr>
          <p:cNvPr id="7" name="Ovaal 13">
            <a:extLst>
              <a:ext uri="{FF2B5EF4-FFF2-40B4-BE49-F238E27FC236}">
                <a16:creationId xmlns:a16="http://schemas.microsoft.com/office/drawing/2014/main" id="{8DA05D05-9805-AD21-6760-BF68EB6471E5}"/>
              </a:ext>
            </a:extLst>
          </p:cNvPr>
          <p:cNvSpPr/>
          <p:nvPr/>
        </p:nvSpPr>
        <p:spPr>
          <a:xfrm>
            <a:off x="6613430" y="2965955"/>
            <a:ext cx="295275" cy="21371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xtBox 7">
            <a:extLst>
              <a:ext uri="{FF2B5EF4-FFF2-40B4-BE49-F238E27FC236}">
                <a16:creationId xmlns:a16="http://schemas.microsoft.com/office/drawing/2014/main" id="{3EA61E05-B488-BD2E-7931-A73A12996B04}"/>
              </a:ext>
            </a:extLst>
          </p:cNvPr>
          <p:cNvSpPr txBox="1"/>
          <p:nvPr/>
        </p:nvSpPr>
        <p:spPr>
          <a:xfrm>
            <a:off x="963592" y="1111169"/>
            <a:ext cx="3431544" cy="24622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en-US" sz="1600" dirty="0" err="1"/>
              <a:t>Ouderen</a:t>
            </a:r>
            <a:r>
              <a:rPr lang="en-US" sz="1600" dirty="0"/>
              <a:t> </a:t>
            </a:r>
            <a:r>
              <a:rPr lang="en-US" sz="1600" dirty="0" err="1"/>
              <a:t>worden</a:t>
            </a:r>
            <a:r>
              <a:rPr lang="en-US" sz="1600" dirty="0"/>
              <a:t> in </a:t>
            </a:r>
            <a:r>
              <a:rPr lang="en-US" sz="1600" dirty="0" err="1"/>
              <a:t>deze</a:t>
            </a:r>
            <a:r>
              <a:rPr lang="en-US" sz="1600" dirty="0"/>
              <a:t> analyses </a:t>
            </a:r>
            <a:r>
              <a:rPr lang="en-US" sz="1600" dirty="0" err="1"/>
              <a:t>gezien</a:t>
            </a:r>
            <a:r>
              <a:rPr lang="en-US" sz="1600" dirty="0"/>
              <a:t> </a:t>
            </a:r>
            <a:r>
              <a:rPr lang="en-US" sz="1600" dirty="0" err="1"/>
              <a:t>als</a:t>
            </a:r>
            <a:r>
              <a:rPr lang="en-US" sz="1600" dirty="0"/>
              <a:t> &gt;65 </a:t>
            </a:r>
            <a:r>
              <a:rPr lang="en-US" sz="1600" dirty="0" err="1"/>
              <a:t>jaar</a:t>
            </a:r>
            <a:endParaRPr lang="en-US" sz="1600" dirty="0"/>
          </a:p>
          <a:p>
            <a:pPr marL="285750" indent="-285750">
              <a:buFont typeface="Arial"/>
              <a:buChar char="•"/>
            </a:pPr>
            <a:endParaRPr lang="en-US" sz="1600" dirty="0"/>
          </a:p>
          <a:p>
            <a:pPr marL="285750" indent="-285750">
              <a:buFont typeface="Arial"/>
              <a:buChar char="•"/>
            </a:pPr>
            <a:r>
              <a:rPr lang="en-US" sz="1600" dirty="0"/>
              <a:t>In diverse meta-analyses </a:t>
            </a:r>
            <a:r>
              <a:rPr lang="en-US" sz="1600" dirty="0" err="1"/>
              <a:t>waar</a:t>
            </a:r>
            <a:r>
              <a:rPr lang="en-US" sz="1600" dirty="0"/>
              <a:t> </a:t>
            </a:r>
            <a:r>
              <a:rPr lang="en-US" sz="1600" dirty="0" err="1"/>
              <a:t>ouderen</a:t>
            </a:r>
            <a:r>
              <a:rPr lang="en-US" sz="1600" dirty="0"/>
              <a:t> in mee </a:t>
            </a:r>
            <a:r>
              <a:rPr lang="en-US" sz="1600" dirty="0" err="1"/>
              <a:t>zijn</a:t>
            </a:r>
            <a:r>
              <a:rPr lang="en-US" sz="1600" dirty="0"/>
              <a:t> </a:t>
            </a:r>
            <a:r>
              <a:rPr lang="en-US" sz="1600" dirty="0" err="1"/>
              <a:t>genomen</a:t>
            </a:r>
            <a:r>
              <a:rPr lang="en-US" sz="1600" dirty="0"/>
              <a:t>, is </a:t>
            </a:r>
            <a:r>
              <a:rPr lang="en-US" sz="1600" b="1" dirty="0" err="1"/>
              <a:t>geen</a:t>
            </a:r>
            <a:r>
              <a:rPr lang="en-US" sz="1600" b="1" dirty="0"/>
              <a:t> </a:t>
            </a:r>
            <a:r>
              <a:rPr lang="en-US" sz="1600" b="1" dirty="0" err="1"/>
              <a:t>verschil</a:t>
            </a:r>
            <a:r>
              <a:rPr lang="en-US" sz="1600" b="1" dirty="0"/>
              <a:t> </a:t>
            </a:r>
            <a:r>
              <a:rPr lang="en-US" sz="1600" b="1" dirty="0" err="1"/>
              <a:t>tussen</a:t>
            </a:r>
            <a:r>
              <a:rPr lang="en-US" sz="1600" b="1" dirty="0"/>
              <a:t> (</a:t>
            </a:r>
            <a:r>
              <a:rPr lang="en-US" sz="1600" b="1" dirty="0" err="1"/>
              <a:t>ernstige</a:t>
            </a:r>
            <a:r>
              <a:rPr lang="en-US" sz="1600" b="1" dirty="0"/>
              <a:t>) </a:t>
            </a:r>
            <a:r>
              <a:rPr lang="en-US" sz="1600" b="1" dirty="0" err="1"/>
              <a:t>bijwerkingen</a:t>
            </a:r>
            <a:r>
              <a:rPr lang="en-US" sz="1600" b="1" dirty="0"/>
              <a:t> </a:t>
            </a:r>
            <a:r>
              <a:rPr lang="en-US" sz="1600" b="1" dirty="0" err="1"/>
              <a:t>gevonden</a:t>
            </a:r>
            <a:r>
              <a:rPr lang="en-US" sz="1600" b="1" dirty="0"/>
              <a:t> </a:t>
            </a:r>
            <a:r>
              <a:rPr lang="en-US" sz="1600" dirty="0" err="1"/>
              <a:t>tussen</a:t>
            </a:r>
            <a:r>
              <a:rPr lang="en-US" sz="1600" dirty="0"/>
              <a:t> de </a:t>
            </a:r>
            <a:r>
              <a:rPr lang="en-US" sz="1600" dirty="0" err="1"/>
              <a:t>probiotica</a:t>
            </a:r>
            <a:r>
              <a:rPr lang="en-US" sz="1600" dirty="0"/>
              <a:t> en de </a:t>
            </a:r>
            <a:r>
              <a:rPr lang="en-US" sz="1600" dirty="0" err="1"/>
              <a:t>placebogroep</a:t>
            </a:r>
            <a:r>
              <a:rPr lang="en-US" sz="1600" dirty="0"/>
              <a:t>. </a:t>
            </a:r>
          </a:p>
          <a:p>
            <a:pPr marL="285750" indent="-285750">
              <a:buFont typeface="Arial"/>
              <a:buChar char="•"/>
            </a:pPr>
            <a:endParaRPr lang="en-US" sz="1600" dirty="0"/>
          </a:p>
        </p:txBody>
      </p:sp>
    </p:spTree>
    <p:extLst>
      <p:ext uri="{BB962C8B-B14F-4D97-AF65-F5344CB8AC3E}">
        <p14:creationId xmlns:p14="http://schemas.microsoft.com/office/powerpoint/2010/main" val="12782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F94C2-1505-9434-3BC5-940F773E203A}"/>
              </a:ext>
            </a:extLst>
          </p:cNvPr>
          <p:cNvSpPr>
            <a:spLocks noGrp="1"/>
          </p:cNvSpPr>
          <p:nvPr>
            <p:ph type="ctrTitle"/>
          </p:nvPr>
        </p:nvSpPr>
        <p:spPr/>
        <p:txBody>
          <a:bodyPr/>
          <a:lstStyle/>
          <a:p>
            <a:r>
              <a:rPr lang="nl-NL"/>
              <a:t>Samenvattend potentie voor probiotica in de ouderenpopulatie (zorg)</a:t>
            </a:r>
          </a:p>
        </p:txBody>
      </p:sp>
      <p:sp>
        <p:nvSpPr>
          <p:cNvPr id="3" name="Ondertitel 2">
            <a:extLst>
              <a:ext uri="{FF2B5EF4-FFF2-40B4-BE49-F238E27FC236}">
                <a16:creationId xmlns:a16="http://schemas.microsoft.com/office/drawing/2014/main" id="{CE238168-CEE4-F478-DB5D-44E76A81C87A}"/>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8860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AFAEED-6FD5-B3EC-F367-73B3FE5B2CE5}"/>
              </a:ext>
            </a:extLst>
          </p:cNvPr>
          <p:cNvSpPr txBox="1">
            <a:spLocks/>
          </p:cNvSpPr>
          <p:nvPr/>
        </p:nvSpPr>
        <p:spPr>
          <a:xfrm>
            <a:off x="550333" y="999067"/>
            <a:ext cx="8382000" cy="4004733"/>
          </a:xfrm>
          <a:prstGeom prst="rect">
            <a:avLst/>
          </a:prstGeom>
        </p:spPr>
        <p:txBody>
          <a:bodyPr lIns="91440" tIns="45720" rIns="91440" bIns="45720" anchor="t">
            <a:norm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Ouder</a:t>
            </a:r>
            <a:r>
              <a:rPr lang="en-GB" dirty="0">
                <a:solidFill>
                  <a:schemeClr val="bg2"/>
                </a:solidFill>
              </a:rPr>
              <a:t> </a:t>
            </a:r>
            <a:r>
              <a:rPr lang="en-GB" dirty="0" err="1">
                <a:solidFill>
                  <a:schemeClr val="bg2"/>
                </a:solidFill>
              </a:rPr>
              <a:t>worden</a:t>
            </a:r>
            <a:r>
              <a:rPr lang="en-GB" dirty="0">
                <a:solidFill>
                  <a:schemeClr val="bg2"/>
                </a:solidFill>
              </a:rPr>
              <a:t>, </a:t>
            </a:r>
            <a:r>
              <a:rPr lang="en-GB" dirty="0" err="1">
                <a:solidFill>
                  <a:schemeClr val="bg2"/>
                </a:solidFill>
              </a:rPr>
              <a:t>en</a:t>
            </a:r>
            <a:r>
              <a:rPr lang="en-GB" dirty="0">
                <a:solidFill>
                  <a:schemeClr val="bg2"/>
                </a:solidFill>
              </a:rPr>
              <a:t> </a:t>
            </a:r>
            <a:r>
              <a:rPr lang="en-GB" dirty="0" err="1">
                <a:solidFill>
                  <a:schemeClr val="bg2"/>
                </a:solidFill>
              </a:rPr>
              <a:t>bijkomende</a:t>
            </a:r>
            <a:r>
              <a:rPr lang="en-GB" dirty="0">
                <a:solidFill>
                  <a:schemeClr val="bg2"/>
                </a:solidFill>
              </a:rPr>
              <a:t> </a:t>
            </a:r>
            <a:r>
              <a:rPr lang="en-GB" dirty="0" err="1">
                <a:solidFill>
                  <a:schemeClr val="bg2"/>
                </a:solidFill>
              </a:rPr>
              <a:t>leefstijlveranderingen</a:t>
            </a:r>
            <a:r>
              <a:rPr lang="en-GB" dirty="0">
                <a:solidFill>
                  <a:schemeClr val="bg2"/>
                </a:solidFill>
              </a:rPr>
              <a:t>, </a:t>
            </a:r>
            <a:r>
              <a:rPr lang="en-GB" dirty="0" err="1">
                <a:solidFill>
                  <a:schemeClr val="bg2"/>
                </a:solidFill>
              </a:rPr>
              <a:t>zorgen</a:t>
            </a:r>
            <a:r>
              <a:rPr lang="en-GB" dirty="0">
                <a:solidFill>
                  <a:schemeClr val="bg2"/>
                </a:solidFill>
              </a:rPr>
              <a:t> </a:t>
            </a:r>
            <a:r>
              <a:rPr lang="en-GB" dirty="0" err="1">
                <a:solidFill>
                  <a:schemeClr val="bg2"/>
                </a:solidFill>
              </a:rPr>
              <a:t>voor</a:t>
            </a:r>
            <a:r>
              <a:rPr lang="en-GB" dirty="0">
                <a:solidFill>
                  <a:schemeClr val="bg2"/>
                </a:solidFill>
              </a:rPr>
              <a:t> </a:t>
            </a:r>
            <a:r>
              <a:rPr lang="en-GB" dirty="0" err="1">
                <a:solidFill>
                  <a:schemeClr val="bg2"/>
                </a:solidFill>
              </a:rPr>
              <a:t>verandering</a:t>
            </a:r>
            <a:r>
              <a:rPr lang="en-GB" dirty="0">
                <a:solidFill>
                  <a:schemeClr val="bg2"/>
                </a:solidFill>
              </a:rPr>
              <a:t> van het </a:t>
            </a:r>
            <a:r>
              <a:rPr lang="en-GB" dirty="0" err="1">
                <a:solidFill>
                  <a:schemeClr val="bg2"/>
                </a:solidFill>
              </a:rPr>
              <a:t>microbioom</a:t>
            </a:r>
            <a:endParaRPr lang="en-GB" dirty="0">
              <a:solidFill>
                <a:schemeClr val="bg2"/>
              </a:solidFill>
            </a:endParaRP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Probiotica</a:t>
            </a:r>
            <a:r>
              <a:rPr lang="en-GB" dirty="0">
                <a:solidFill>
                  <a:schemeClr val="bg2"/>
                </a:solidFill>
              </a:rPr>
              <a:t> </a:t>
            </a:r>
            <a:r>
              <a:rPr lang="en-GB" dirty="0" err="1">
                <a:solidFill>
                  <a:schemeClr val="bg2"/>
                </a:solidFill>
              </a:rPr>
              <a:t>bij</a:t>
            </a:r>
            <a:r>
              <a:rPr lang="en-GB" dirty="0">
                <a:solidFill>
                  <a:schemeClr val="bg2"/>
                </a:solidFill>
              </a:rPr>
              <a:t> </a:t>
            </a:r>
            <a:r>
              <a:rPr lang="en-GB" dirty="0" err="1">
                <a:solidFill>
                  <a:schemeClr val="bg2"/>
                </a:solidFill>
              </a:rPr>
              <a:t>antibiotica</a:t>
            </a:r>
            <a:r>
              <a:rPr lang="en-GB" dirty="0">
                <a:solidFill>
                  <a:schemeClr val="bg2"/>
                </a:solidFill>
              </a:rPr>
              <a:t>, </a:t>
            </a:r>
            <a:r>
              <a:rPr lang="en-GB" dirty="0" err="1">
                <a:solidFill>
                  <a:schemeClr val="bg2"/>
                </a:solidFill>
              </a:rPr>
              <a:t>voorkomt</a:t>
            </a:r>
            <a:r>
              <a:rPr lang="en-GB" dirty="0">
                <a:solidFill>
                  <a:schemeClr val="bg2"/>
                </a:solidFill>
              </a:rPr>
              <a:t> in 2 van de 5 </a:t>
            </a:r>
            <a:r>
              <a:rPr lang="en-GB" dirty="0" err="1">
                <a:solidFill>
                  <a:schemeClr val="bg2"/>
                </a:solidFill>
              </a:rPr>
              <a:t>gevallen</a:t>
            </a:r>
            <a:r>
              <a:rPr lang="en-GB" dirty="0">
                <a:solidFill>
                  <a:schemeClr val="bg2"/>
                </a:solidFill>
              </a:rPr>
              <a:t> </a:t>
            </a:r>
            <a:r>
              <a:rPr lang="en-GB" dirty="0" err="1">
                <a:solidFill>
                  <a:schemeClr val="bg2"/>
                </a:solidFill>
              </a:rPr>
              <a:t>ontwikkeling</a:t>
            </a:r>
            <a:r>
              <a:rPr lang="en-GB" dirty="0">
                <a:solidFill>
                  <a:schemeClr val="bg2"/>
                </a:solidFill>
              </a:rPr>
              <a:t> van </a:t>
            </a:r>
            <a:r>
              <a:rPr lang="en-GB" dirty="0" err="1">
                <a:solidFill>
                  <a:schemeClr val="bg2"/>
                </a:solidFill>
              </a:rPr>
              <a:t>diarree</a:t>
            </a:r>
            <a:r>
              <a:rPr lang="en-GB" dirty="0">
                <a:solidFill>
                  <a:schemeClr val="bg2"/>
                </a:solidFill>
              </a:rPr>
              <a:t>, </a:t>
            </a:r>
            <a:r>
              <a:rPr lang="en-GB" dirty="0" err="1">
                <a:solidFill>
                  <a:schemeClr val="bg2"/>
                </a:solidFill>
              </a:rPr>
              <a:t>bij</a:t>
            </a:r>
            <a:r>
              <a:rPr lang="en-GB" dirty="0">
                <a:solidFill>
                  <a:schemeClr val="bg2"/>
                </a:solidFill>
              </a:rPr>
              <a:t> </a:t>
            </a:r>
            <a:r>
              <a:rPr lang="en-GB" dirty="0" err="1">
                <a:solidFill>
                  <a:schemeClr val="bg2"/>
                </a:solidFill>
              </a:rPr>
              <a:t>ouderen</a:t>
            </a:r>
            <a:r>
              <a:rPr lang="en-GB" dirty="0">
                <a:solidFill>
                  <a:schemeClr val="bg2"/>
                </a:solidFill>
              </a:rPr>
              <a:t> met </a:t>
            </a:r>
            <a:r>
              <a:rPr lang="en-GB" dirty="0" err="1">
                <a:solidFill>
                  <a:schemeClr val="bg2"/>
                </a:solidFill>
              </a:rPr>
              <a:t>herinfecties</a:t>
            </a:r>
            <a:r>
              <a:rPr lang="en-GB" dirty="0">
                <a:solidFill>
                  <a:schemeClr val="bg2"/>
                </a:solidFill>
              </a:rPr>
              <a:t> </a:t>
            </a:r>
            <a:r>
              <a:rPr lang="en-GB" dirty="0" err="1">
                <a:solidFill>
                  <a:schemeClr val="bg2"/>
                </a:solidFill>
              </a:rPr>
              <a:t>kan</a:t>
            </a:r>
            <a:r>
              <a:rPr lang="en-GB" dirty="0">
                <a:solidFill>
                  <a:schemeClr val="bg2"/>
                </a:solidFill>
              </a:rPr>
              <a:t> </a:t>
            </a:r>
            <a:r>
              <a:rPr lang="en-GB" dirty="0" err="1">
                <a:solidFill>
                  <a:schemeClr val="bg2"/>
                </a:solidFill>
              </a:rPr>
              <a:t>dit</a:t>
            </a:r>
            <a:r>
              <a:rPr lang="en-GB" dirty="0">
                <a:solidFill>
                  <a:schemeClr val="bg2"/>
                </a:solidFill>
              </a:rPr>
              <a:t> </a:t>
            </a:r>
            <a:r>
              <a:rPr lang="en-GB" dirty="0" err="1">
                <a:solidFill>
                  <a:schemeClr val="bg2"/>
                </a:solidFill>
              </a:rPr>
              <a:t>zelfs</a:t>
            </a:r>
            <a:r>
              <a:rPr lang="en-GB" dirty="0">
                <a:solidFill>
                  <a:schemeClr val="bg2"/>
                </a:solidFill>
              </a:rPr>
              <a:t> </a:t>
            </a:r>
            <a:r>
              <a:rPr lang="en-GB" dirty="0" err="1">
                <a:solidFill>
                  <a:schemeClr val="bg2"/>
                </a:solidFill>
              </a:rPr>
              <a:t>oplopen</a:t>
            </a:r>
            <a:r>
              <a:rPr lang="en-GB" dirty="0">
                <a:solidFill>
                  <a:schemeClr val="bg2"/>
                </a:solidFill>
              </a:rPr>
              <a:t> tot </a:t>
            </a:r>
            <a:r>
              <a:rPr lang="en-GB" dirty="0" err="1">
                <a:solidFill>
                  <a:schemeClr val="bg2"/>
                </a:solidFill>
              </a:rPr>
              <a:t>wel</a:t>
            </a:r>
            <a:r>
              <a:rPr lang="en-GB" dirty="0">
                <a:solidFill>
                  <a:schemeClr val="bg2"/>
                </a:solidFill>
              </a:rPr>
              <a:t> 70% </a:t>
            </a: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Implementatie</a:t>
            </a:r>
            <a:r>
              <a:rPr lang="en-GB" dirty="0">
                <a:solidFill>
                  <a:schemeClr val="bg2"/>
                </a:solidFill>
              </a:rPr>
              <a:t> van </a:t>
            </a:r>
            <a:r>
              <a:rPr lang="en-GB" dirty="0" err="1">
                <a:solidFill>
                  <a:schemeClr val="bg2"/>
                </a:solidFill>
              </a:rPr>
              <a:t>probiotica</a:t>
            </a:r>
            <a:r>
              <a:rPr lang="en-GB" dirty="0">
                <a:solidFill>
                  <a:schemeClr val="bg2"/>
                </a:solidFill>
              </a:rPr>
              <a:t> </a:t>
            </a:r>
            <a:r>
              <a:rPr lang="en-GB" dirty="0" err="1">
                <a:solidFill>
                  <a:schemeClr val="bg2"/>
                </a:solidFill>
              </a:rPr>
              <a:t>bij</a:t>
            </a:r>
            <a:r>
              <a:rPr lang="en-GB" dirty="0">
                <a:solidFill>
                  <a:schemeClr val="bg2"/>
                </a:solidFill>
              </a:rPr>
              <a:t> </a:t>
            </a:r>
            <a:r>
              <a:rPr lang="en-GB" dirty="0" err="1">
                <a:solidFill>
                  <a:schemeClr val="bg2"/>
                </a:solidFill>
              </a:rPr>
              <a:t>antibiotica</a:t>
            </a:r>
            <a:r>
              <a:rPr lang="en-GB" dirty="0">
                <a:solidFill>
                  <a:schemeClr val="bg2"/>
                </a:solidFill>
              </a:rPr>
              <a:t> in </a:t>
            </a:r>
            <a:r>
              <a:rPr lang="en-GB" dirty="0" err="1">
                <a:solidFill>
                  <a:schemeClr val="bg2"/>
                </a:solidFill>
              </a:rPr>
              <a:t>ouderenzorginstelling</a:t>
            </a:r>
            <a:r>
              <a:rPr lang="en-GB" dirty="0">
                <a:solidFill>
                  <a:schemeClr val="bg2"/>
                </a:solidFill>
              </a:rPr>
              <a:t> is </a:t>
            </a:r>
            <a:r>
              <a:rPr lang="en-GB" dirty="0" err="1">
                <a:solidFill>
                  <a:schemeClr val="bg2"/>
                </a:solidFill>
              </a:rPr>
              <a:t>goed</a:t>
            </a:r>
            <a:r>
              <a:rPr lang="en-GB" dirty="0">
                <a:solidFill>
                  <a:schemeClr val="bg2"/>
                </a:solidFill>
              </a:rPr>
              <a:t> </a:t>
            </a:r>
            <a:r>
              <a:rPr lang="en-GB" dirty="0" err="1">
                <a:solidFill>
                  <a:schemeClr val="bg2"/>
                </a:solidFill>
              </a:rPr>
              <a:t>mogelijk</a:t>
            </a:r>
            <a:r>
              <a:rPr lang="en-GB" dirty="0">
                <a:solidFill>
                  <a:schemeClr val="bg2"/>
                </a:solidFill>
              </a:rPr>
              <a:t>, </a:t>
            </a:r>
            <a:r>
              <a:rPr lang="en-GB" dirty="0" err="1">
                <a:solidFill>
                  <a:schemeClr val="bg2"/>
                </a:solidFill>
              </a:rPr>
              <a:t>zeker</a:t>
            </a:r>
            <a:r>
              <a:rPr lang="en-GB" dirty="0">
                <a:solidFill>
                  <a:schemeClr val="bg2"/>
                </a:solidFill>
              </a:rPr>
              <a:t> </a:t>
            </a:r>
            <a:r>
              <a:rPr lang="en-GB" dirty="0" err="1">
                <a:solidFill>
                  <a:schemeClr val="bg2"/>
                </a:solidFill>
              </a:rPr>
              <a:t>bij</a:t>
            </a:r>
            <a:r>
              <a:rPr lang="en-GB" dirty="0">
                <a:solidFill>
                  <a:schemeClr val="bg2"/>
                </a:solidFill>
              </a:rPr>
              <a:t> </a:t>
            </a:r>
            <a:r>
              <a:rPr lang="en-GB" dirty="0" err="1">
                <a:solidFill>
                  <a:schemeClr val="bg2"/>
                </a:solidFill>
              </a:rPr>
              <a:t>draagvlak</a:t>
            </a:r>
            <a:r>
              <a:rPr lang="en-GB" dirty="0">
                <a:solidFill>
                  <a:schemeClr val="bg2"/>
                </a:solidFill>
              </a:rPr>
              <a:t> in hele </a:t>
            </a:r>
            <a:r>
              <a:rPr lang="en-GB" dirty="0" err="1">
                <a:solidFill>
                  <a:schemeClr val="bg2"/>
                </a:solidFill>
              </a:rPr>
              <a:t>keten</a:t>
            </a:r>
            <a:endParaRPr lang="en-GB" dirty="0">
              <a:solidFill>
                <a:schemeClr val="bg2"/>
              </a:solidFill>
            </a:endParaRP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Probiotica</a:t>
            </a:r>
            <a:r>
              <a:rPr lang="en-GB" dirty="0">
                <a:solidFill>
                  <a:schemeClr val="bg2"/>
                </a:solidFill>
              </a:rPr>
              <a:t> </a:t>
            </a:r>
            <a:r>
              <a:rPr lang="en-GB" dirty="0" err="1">
                <a:solidFill>
                  <a:schemeClr val="bg2"/>
                </a:solidFill>
              </a:rPr>
              <a:t>kunnen</a:t>
            </a:r>
            <a:r>
              <a:rPr lang="en-GB" dirty="0">
                <a:solidFill>
                  <a:schemeClr val="bg2"/>
                </a:solidFill>
              </a:rPr>
              <a:t> </a:t>
            </a:r>
            <a:r>
              <a:rPr lang="en-GB" dirty="0" err="1">
                <a:solidFill>
                  <a:schemeClr val="bg2"/>
                </a:solidFill>
              </a:rPr>
              <a:t>ook</a:t>
            </a:r>
            <a:r>
              <a:rPr lang="en-GB" dirty="0">
                <a:solidFill>
                  <a:schemeClr val="bg2"/>
                </a:solidFill>
              </a:rPr>
              <a:t> </a:t>
            </a:r>
            <a:r>
              <a:rPr lang="en-GB" dirty="0" err="1">
                <a:solidFill>
                  <a:schemeClr val="bg2"/>
                </a:solidFill>
              </a:rPr>
              <a:t>bijdragen</a:t>
            </a:r>
            <a:r>
              <a:rPr lang="en-GB" dirty="0">
                <a:solidFill>
                  <a:schemeClr val="bg2"/>
                </a:solidFill>
              </a:rPr>
              <a:t> </a:t>
            </a:r>
            <a:r>
              <a:rPr lang="en-GB" dirty="0" err="1">
                <a:solidFill>
                  <a:schemeClr val="bg2"/>
                </a:solidFill>
              </a:rPr>
              <a:t>aan</a:t>
            </a:r>
            <a:r>
              <a:rPr lang="en-GB" dirty="0">
                <a:solidFill>
                  <a:schemeClr val="bg2"/>
                </a:solidFill>
              </a:rPr>
              <a:t> </a:t>
            </a:r>
            <a:r>
              <a:rPr lang="en-GB" dirty="0" err="1">
                <a:solidFill>
                  <a:schemeClr val="bg2"/>
                </a:solidFill>
              </a:rPr>
              <a:t>vermindering</a:t>
            </a:r>
            <a:r>
              <a:rPr lang="en-GB" dirty="0">
                <a:solidFill>
                  <a:schemeClr val="bg2"/>
                </a:solidFill>
              </a:rPr>
              <a:t> van </a:t>
            </a:r>
            <a:r>
              <a:rPr lang="en-GB" dirty="0" err="1">
                <a:solidFill>
                  <a:schemeClr val="bg2"/>
                </a:solidFill>
              </a:rPr>
              <a:t>constipatie</a:t>
            </a:r>
            <a:r>
              <a:rPr lang="en-GB" dirty="0">
                <a:solidFill>
                  <a:schemeClr val="bg2"/>
                </a:solidFill>
              </a:rPr>
              <a:t>, al </a:t>
            </a:r>
            <a:r>
              <a:rPr lang="en-GB" dirty="0" err="1">
                <a:solidFill>
                  <a:schemeClr val="bg2"/>
                </a:solidFill>
              </a:rPr>
              <a:t>zijn</a:t>
            </a:r>
            <a:r>
              <a:rPr lang="en-GB" dirty="0">
                <a:solidFill>
                  <a:schemeClr val="bg2"/>
                </a:solidFill>
              </a:rPr>
              <a:t> de </a:t>
            </a:r>
            <a:r>
              <a:rPr lang="en-GB" dirty="0" err="1">
                <a:solidFill>
                  <a:schemeClr val="bg2"/>
                </a:solidFill>
              </a:rPr>
              <a:t>resultaten</a:t>
            </a:r>
            <a:r>
              <a:rPr lang="en-GB" dirty="0">
                <a:solidFill>
                  <a:schemeClr val="bg2"/>
                </a:solidFill>
              </a:rPr>
              <a:t> </a:t>
            </a:r>
            <a:r>
              <a:rPr lang="en-GB" dirty="0" err="1">
                <a:solidFill>
                  <a:schemeClr val="bg2"/>
                </a:solidFill>
              </a:rPr>
              <a:t>hier</a:t>
            </a:r>
            <a:r>
              <a:rPr lang="en-GB" dirty="0">
                <a:solidFill>
                  <a:schemeClr val="bg2"/>
                </a:solidFill>
              </a:rPr>
              <a:t> </a:t>
            </a:r>
            <a:r>
              <a:rPr lang="en-GB" dirty="0" err="1">
                <a:solidFill>
                  <a:schemeClr val="bg2"/>
                </a:solidFill>
              </a:rPr>
              <a:t>meer</a:t>
            </a:r>
            <a:r>
              <a:rPr lang="en-GB" dirty="0">
                <a:solidFill>
                  <a:schemeClr val="bg2"/>
                </a:solidFill>
              </a:rPr>
              <a:t> </a:t>
            </a:r>
            <a:r>
              <a:rPr lang="en-GB" dirty="0" err="1">
                <a:solidFill>
                  <a:schemeClr val="bg2"/>
                </a:solidFill>
              </a:rPr>
              <a:t>heterogeen</a:t>
            </a:r>
            <a:r>
              <a:rPr lang="en-GB" dirty="0">
                <a:solidFill>
                  <a:schemeClr val="bg2"/>
                </a:solidFill>
              </a:rPr>
              <a:t> (</a:t>
            </a:r>
            <a:r>
              <a:rPr lang="en-GB" dirty="0" err="1">
                <a:solidFill>
                  <a:schemeClr val="bg2"/>
                </a:solidFill>
              </a:rPr>
              <a:t>mogelijk</a:t>
            </a:r>
            <a:r>
              <a:rPr lang="en-GB" dirty="0">
                <a:solidFill>
                  <a:schemeClr val="bg2"/>
                </a:solidFill>
              </a:rPr>
              <a:t> </a:t>
            </a:r>
            <a:r>
              <a:rPr lang="en-GB" dirty="0" err="1">
                <a:solidFill>
                  <a:schemeClr val="bg2"/>
                </a:solidFill>
              </a:rPr>
              <a:t>ook</a:t>
            </a:r>
            <a:r>
              <a:rPr lang="en-GB" dirty="0">
                <a:solidFill>
                  <a:schemeClr val="bg2"/>
                </a:solidFill>
              </a:rPr>
              <a:t> door de </a:t>
            </a:r>
            <a:r>
              <a:rPr lang="en-GB" dirty="0" err="1">
                <a:solidFill>
                  <a:schemeClr val="bg2"/>
                </a:solidFill>
              </a:rPr>
              <a:t>multifactoriële</a:t>
            </a:r>
            <a:r>
              <a:rPr lang="en-GB" dirty="0">
                <a:solidFill>
                  <a:schemeClr val="bg2"/>
                </a:solidFill>
              </a:rPr>
              <a:t> </a:t>
            </a:r>
            <a:r>
              <a:rPr lang="en-GB" dirty="0" err="1">
                <a:solidFill>
                  <a:schemeClr val="bg2"/>
                </a:solidFill>
              </a:rPr>
              <a:t>oorzaak</a:t>
            </a:r>
            <a:r>
              <a:rPr lang="en-GB" dirty="0">
                <a:solidFill>
                  <a:schemeClr val="bg2"/>
                </a:solidFill>
              </a:rPr>
              <a:t>)</a:t>
            </a: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Beperkt</a:t>
            </a:r>
            <a:r>
              <a:rPr lang="en-GB" dirty="0">
                <a:solidFill>
                  <a:schemeClr val="bg2"/>
                </a:solidFill>
              </a:rPr>
              <a:t> </a:t>
            </a:r>
            <a:r>
              <a:rPr lang="en-GB" dirty="0" err="1">
                <a:solidFill>
                  <a:schemeClr val="bg2"/>
                </a:solidFill>
              </a:rPr>
              <a:t>bewijs</a:t>
            </a:r>
            <a:r>
              <a:rPr lang="en-GB" dirty="0">
                <a:solidFill>
                  <a:schemeClr val="bg2"/>
                </a:solidFill>
              </a:rPr>
              <a:t> </a:t>
            </a:r>
            <a:r>
              <a:rPr lang="en-GB" dirty="0" err="1">
                <a:solidFill>
                  <a:schemeClr val="bg2"/>
                </a:solidFill>
              </a:rPr>
              <a:t>dat</a:t>
            </a:r>
            <a:r>
              <a:rPr lang="en-GB" dirty="0">
                <a:solidFill>
                  <a:schemeClr val="bg2"/>
                </a:solidFill>
              </a:rPr>
              <a:t> </a:t>
            </a:r>
            <a:r>
              <a:rPr lang="en-GB" dirty="0" err="1">
                <a:solidFill>
                  <a:schemeClr val="bg2"/>
                </a:solidFill>
              </a:rPr>
              <a:t>probiotica</a:t>
            </a:r>
            <a:r>
              <a:rPr lang="en-GB" dirty="0">
                <a:solidFill>
                  <a:schemeClr val="bg2"/>
                </a:solidFill>
              </a:rPr>
              <a:t> </a:t>
            </a:r>
            <a:r>
              <a:rPr lang="en-GB" dirty="0" err="1">
                <a:solidFill>
                  <a:schemeClr val="bg2"/>
                </a:solidFill>
              </a:rPr>
              <a:t>gebruik</a:t>
            </a:r>
            <a:r>
              <a:rPr lang="en-GB" dirty="0">
                <a:solidFill>
                  <a:schemeClr val="bg2"/>
                </a:solidFill>
              </a:rPr>
              <a:t> van </a:t>
            </a:r>
            <a:r>
              <a:rPr lang="en-GB" dirty="0" err="1">
                <a:solidFill>
                  <a:schemeClr val="bg2"/>
                </a:solidFill>
              </a:rPr>
              <a:t>laxantia</a:t>
            </a:r>
            <a:r>
              <a:rPr lang="en-GB" dirty="0">
                <a:solidFill>
                  <a:schemeClr val="bg2"/>
                </a:solidFill>
              </a:rPr>
              <a:t> </a:t>
            </a:r>
            <a:r>
              <a:rPr lang="en-GB" dirty="0" err="1">
                <a:solidFill>
                  <a:schemeClr val="bg2"/>
                </a:solidFill>
              </a:rPr>
              <a:t>kunnen</a:t>
            </a:r>
            <a:r>
              <a:rPr lang="en-GB" dirty="0">
                <a:solidFill>
                  <a:schemeClr val="bg2"/>
                </a:solidFill>
              </a:rPr>
              <a:t> </a:t>
            </a:r>
            <a:r>
              <a:rPr lang="en-GB" dirty="0" err="1">
                <a:solidFill>
                  <a:schemeClr val="bg2"/>
                </a:solidFill>
              </a:rPr>
              <a:t>verminderen</a:t>
            </a:r>
            <a:endParaRPr lang="en-GB" dirty="0">
              <a:solidFill>
                <a:schemeClr val="bg2"/>
              </a:solidFill>
            </a:endParaRPr>
          </a:p>
          <a:p>
            <a:pPr marL="285750" indent="-285750">
              <a:lnSpc>
                <a:spcPct val="110000"/>
              </a:lnSpc>
              <a:spcBef>
                <a:spcPts val="0"/>
              </a:spcBef>
              <a:spcAft>
                <a:spcPts val="600"/>
              </a:spcAft>
              <a:buFont typeface="Arial,Sans-Serif" panose="020B0604020202020204" pitchFamily="34" charset="0"/>
              <a:buChar char="•"/>
            </a:pPr>
            <a:r>
              <a:rPr lang="en-GB" dirty="0" err="1">
                <a:solidFill>
                  <a:schemeClr val="bg2"/>
                </a:solidFill>
              </a:rPr>
              <a:t>Gevonden</a:t>
            </a:r>
            <a:r>
              <a:rPr lang="en-GB" dirty="0">
                <a:solidFill>
                  <a:schemeClr val="bg2"/>
                </a:solidFill>
              </a:rPr>
              <a:t> </a:t>
            </a:r>
            <a:r>
              <a:rPr lang="en-GB" dirty="0" err="1">
                <a:solidFill>
                  <a:schemeClr val="bg2"/>
                </a:solidFill>
              </a:rPr>
              <a:t>effecten</a:t>
            </a:r>
            <a:r>
              <a:rPr lang="en-GB" dirty="0">
                <a:solidFill>
                  <a:schemeClr val="bg2"/>
                </a:solidFill>
              </a:rPr>
              <a:t> in </a:t>
            </a:r>
            <a:r>
              <a:rPr lang="en-GB" dirty="0" err="1">
                <a:solidFill>
                  <a:schemeClr val="bg2"/>
                </a:solidFill>
              </a:rPr>
              <a:t>studie</a:t>
            </a:r>
            <a:r>
              <a:rPr lang="en-GB" dirty="0">
                <a:solidFill>
                  <a:schemeClr val="bg2"/>
                </a:solidFill>
              </a:rPr>
              <a:t> </a:t>
            </a:r>
            <a:r>
              <a:rPr lang="en-GB" dirty="0" err="1">
                <a:solidFill>
                  <a:schemeClr val="bg2"/>
                </a:solidFill>
              </a:rPr>
              <a:t>komen</a:t>
            </a:r>
            <a:r>
              <a:rPr lang="en-GB" dirty="0">
                <a:solidFill>
                  <a:schemeClr val="bg2"/>
                </a:solidFill>
              </a:rPr>
              <a:t> </a:t>
            </a:r>
            <a:r>
              <a:rPr lang="en-GB" dirty="0" err="1">
                <a:solidFill>
                  <a:schemeClr val="bg2"/>
                </a:solidFill>
              </a:rPr>
              <a:t>overeen</a:t>
            </a:r>
            <a:r>
              <a:rPr lang="en-GB" dirty="0">
                <a:solidFill>
                  <a:schemeClr val="bg2"/>
                </a:solidFill>
              </a:rPr>
              <a:t> met </a:t>
            </a:r>
            <a:r>
              <a:rPr lang="en-GB" dirty="0" err="1">
                <a:solidFill>
                  <a:schemeClr val="bg2"/>
                </a:solidFill>
              </a:rPr>
              <a:t>praktijkervaring</a:t>
            </a:r>
            <a:r>
              <a:rPr lang="en-GB" dirty="0">
                <a:solidFill>
                  <a:schemeClr val="bg2"/>
                </a:solidFill>
              </a:rPr>
              <a:t> (</a:t>
            </a:r>
            <a:r>
              <a:rPr lang="en-GB" dirty="0" err="1">
                <a:solidFill>
                  <a:schemeClr val="bg2"/>
                </a:solidFill>
              </a:rPr>
              <a:t>inmiddels</a:t>
            </a:r>
            <a:r>
              <a:rPr lang="en-GB" dirty="0">
                <a:solidFill>
                  <a:schemeClr val="bg2"/>
                </a:solidFill>
              </a:rPr>
              <a:t> 10 </a:t>
            </a:r>
            <a:r>
              <a:rPr lang="en-GB" dirty="0" err="1">
                <a:solidFill>
                  <a:schemeClr val="bg2"/>
                </a:solidFill>
              </a:rPr>
              <a:t>jaar</a:t>
            </a:r>
            <a:r>
              <a:rPr lang="en-GB" dirty="0">
                <a:solidFill>
                  <a:schemeClr val="bg2"/>
                </a:solidFill>
              </a:rPr>
              <a:t> </a:t>
            </a:r>
            <a:r>
              <a:rPr lang="en-GB" dirty="0" err="1">
                <a:solidFill>
                  <a:schemeClr val="bg2"/>
                </a:solidFill>
              </a:rPr>
              <a:t>ervaring</a:t>
            </a:r>
            <a:r>
              <a:rPr lang="en-GB" dirty="0">
                <a:solidFill>
                  <a:schemeClr val="bg2"/>
                </a:solidFill>
              </a:rPr>
              <a:t> in </a:t>
            </a:r>
            <a:r>
              <a:rPr lang="en-GB" dirty="0" err="1">
                <a:solidFill>
                  <a:schemeClr val="bg2"/>
                </a:solidFill>
              </a:rPr>
              <a:t>een</a:t>
            </a:r>
            <a:r>
              <a:rPr lang="en-GB" dirty="0">
                <a:solidFill>
                  <a:schemeClr val="bg2"/>
                </a:solidFill>
              </a:rPr>
              <a:t> </a:t>
            </a:r>
            <a:r>
              <a:rPr lang="en-GB" dirty="0" err="1">
                <a:solidFill>
                  <a:schemeClr val="bg2"/>
                </a:solidFill>
              </a:rPr>
              <a:t>instelling</a:t>
            </a:r>
            <a:r>
              <a:rPr lang="en-GB" dirty="0">
                <a:solidFill>
                  <a:schemeClr val="bg2"/>
                </a:solidFill>
              </a:rPr>
              <a:t> in het </a:t>
            </a:r>
            <a:r>
              <a:rPr lang="en-GB" dirty="0" err="1">
                <a:solidFill>
                  <a:schemeClr val="bg2"/>
                </a:solidFill>
              </a:rPr>
              <a:t>zuiden</a:t>
            </a:r>
            <a:r>
              <a:rPr lang="en-GB" dirty="0">
                <a:solidFill>
                  <a:schemeClr val="bg2"/>
                </a:solidFill>
              </a:rPr>
              <a:t> van Nederland </a:t>
            </a:r>
            <a:endParaRPr lang="en-US" dirty="0">
              <a:solidFill>
                <a:schemeClr val="bg2"/>
              </a:solidFill>
            </a:endParaRP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Probiotica</a:t>
            </a:r>
            <a:r>
              <a:rPr lang="en-GB" dirty="0">
                <a:solidFill>
                  <a:schemeClr val="bg2"/>
                </a:solidFill>
              </a:rPr>
              <a:t> in de </a:t>
            </a:r>
            <a:r>
              <a:rPr lang="en-GB" dirty="0" err="1">
                <a:solidFill>
                  <a:schemeClr val="bg2"/>
                </a:solidFill>
              </a:rPr>
              <a:t>ouderenzorg</a:t>
            </a:r>
            <a:r>
              <a:rPr lang="en-GB" dirty="0">
                <a:solidFill>
                  <a:schemeClr val="bg2"/>
                </a:solidFill>
              </a:rPr>
              <a:t> </a:t>
            </a:r>
            <a:r>
              <a:rPr lang="en-GB" dirty="0" err="1">
                <a:solidFill>
                  <a:schemeClr val="bg2"/>
                </a:solidFill>
              </a:rPr>
              <a:t>kunnen</a:t>
            </a:r>
            <a:r>
              <a:rPr lang="en-GB" dirty="0">
                <a:solidFill>
                  <a:schemeClr val="bg2"/>
                </a:solidFill>
              </a:rPr>
              <a:t> </a:t>
            </a:r>
            <a:r>
              <a:rPr lang="en-GB" dirty="0" err="1">
                <a:solidFill>
                  <a:schemeClr val="bg2"/>
                </a:solidFill>
              </a:rPr>
              <a:t>voor</a:t>
            </a:r>
            <a:r>
              <a:rPr lang="en-GB" dirty="0">
                <a:solidFill>
                  <a:schemeClr val="bg2"/>
                </a:solidFill>
              </a:rPr>
              <a:t> </a:t>
            </a:r>
            <a:r>
              <a:rPr lang="en-GB" dirty="0" err="1">
                <a:solidFill>
                  <a:schemeClr val="bg2"/>
                </a:solidFill>
              </a:rPr>
              <a:t>kostenbesparing</a:t>
            </a:r>
            <a:r>
              <a:rPr lang="en-GB" dirty="0">
                <a:solidFill>
                  <a:schemeClr val="bg2"/>
                </a:solidFill>
              </a:rPr>
              <a:t> </a:t>
            </a:r>
            <a:r>
              <a:rPr lang="en-GB" dirty="0" err="1">
                <a:solidFill>
                  <a:schemeClr val="bg2"/>
                </a:solidFill>
              </a:rPr>
              <a:t>zorgen</a:t>
            </a:r>
            <a:endParaRPr lang="en-GB" dirty="0">
              <a:solidFill>
                <a:schemeClr val="bg2"/>
              </a:solidFill>
            </a:endParaRPr>
          </a:p>
          <a:p>
            <a:pPr marL="285750" indent="-285750">
              <a:lnSpc>
                <a:spcPct val="110000"/>
              </a:lnSpc>
              <a:spcBef>
                <a:spcPts val="0"/>
              </a:spcBef>
              <a:spcAft>
                <a:spcPts val="600"/>
              </a:spcAft>
              <a:buFont typeface="Arial" panose="020B0604020202020204" pitchFamily="34" charset="0"/>
              <a:buChar char="•"/>
            </a:pPr>
            <a:r>
              <a:rPr lang="nl-NL" dirty="0" err="1">
                <a:solidFill>
                  <a:schemeClr val="bg2"/>
                </a:solidFill>
              </a:rPr>
              <a:t>Probiotica</a:t>
            </a:r>
            <a:r>
              <a:rPr lang="nl-NL" dirty="0">
                <a:solidFill>
                  <a:schemeClr val="bg2"/>
                </a:solidFill>
              </a:rPr>
              <a:t> zijn veilig voor de doelgroep ouderen</a:t>
            </a:r>
          </a:p>
          <a:p>
            <a:pPr marL="285750" indent="-285750">
              <a:lnSpc>
                <a:spcPct val="110000"/>
              </a:lnSpc>
              <a:spcBef>
                <a:spcPts val="0"/>
              </a:spcBef>
              <a:spcAft>
                <a:spcPts val="600"/>
              </a:spcAft>
              <a:buFont typeface="Arial" panose="020B0604020202020204" pitchFamily="34" charset="0"/>
              <a:buChar char="•"/>
            </a:pPr>
            <a:r>
              <a:rPr lang="en-GB" dirty="0" err="1">
                <a:solidFill>
                  <a:schemeClr val="bg2"/>
                </a:solidFill>
              </a:rPr>
              <a:t>Praktische</a:t>
            </a:r>
            <a:r>
              <a:rPr lang="en-GB" dirty="0">
                <a:solidFill>
                  <a:schemeClr val="bg2"/>
                </a:solidFill>
              </a:rPr>
              <a:t> tips: </a:t>
            </a:r>
          </a:p>
          <a:p>
            <a:pPr marL="553085" lvl="1" indent="-285750">
              <a:lnSpc>
                <a:spcPct val="110000"/>
              </a:lnSpc>
              <a:spcBef>
                <a:spcPts val="0"/>
              </a:spcBef>
              <a:spcAft>
                <a:spcPts val="600"/>
              </a:spcAft>
              <a:buFont typeface="Arial" panose="020B0604020202020204" pitchFamily="34" charset="0"/>
              <a:buChar char="•"/>
            </a:pPr>
            <a:r>
              <a:rPr lang="en-GB" sz="1200" dirty="0" err="1">
                <a:solidFill>
                  <a:schemeClr val="bg2"/>
                </a:solidFill>
              </a:rPr>
              <a:t>bekijk</a:t>
            </a:r>
            <a:r>
              <a:rPr lang="en-GB" sz="1200" dirty="0">
                <a:solidFill>
                  <a:schemeClr val="bg2"/>
                </a:solidFill>
              </a:rPr>
              <a:t> </a:t>
            </a:r>
            <a:r>
              <a:rPr lang="en-GB" sz="1200" dirty="0" err="1">
                <a:solidFill>
                  <a:schemeClr val="bg2"/>
                </a:solidFill>
              </a:rPr>
              <a:t>goed</a:t>
            </a:r>
            <a:r>
              <a:rPr lang="en-GB" sz="1200" dirty="0">
                <a:solidFill>
                  <a:schemeClr val="bg2"/>
                </a:solidFill>
              </a:rPr>
              <a:t> </a:t>
            </a:r>
            <a:r>
              <a:rPr lang="en-GB" sz="1200" dirty="0" err="1">
                <a:solidFill>
                  <a:schemeClr val="bg2"/>
                </a:solidFill>
              </a:rPr>
              <a:t>welke</a:t>
            </a:r>
            <a:r>
              <a:rPr lang="en-GB" sz="1200" dirty="0">
                <a:solidFill>
                  <a:schemeClr val="bg2"/>
                </a:solidFill>
              </a:rPr>
              <a:t> </a:t>
            </a:r>
            <a:r>
              <a:rPr lang="en-GB" sz="1200" dirty="0" err="1">
                <a:solidFill>
                  <a:schemeClr val="bg2"/>
                </a:solidFill>
              </a:rPr>
              <a:t>stammen</a:t>
            </a:r>
            <a:r>
              <a:rPr lang="en-GB" sz="1200" dirty="0">
                <a:solidFill>
                  <a:schemeClr val="bg2"/>
                </a:solidFill>
              </a:rPr>
              <a:t>/</a:t>
            </a:r>
            <a:r>
              <a:rPr lang="en-GB" sz="1200" dirty="0" err="1">
                <a:solidFill>
                  <a:schemeClr val="bg2"/>
                </a:solidFill>
              </a:rPr>
              <a:t>formulering</a:t>
            </a:r>
            <a:r>
              <a:rPr lang="en-GB" sz="1200" dirty="0">
                <a:solidFill>
                  <a:schemeClr val="bg2"/>
                </a:solidFill>
              </a:rPr>
              <a:t> je </a:t>
            </a:r>
            <a:r>
              <a:rPr lang="en-GB" sz="1200" dirty="0" err="1">
                <a:solidFill>
                  <a:schemeClr val="bg2"/>
                </a:solidFill>
              </a:rPr>
              <a:t>kiest</a:t>
            </a:r>
            <a:r>
              <a:rPr lang="en-GB" sz="1200" dirty="0">
                <a:solidFill>
                  <a:schemeClr val="bg2"/>
                </a:solidFill>
              </a:rPr>
              <a:t> </a:t>
            </a:r>
            <a:r>
              <a:rPr lang="en-GB" sz="1200" dirty="0" err="1">
                <a:solidFill>
                  <a:schemeClr val="bg2"/>
                </a:solidFill>
              </a:rPr>
              <a:t>voor</a:t>
            </a:r>
            <a:r>
              <a:rPr lang="en-GB" sz="1200" dirty="0">
                <a:solidFill>
                  <a:schemeClr val="bg2"/>
                </a:solidFill>
              </a:rPr>
              <a:t> </a:t>
            </a:r>
            <a:r>
              <a:rPr lang="en-GB" sz="1200" dirty="0" err="1">
                <a:solidFill>
                  <a:schemeClr val="bg2"/>
                </a:solidFill>
              </a:rPr>
              <a:t>een</a:t>
            </a:r>
            <a:r>
              <a:rPr lang="en-GB" sz="1200" dirty="0">
                <a:solidFill>
                  <a:schemeClr val="bg2"/>
                </a:solidFill>
              </a:rPr>
              <a:t> </a:t>
            </a:r>
            <a:r>
              <a:rPr lang="en-GB" sz="1200" dirty="0" err="1">
                <a:solidFill>
                  <a:schemeClr val="bg2"/>
                </a:solidFill>
              </a:rPr>
              <a:t>indicatie</a:t>
            </a:r>
            <a:r>
              <a:rPr lang="en-GB" sz="1200" dirty="0">
                <a:solidFill>
                  <a:schemeClr val="bg2"/>
                </a:solidFill>
              </a:rPr>
              <a:t> (</a:t>
            </a:r>
            <a:r>
              <a:rPr lang="en-GB" sz="1200" dirty="0" err="1">
                <a:solidFill>
                  <a:schemeClr val="bg2"/>
                </a:solidFill>
              </a:rPr>
              <a:t>evt</a:t>
            </a:r>
            <a:r>
              <a:rPr lang="en-GB" sz="1200" dirty="0">
                <a:solidFill>
                  <a:schemeClr val="bg2"/>
                </a:solidFill>
              </a:rPr>
              <a:t> </a:t>
            </a:r>
            <a:r>
              <a:rPr lang="en-GB" sz="1200" dirty="0" err="1">
                <a:solidFill>
                  <a:schemeClr val="bg2"/>
                </a:solidFill>
              </a:rPr>
              <a:t>obv</a:t>
            </a:r>
            <a:r>
              <a:rPr lang="en-GB" sz="1200" dirty="0">
                <a:solidFill>
                  <a:schemeClr val="bg2"/>
                </a:solidFill>
              </a:rPr>
              <a:t> guidelines)</a:t>
            </a:r>
          </a:p>
          <a:p>
            <a:pPr marL="553085" lvl="1" indent="-285750">
              <a:lnSpc>
                <a:spcPct val="110000"/>
              </a:lnSpc>
              <a:spcBef>
                <a:spcPts val="0"/>
              </a:spcBef>
              <a:spcAft>
                <a:spcPts val="600"/>
              </a:spcAft>
              <a:buFont typeface="Arial" panose="020B0604020202020204" pitchFamily="34" charset="0"/>
              <a:buChar char="•"/>
            </a:pPr>
            <a:r>
              <a:rPr lang="en-GB" sz="1200" dirty="0" err="1">
                <a:solidFill>
                  <a:schemeClr val="bg2"/>
                </a:solidFill>
              </a:rPr>
              <a:t>Gebruik</a:t>
            </a:r>
            <a:r>
              <a:rPr lang="en-GB" sz="1200" dirty="0">
                <a:solidFill>
                  <a:schemeClr val="bg2"/>
                </a:solidFill>
              </a:rPr>
              <a:t> </a:t>
            </a:r>
            <a:r>
              <a:rPr lang="en-GB" sz="1200" dirty="0" err="1">
                <a:solidFill>
                  <a:schemeClr val="bg2"/>
                </a:solidFill>
              </a:rPr>
              <a:t>probiotica</a:t>
            </a:r>
            <a:r>
              <a:rPr lang="en-GB" sz="1200" dirty="0">
                <a:solidFill>
                  <a:schemeClr val="bg2"/>
                </a:solidFill>
              </a:rPr>
              <a:t> </a:t>
            </a:r>
            <a:r>
              <a:rPr lang="en-GB" sz="1200" dirty="0" err="1">
                <a:solidFill>
                  <a:schemeClr val="bg2"/>
                </a:solidFill>
              </a:rPr>
              <a:t>voldoende</a:t>
            </a:r>
            <a:r>
              <a:rPr lang="en-GB" sz="1200" dirty="0">
                <a:solidFill>
                  <a:schemeClr val="bg2"/>
                </a:solidFill>
              </a:rPr>
              <a:t> lang (4-6 </a:t>
            </a:r>
            <a:r>
              <a:rPr lang="en-GB" sz="1200" dirty="0" err="1">
                <a:solidFill>
                  <a:schemeClr val="bg2"/>
                </a:solidFill>
              </a:rPr>
              <a:t>weken</a:t>
            </a:r>
            <a:r>
              <a:rPr lang="en-GB" sz="1200" dirty="0">
                <a:solidFill>
                  <a:schemeClr val="bg2"/>
                </a:solidFill>
              </a:rPr>
              <a:t> </a:t>
            </a:r>
            <a:r>
              <a:rPr lang="en-GB" sz="1200" dirty="0" err="1">
                <a:solidFill>
                  <a:schemeClr val="bg2"/>
                </a:solidFill>
              </a:rPr>
              <a:t>minimaal</a:t>
            </a:r>
            <a:r>
              <a:rPr lang="en-GB" sz="1200" dirty="0">
                <a:solidFill>
                  <a:schemeClr val="bg2"/>
                </a:solidFill>
              </a:rPr>
              <a:t>)</a:t>
            </a:r>
          </a:p>
          <a:p>
            <a:pPr marL="553085" lvl="1" indent="-285750">
              <a:lnSpc>
                <a:spcPct val="100000"/>
              </a:lnSpc>
              <a:spcBef>
                <a:spcPts val="0"/>
              </a:spcBef>
              <a:spcAft>
                <a:spcPts val="1200"/>
              </a:spcAft>
              <a:buFont typeface="Arial" panose="020B0604020202020204" pitchFamily="34" charset="0"/>
              <a:buChar char="•"/>
            </a:pPr>
            <a:endParaRPr lang="en-GB" sz="1000" dirty="0">
              <a:solidFill>
                <a:schemeClr val="bg2"/>
              </a:solidFill>
            </a:endParaRPr>
          </a:p>
        </p:txBody>
      </p:sp>
      <p:sp>
        <p:nvSpPr>
          <p:cNvPr id="3" name="Titel 2">
            <a:extLst>
              <a:ext uri="{FF2B5EF4-FFF2-40B4-BE49-F238E27FC236}">
                <a16:creationId xmlns:a16="http://schemas.microsoft.com/office/drawing/2014/main" id="{08A4023D-212F-F5E1-3270-912416EC4FCE}"/>
              </a:ext>
            </a:extLst>
          </p:cNvPr>
          <p:cNvSpPr>
            <a:spLocks noGrp="1"/>
          </p:cNvSpPr>
          <p:nvPr>
            <p:ph type="title"/>
          </p:nvPr>
        </p:nvSpPr>
        <p:spPr>
          <a:xfrm>
            <a:off x="0" y="427007"/>
            <a:ext cx="9144000" cy="422151"/>
          </a:xfrm>
        </p:spPr>
        <p:txBody>
          <a:bodyPr/>
          <a:lstStyle/>
          <a:p>
            <a:r>
              <a:rPr lang="en-GB"/>
              <a:t>Take home messages</a:t>
            </a:r>
            <a:endParaRPr lang="nl-NL"/>
          </a:p>
        </p:txBody>
      </p:sp>
    </p:spTree>
    <p:extLst>
      <p:ext uri="{BB962C8B-B14F-4D97-AF65-F5344CB8AC3E}">
        <p14:creationId xmlns:p14="http://schemas.microsoft.com/office/powerpoint/2010/main" val="25153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5B293-2E83-7C72-2154-4200D156BB7F}"/>
              </a:ext>
            </a:extLst>
          </p:cNvPr>
          <p:cNvSpPr>
            <a:spLocks noGrp="1"/>
          </p:cNvSpPr>
          <p:nvPr>
            <p:ph type="title"/>
          </p:nvPr>
        </p:nvSpPr>
        <p:spPr/>
        <p:txBody>
          <a:bodyPr/>
          <a:lstStyle/>
          <a:p>
            <a:r>
              <a:rPr lang="nl-NL"/>
              <a:t>Bedankt voor uw aandacht</a:t>
            </a:r>
          </a:p>
        </p:txBody>
      </p:sp>
    </p:spTree>
    <p:extLst>
      <p:ext uri="{BB962C8B-B14F-4D97-AF65-F5344CB8AC3E}">
        <p14:creationId xmlns:p14="http://schemas.microsoft.com/office/powerpoint/2010/main" val="247208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8069E-656A-EF1D-B98F-7DF1571EEFD6}"/>
              </a:ext>
            </a:extLst>
          </p:cNvPr>
          <p:cNvSpPr>
            <a:spLocks noGrp="1"/>
          </p:cNvSpPr>
          <p:nvPr>
            <p:ph type="title"/>
          </p:nvPr>
        </p:nvSpPr>
        <p:spPr/>
        <p:txBody>
          <a:bodyPr/>
          <a:lstStyle/>
          <a:p>
            <a:r>
              <a:rPr lang="nl-NL"/>
              <a:t>Probiotica en levodopa medicatie</a:t>
            </a:r>
          </a:p>
        </p:txBody>
      </p:sp>
      <p:sp>
        <p:nvSpPr>
          <p:cNvPr id="3" name="Tijdelijke aanduiding voor tekst 2">
            <a:extLst>
              <a:ext uri="{FF2B5EF4-FFF2-40B4-BE49-F238E27FC236}">
                <a16:creationId xmlns:a16="http://schemas.microsoft.com/office/drawing/2014/main" id="{AFEC0686-226F-C5DE-1E3F-F54E8283B2CF}"/>
              </a:ext>
            </a:extLst>
          </p:cNvPr>
          <p:cNvSpPr>
            <a:spLocks noGrp="1"/>
          </p:cNvSpPr>
          <p:nvPr>
            <p:ph type="body" sz="quarter" idx="15"/>
          </p:nvPr>
        </p:nvSpPr>
        <p:spPr/>
        <p:txBody>
          <a:bodyPr/>
          <a:lstStyle/>
          <a:p>
            <a:pPr marL="171450" indent="-171450">
              <a:buFont typeface="Arial" panose="020B0604020202020204" pitchFamily="34" charset="0"/>
              <a:buChar char="•"/>
            </a:pPr>
            <a:r>
              <a:rPr lang="nl-NL"/>
              <a:t>Levodopa wordt als medicijn gebruikt door patiënten met de ziekte van Parkinson (PD) om de klinische symptomen van Parkinson te behandelen door de dopamineconcentraties in de hersenen te verhogen.</a:t>
            </a:r>
          </a:p>
          <a:p>
            <a:pPr marL="171450" indent="-171450">
              <a:buFont typeface="Arial" panose="020B0604020202020204" pitchFamily="34" charset="0"/>
              <a:buChar char="•"/>
            </a:pPr>
            <a:r>
              <a:rPr lang="nl-NL"/>
              <a:t>Recente onderzoeken hebben aangetoond dat sommige bacteriën in het </a:t>
            </a:r>
            <a:r>
              <a:rPr lang="nl-NL" err="1"/>
              <a:t>darmmicrobioom</a:t>
            </a:r>
            <a:r>
              <a:rPr lang="nl-NL"/>
              <a:t>, waarvan sommige ook als probiotica worden gebruikt, bacteriële </a:t>
            </a:r>
            <a:r>
              <a:rPr lang="nl-NL" err="1"/>
              <a:t>tyrosinedecarboxylasen</a:t>
            </a:r>
            <a:r>
              <a:rPr lang="nl-NL"/>
              <a:t> (TDC) tot expressie brengen, die ook in staat zijn levodopa in dopamine om te zetten. </a:t>
            </a:r>
          </a:p>
          <a:p>
            <a:pPr marL="171450" indent="-171450">
              <a:buFont typeface="Arial" panose="020B0604020202020204" pitchFamily="34" charset="0"/>
              <a:buChar char="•"/>
            </a:pPr>
            <a:r>
              <a:rPr lang="nl-NL"/>
              <a:t>Het bacteriële enzym </a:t>
            </a:r>
            <a:r>
              <a:rPr lang="nl-NL" err="1"/>
              <a:t>tyrosinedecarboxylase</a:t>
            </a:r>
            <a:r>
              <a:rPr lang="nl-NL"/>
              <a:t> (TDC) werd geïdentificeerd als het enzym dat verantwoordelijk is voor de omzetting van levodopa in dopamine. De </a:t>
            </a:r>
            <a:r>
              <a:rPr lang="nl-NL" err="1"/>
              <a:t>tyrosinedecarboxylaseremmers</a:t>
            </a:r>
            <a:r>
              <a:rPr lang="nl-NL"/>
              <a:t> die momenteel worden gebruikt, zijn echter niet effectief in het remmen van bacteriële </a:t>
            </a:r>
            <a:r>
              <a:rPr lang="nl-NL" err="1"/>
              <a:t>decarboxylasen</a:t>
            </a:r>
            <a:r>
              <a:rPr lang="nl-NL"/>
              <a:t> (van Kessel et al., 2019). Dit heeft op twee manieren invloed op de behandeling van Parkinson met Levodopa:</a:t>
            </a:r>
          </a:p>
        </p:txBody>
      </p:sp>
    </p:spTree>
    <p:extLst>
      <p:ext uri="{BB962C8B-B14F-4D97-AF65-F5344CB8AC3E}">
        <p14:creationId xmlns:p14="http://schemas.microsoft.com/office/powerpoint/2010/main" val="298702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B1CC9-C946-EA8F-82E2-378B747FB637}"/>
              </a:ext>
            </a:extLst>
          </p:cNvPr>
          <p:cNvSpPr>
            <a:spLocks noGrp="1"/>
          </p:cNvSpPr>
          <p:nvPr>
            <p:ph type="title"/>
          </p:nvPr>
        </p:nvSpPr>
        <p:spPr/>
        <p:txBody>
          <a:bodyPr/>
          <a:lstStyle/>
          <a:p>
            <a:r>
              <a:rPr lang="nl-NL"/>
              <a:t>Probiotica en levodopa medicatie</a:t>
            </a:r>
          </a:p>
        </p:txBody>
      </p:sp>
      <p:sp>
        <p:nvSpPr>
          <p:cNvPr id="3" name="Tijdelijke aanduiding voor tekst 2">
            <a:extLst>
              <a:ext uri="{FF2B5EF4-FFF2-40B4-BE49-F238E27FC236}">
                <a16:creationId xmlns:a16="http://schemas.microsoft.com/office/drawing/2014/main" id="{F32A083C-EE4E-E5F8-66EF-058439C5F2F4}"/>
              </a:ext>
            </a:extLst>
          </p:cNvPr>
          <p:cNvSpPr>
            <a:spLocks noGrp="1"/>
          </p:cNvSpPr>
          <p:nvPr>
            <p:ph type="body" sz="quarter" idx="15"/>
          </p:nvPr>
        </p:nvSpPr>
        <p:spPr/>
        <p:txBody>
          <a:bodyPr/>
          <a:lstStyle/>
          <a:p>
            <a:pPr marL="171450" indent="-171450">
              <a:buFont typeface="Arial" panose="020B0604020202020204" pitchFamily="34" charset="0"/>
              <a:buChar char="•"/>
            </a:pPr>
            <a:r>
              <a:rPr lang="nl-NL"/>
              <a:t>Bacteriële omzetting van levodopa in dopamine in de darmen leidt tot lagere levodopa-waarden in het bloed, wat resulteert in lagere dopamine-waarden in de hersenen en minder effecten op de Parkinson-klachten (geïllustreerd in figuur 1)</a:t>
            </a:r>
          </a:p>
          <a:p>
            <a:r>
              <a:rPr lang="nl-NL"/>
              <a:t>• Bacteriële omzetting van levodopa in dopamine in de darmen leidt tot verhoogde dopaminegehalten in de darmen of het bloed, wat kan leiden tot verhoogde bijwerkingen van levodopa, zoals misselijkheid.</a:t>
            </a:r>
          </a:p>
          <a:p>
            <a:endParaRPr lang="nl-NL"/>
          </a:p>
          <a:p>
            <a:endParaRPr lang="nl-NL"/>
          </a:p>
        </p:txBody>
      </p:sp>
      <p:pic>
        <p:nvPicPr>
          <p:cNvPr id="4" name="Afbeelding 3" descr="Illustration of the conclusion: the presence of more bacteria producing the tyrosine decarboxylase (TDC) enzyme means less levodopa in the bloodstream. | Illustration S. El Aidy">
            <a:extLst>
              <a:ext uri="{FF2B5EF4-FFF2-40B4-BE49-F238E27FC236}">
                <a16:creationId xmlns:a16="http://schemas.microsoft.com/office/drawing/2014/main" id="{99A2FE1E-41B6-7534-160A-3FEA71D5C29B}"/>
              </a:ext>
            </a:extLst>
          </p:cNvPr>
          <p:cNvPicPr>
            <a:picLocks noChangeAspect="1"/>
          </p:cNvPicPr>
          <p:nvPr/>
        </p:nvPicPr>
        <p:blipFill rotWithShape="1">
          <a:blip r:embed="rId2">
            <a:extLst>
              <a:ext uri="{28A0092B-C50C-407E-A947-70E740481C1C}">
                <a14:useLocalDpi xmlns:a14="http://schemas.microsoft.com/office/drawing/2010/main" val="0"/>
              </a:ext>
            </a:extLst>
          </a:blip>
          <a:srcRect l="-1" t="2095" r="558"/>
          <a:stretch/>
        </p:blipFill>
        <p:spPr bwMode="auto">
          <a:xfrm>
            <a:off x="586059" y="2518012"/>
            <a:ext cx="3235678" cy="21425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14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D28A1-BB46-9795-FB98-C015EE0DEC59}"/>
              </a:ext>
            </a:extLst>
          </p:cNvPr>
          <p:cNvSpPr>
            <a:spLocks noGrp="1"/>
          </p:cNvSpPr>
          <p:nvPr>
            <p:ph type="title"/>
          </p:nvPr>
        </p:nvSpPr>
        <p:spPr/>
        <p:txBody>
          <a:bodyPr/>
          <a:lstStyle/>
          <a:p>
            <a:r>
              <a:rPr lang="nl-NL"/>
              <a:t>Probiotica en levodopa medicatie</a:t>
            </a:r>
          </a:p>
        </p:txBody>
      </p:sp>
      <p:sp>
        <p:nvSpPr>
          <p:cNvPr id="3" name="Tijdelijke aanduiding voor tekst 2">
            <a:extLst>
              <a:ext uri="{FF2B5EF4-FFF2-40B4-BE49-F238E27FC236}">
                <a16:creationId xmlns:a16="http://schemas.microsoft.com/office/drawing/2014/main" id="{196BCE7F-9EBE-95A3-7257-0601D92D4A10}"/>
              </a:ext>
            </a:extLst>
          </p:cNvPr>
          <p:cNvSpPr>
            <a:spLocks noGrp="1"/>
          </p:cNvSpPr>
          <p:nvPr>
            <p:ph type="body" sz="quarter" idx="15"/>
          </p:nvPr>
        </p:nvSpPr>
        <p:spPr>
          <a:xfrm>
            <a:off x="324524" y="688499"/>
            <a:ext cx="8262938" cy="2838749"/>
          </a:xfrm>
        </p:spPr>
        <p:txBody>
          <a:bodyPr/>
          <a:lstStyle/>
          <a:p>
            <a:pPr marL="171450" indent="-171450">
              <a:buFont typeface="Arial" panose="020B0604020202020204" pitchFamily="34" charset="0"/>
              <a:buChar char="•"/>
            </a:pPr>
            <a:r>
              <a:rPr lang="nl-NL" sz="1000"/>
              <a:t>Tot op heden is er alleen </a:t>
            </a:r>
            <a:r>
              <a:rPr lang="nl-NL" sz="1000" b="1"/>
              <a:t>in vitro ondersteuning </a:t>
            </a:r>
            <a:r>
              <a:rPr lang="nl-NL" sz="1000"/>
              <a:t>voor dit vermogen om de behandeling met levodopa te beïnvloeden. </a:t>
            </a:r>
          </a:p>
          <a:p>
            <a:pPr marL="171450" indent="-171450">
              <a:buFont typeface="Arial" panose="020B0604020202020204" pitchFamily="34" charset="0"/>
              <a:buChar char="•"/>
            </a:pPr>
            <a:r>
              <a:rPr lang="nl-NL" sz="1000"/>
              <a:t>De functionaliteit van het omzetten van levodopa in dopamine door </a:t>
            </a:r>
            <a:r>
              <a:rPr lang="nl-NL" sz="1000" err="1"/>
              <a:t>probiotische</a:t>
            </a:r>
            <a:r>
              <a:rPr lang="nl-NL" sz="1000"/>
              <a:t> </a:t>
            </a:r>
            <a:r>
              <a:rPr lang="nl-NL" sz="1000" err="1"/>
              <a:t>bacterien</a:t>
            </a:r>
            <a:r>
              <a:rPr lang="nl-NL" sz="1000"/>
              <a:t> is ook aanwezig in de overvloedig aanwezige </a:t>
            </a:r>
            <a:r>
              <a:rPr lang="nl-NL" sz="1000" b="1" err="1"/>
              <a:t>commensale</a:t>
            </a:r>
            <a:r>
              <a:rPr lang="nl-NL" sz="1000" b="1"/>
              <a:t> darmmicroben (eigen microbiota) </a:t>
            </a:r>
            <a:r>
              <a:rPr lang="nl-NL" sz="1000"/>
              <a:t>en komt dus al van nature voor (</a:t>
            </a:r>
            <a:r>
              <a:rPr lang="nl-NL" sz="1000" err="1"/>
              <a:t>Hamamah</a:t>
            </a:r>
            <a:r>
              <a:rPr lang="nl-NL" sz="1000"/>
              <a:t> et al., 2022). </a:t>
            </a:r>
          </a:p>
          <a:p>
            <a:pPr marL="171450" indent="-171450">
              <a:buFont typeface="Arial" panose="020B0604020202020204" pitchFamily="34" charset="0"/>
              <a:buChar char="•"/>
            </a:pPr>
            <a:r>
              <a:rPr lang="nl-NL" sz="1000"/>
              <a:t>Er is geen bewijs voor verhoogde bijwerkingen van de behandeling met levodopa als gevolg van het gebruik van probiotica.</a:t>
            </a:r>
          </a:p>
          <a:p>
            <a:pPr marL="171450" indent="-171450">
              <a:buFont typeface="Arial" panose="020B0604020202020204" pitchFamily="34" charset="0"/>
              <a:buChar char="•"/>
            </a:pPr>
            <a:r>
              <a:rPr lang="nl-NL" sz="1000"/>
              <a:t>Recentere wetenschappelijke beoordelingen over dit onderwerp citeren geen aanvullende onderzoeken naar negatieve effecten op het metabolisme van levodopa (</a:t>
            </a:r>
            <a:r>
              <a:rPr lang="nl-NL" sz="1000" err="1"/>
              <a:t>Varesi</a:t>
            </a:r>
            <a:r>
              <a:rPr lang="nl-NL" sz="1000"/>
              <a:t> et al., 2022). </a:t>
            </a:r>
          </a:p>
          <a:p>
            <a:pPr marL="171450" indent="-171450">
              <a:buFont typeface="Arial" panose="020B0604020202020204" pitchFamily="34" charset="0"/>
              <a:buChar char="•"/>
            </a:pPr>
            <a:r>
              <a:rPr lang="nl-NL" sz="1000"/>
              <a:t>Een relatief recente systematische review van in vivo onderzoeken met probiotica bij Parkinsonpatiënten rapporteert geen negatieve effecten van </a:t>
            </a:r>
            <a:r>
              <a:rPr lang="nl-NL" sz="1000" err="1"/>
              <a:t>probioticagebruik</a:t>
            </a:r>
            <a:r>
              <a:rPr lang="nl-NL" sz="1000"/>
              <a:t> (</a:t>
            </a:r>
            <a:r>
              <a:rPr lang="nl-NL" sz="1000" err="1"/>
              <a:t>Leta</a:t>
            </a:r>
            <a:r>
              <a:rPr lang="nl-NL" sz="1000"/>
              <a:t> et al., 2021). </a:t>
            </a:r>
          </a:p>
          <a:p>
            <a:pPr marL="171450" indent="-171450">
              <a:buFont typeface="Arial" panose="020B0604020202020204" pitchFamily="34" charset="0"/>
              <a:buChar char="•"/>
            </a:pPr>
            <a:r>
              <a:rPr lang="nl-NL" sz="1000"/>
              <a:t>In deze onderzoeken werden deelnemers niet uitgesloten op basis van het gebruik van levodopa (voor zover kan worden afgeleid uit de beschikbare gegevens), wat erop wijst dat er geen negatieve effecten van probiotica zijn gevonden bij levodopa-gebruikers.</a:t>
            </a:r>
          </a:p>
          <a:p>
            <a:r>
              <a:rPr lang="nl-NL" sz="1000"/>
              <a:t>Op basis van deze overwegingen en de momenteel beschikbare wetenschappelijke kennis is dat de kans verwaarloosbaar is dat </a:t>
            </a:r>
            <a:r>
              <a:rPr lang="nl-NL" sz="1000" err="1"/>
              <a:t>probioticagebruik</a:t>
            </a:r>
            <a:r>
              <a:rPr lang="nl-NL" sz="1000"/>
              <a:t> een klinisch relevante negatieve impact zal hebben op levodopa-gebruikers door interactie tussen geneesmiddelen de </a:t>
            </a:r>
            <a:r>
              <a:rPr lang="nl-NL" sz="1000" err="1"/>
              <a:t>probiotische</a:t>
            </a:r>
            <a:r>
              <a:rPr lang="nl-NL" sz="1000"/>
              <a:t> </a:t>
            </a:r>
            <a:r>
              <a:rPr lang="nl-NL" sz="1000" err="1"/>
              <a:t>bacterien</a:t>
            </a:r>
            <a:endParaRPr lang="nl-NL" sz="1000"/>
          </a:p>
          <a:p>
            <a:r>
              <a:rPr lang="nl-NL" sz="1000"/>
              <a:t>Als de veronderstelde metabolisatie van levodopa door TDC-gen-positieve </a:t>
            </a:r>
            <a:r>
              <a:rPr lang="nl-NL" sz="1000" err="1"/>
              <a:t>probiotische</a:t>
            </a:r>
            <a:r>
              <a:rPr lang="nl-NL" sz="1000"/>
              <a:t> stammen inderdaad ook in vivo plaatsvindt, zou dit de biologische beschikbaarheid van levodopa voor de levodopa-gebruiker verminderen, wat zou kunnen worden verlicht door de dosis levodopa te verhogen</a:t>
            </a:r>
          </a:p>
          <a:p>
            <a:endParaRPr lang="nl-NL" sz="1000"/>
          </a:p>
          <a:p>
            <a:endParaRPr lang="nl-NL" sz="1000"/>
          </a:p>
        </p:txBody>
      </p:sp>
    </p:spTree>
    <p:extLst>
      <p:ext uri="{BB962C8B-B14F-4D97-AF65-F5344CB8AC3E}">
        <p14:creationId xmlns:p14="http://schemas.microsoft.com/office/powerpoint/2010/main" val="14371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D5B509A9-0156-3DB2-1CF0-DDA77016BCC1}"/>
              </a:ext>
            </a:extLst>
          </p:cNvPr>
          <p:cNvSpPr>
            <a:spLocks noGrp="1"/>
          </p:cNvSpPr>
          <p:nvPr>
            <p:ph type="title"/>
          </p:nvPr>
        </p:nvSpPr>
        <p:spPr>
          <a:xfrm>
            <a:off x="459449" y="203028"/>
            <a:ext cx="8262938" cy="578051"/>
          </a:xfrm>
        </p:spPr>
        <p:txBody>
          <a:bodyPr/>
          <a:lstStyle/>
          <a:p>
            <a:r>
              <a:rPr lang="nl-NL"/>
              <a:t>Werken </a:t>
            </a:r>
            <a:r>
              <a:rPr lang="nl-NL" err="1"/>
              <a:t>probiotica</a:t>
            </a:r>
            <a:r>
              <a:rPr lang="nl-NL"/>
              <a:t> voor iedereen? </a:t>
            </a:r>
          </a:p>
        </p:txBody>
      </p:sp>
      <p:grpSp>
        <p:nvGrpSpPr>
          <p:cNvPr id="7" name="Groep 6">
            <a:extLst>
              <a:ext uri="{FF2B5EF4-FFF2-40B4-BE49-F238E27FC236}">
                <a16:creationId xmlns:a16="http://schemas.microsoft.com/office/drawing/2014/main" id="{478A95F1-F7AD-7EFA-BF42-F51B90F134A3}"/>
              </a:ext>
            </a:extLst>
          </p:cNvPr>
          <p:cNvGrpSpPr/>
          <p:nvPr/>
        </p:nvGrpSpPr>
        <p:grpSpPr>
          <a:xfrm>
            <a:off x="561093" y="1525929"/>
            <a:ext cx="3875736" cy="2512299"/>
            <a:chOff x="561092" y="1176072"/>
            <a:chExt cx="4845795" cy="3311294"/>
          </a:xfrm>
        </p:grpSpPr>
        <p:grpSp>
          <p:nvGrpSpPr>
            <p:cNvPr id="8" name="Groep 7">
              <a:extLst>
                <a:ext uri="{FF2B5EF4-FFF2-40B4-BE49-F238E27FC236}">
                  <a16:creationId xmlns:a16="http://schemas.microsoft.com/office/drawing/2014/main" id="{E6BB3F8C-D270-EF87-7882-573B6F2857F3}"/>
                </a:ext>
              </a:extLst>
            </p:cNvPr>
            <p:cNvGrpSpPr/>
            <p:nvPr/>
          </p:nvGrpSpPr>
          <p:grpSpPr>
            <a:xfrm>
              <a:off x="561092" y="1176072"/>
              <a:ext cx="4845795" cy="3311294"/>
              <a:chOff x="561092" y="1176072"/>
              <a:chExt cx="4845795" cy="3311294"/>
            </a:xfrm>
          </p:grpSpPr>
          <p:pic>
            <p:nvPicPr>
              <p:cNvPr id="11" name="Picture 2" descr="Don Knotts 1924 - 2006">
                <a:extLst>
                  <a:ext uri="{FF2B5EF4-FFF2-40B4-BE49-F238E27FC236}">
                    <a16:creationId xmlns:a16="http://schemas.microsoft.com/office/drawing/2014/main" id="{99AA0CB5-4F1F-2F4C-5023-B414463AFD4E}"/>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092" y="1176072"/>
                <a:ext cx="4845795" cy="3311294"/>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18542249-3F46-2082-232A-C9319C290871}"/>
                  </a:ext>
                </a:extLst>
              </p:cNvPr>
              <p:cNvSpPr txBox="1"/>
              <p:nvPr/>
            </p:nvSpPr>
            <p:spPr>
              <a:xfrm>
                <a:off x="1963972" y="3538330"/>
                <a:ext cx="2178658" cy="300082"/>
              </a:xfrm>
              <a:prstGeom prst="rect">
                <a:avLst/>
              </a:prstGeom>
              <a:solidFill>
                <a:schemeClr val="bg1"/>
              </a:solidFill>
            </p:spPr>
            <p:txBody>
              <a:bodyPr wrap="square" rtlCol="0">
                <a:spAutoFit/>
              </a:bodyPr>
              <a:lstStyle/>
              <a:p>
                <a:endParaRPr lang="nl-NL"/>
              </a:p>
            </p:txBody>
          </p:sp>
        </p:grpSp>
        <p:sp>
          <p:nvSpPr>
            <p:cNvPr id="9" name="Rond diagonale hoek rechthoek 6">
              <a:extLst>
                <a:ext uri="{FF2B5EF4-FFF2-40B4-BE49-F238E27FC236}">
                  <a16:creationId xmlns:a16="http://schemas.microsoft.com/office/drawing/2014/main" id="{06085DDC-395C-D0B9-2E43-8B542ADD59B1}"/>
                </a:ext>
              </a:extLst>
            </p:cNvPr>
            <p:cNvSpPr/>
            <p:nvPr/>
          </p:nvSpPr>
          <p:spPr>
            <a:xfrm rot="10800000">
              <a:off x="2284273" y="2488758"/>
              <a:ext cx="1033669" cy="500932"/>
            </a:xfrm>
            <a:prstGeom prst="round2DiagRect">
              <a:avLst>
                <a:gd name="adj1" fmla="val 23016"/>
                <a:gd name="adj2" fmla="val 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71D7829-8FB7-AF47-B819-B275290B2F58}"/>
                </a:ext>
              </a:extLst>
            </p:cNvPr>
            <p:cNvSpPr txBox="1"/>
            <p:nvPr/>
          </p:nvSpPr>
          <p:spPr>
            <a:xfrm>
              <a:off x="2244508" y="2566566"/>
              <a:ext cx="1164150" cy="395518"/>
            </a:xfrm>
            <a:prstGeom prst="rect">
              <a:avLst/>
            </a:prstGeom>
            <a:noFill/>
          </p:spPr>
          <p:txBody>
            <a:bodyPr wrap="square" rtlCol="0">
              <a:spAutoFit/>
            </a:bodyPr>
            <a:lstStyle/>
            <a:p>
              <a:r>
                <a:rPr lang="nl-NL" err="1">
                  <a:latin typeface="Forte" panose="03060902040502070203" pitchFamily="66" charset="0"/>
                </a:rPr>
                <a:t>Probiotics</a:t>
              </a:r>
              <a:r>
                <a:rPr lang="nl-NL">
                  <a:latin typeface="Forte" panose="03060902040502070203" pitchFamily="66" charset="0"/>
                </a:rPr>
                <a:t> </a:t>
              </a:r>
            </a:p>
          </p:txBody>
        </p:sp>
      </p:grpSp>
      <p:sp>
        <p:nvSpPr>
          <p:cNvPr id="13" name="Tekstvak 12">
            <a:extLst>
              <a:ext uri="{FF2B5EF4-FFF2-40B4-BE49-F238E27FC236}">
                <a16:creationId xmlns:a16="http://schemas.microsoft.com/office/drawing/2014/main" id="{52882E10-CF89-16B1-6722-18C1C3A77F54}"/>
              </a:ext>
            </a:extLst>
          </p:cNvPr>
          <p:cNvSpPr txBox="1"/>
          <p:nvPr/>
        </p:nvSpPr>
        <p:spPr>
          <a:xfrm>
            <a:off x="1415332" y="3281985"/>
            <a:ext cx="2115047" cy="300082"/>
          </a:xfrm>
          <a:prstGeom prst="rect">
            <a:avLst/>
          </a:prstGeom>
          <a:noFill/>
        </p:spPr>
        <p:txBody>
          <a:bodyPr wrap="square" rtlCol="0">
            <a:spAutoFit/>
          </a:bodyPr>
          <a:lstStyle/>
          <a:p>
            <a:pPr algn="ctr"/>
            <a:r>
              <a:rPr lang="nl-NL">
                <a:solidFill>
                  <a:schemeClr val="bg2"/>
                </a:solidFill>
              </a:rPr>
              <a:t>Nee</a:t>
            </a:r>
          </a:p>
        </p:txBody>
      </p:sp>
      <p:grpSp>
        <p:nvGrpSpPr>
          <p:cNvPr id="14" name="Groep 13">
            <a:extLst>
              <a:ext uri="{FF2B5EF4-FFF2-40B4-BE49-F238E27FC236}">
                <a16:creationId xmlns:a16="http://schemas.microsoft.com/office/drawing/2014/main" id="{32E1D631-B644-5B26-8664-4DA0864C7313}"/>
              </a:ext>
            </a:extLst>
          </p:cNvPr>
          <p:cNvGrpSpPr/>
          <p:nvPr/>
        </p:nvGrpSpPr>
        <p:grpSpPr>
          <a:xfrm>
            <a:off x="5341607" y="1582312"/>
            <a:ext cx="2919807" cy="2336649"/>
            <a:chOff x="4478958" y="1514748"/>
            <a:chExt cx="3772276" cy="2892480"/>
          </a:xfrm>
        </p:grpSpPr>
        <p:pic>
          <p:nvPicPr>
            <p:cNvPr id="15" name="Afbeelding 14">
              <a:extLst>
                <a:ext uri="{FF2B5EF4-FFF2-40B4-BE49-F238E27FC236}">
                  <a16:creationId xmlns:a16="http://schemas.microsoft.com/office/drawing/2014/main" id="{E105D531-0E86-3615-63C6-09EE9DEE4E92}"/>
                </a:ext>
              </a:extLst>
            </p:cNvPr>
            <p:cNvPicPr>
              <a:picLocks noChangeAspect="1"/>
            </p:cNvPicPr>
            <p:nvPr/>
          </p:nvPicPr>
          <p:blipFill rotWithShape="1">
            <a:blip r:embed="rId3">
              <a:extLst>
                <a:ext uri="{28A0092B-C50C-407E-A947-70E740481C1C}">
                  <a14:useLocalDpi xmlns:a14="http://schemas.microsoft.com/office/drawing/2010/main" val="0"/>
                </a:ext>
              </a:extLst>
            </a:blip>
            <a:srcRect t="8515"/>
            <a:stretch/>
          </p:blipFill>
          <p:spPr>
            <a:xfrm>
              <a:off x="4599599" y="1514748"/>
              <a:ext cx="3651635" cy="2892480"/>
            </a:xfrm>
            <a:prstGeom prst="rect">
              <a:avLst/>
            </a:prstGeom>
          </p:spPr>
        </p:pic>
        <p:sp>
          <p:nvSpPr>
            <p:cNvPr id="16" name="Rechthoek 15">
              <a:extLst>
                <a:ext uri="{FF2B5EF4-FFF2-40B4-BE49-F238E27FC236}">
                  <a16:creationId xmlns:a16="http://schemas.microsoft.com/office/drawing/2014/main" id="{ACAEA494-0677-64D5-FC70-62E6C20D8A65}"/>
                </a:ext>
              </a:extLst>
            </p:cNvPr>
            <p:cNvSpPr/>
            <p:nvPr/>
          </p:nvSpPr>
          <p:spPr>
            <a:xfrm>
              <a:off x="6757969" y="2208822"/>
              <a:ext cx="1482665" cy="99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17" name="Rechthoek 16">
              <a:extLst>
                <a:ext uri="{FF2B5EF4-FFF2-40B4-BE49-F238E27FC236}">
                  <a16:creationId xmlns:a16="http://schemas.microsoft.com/office/drawing/2014/main" id="{48674D37-B22D-9462-4883-85D0571DF93D}"/>
                </a:ext>
              </a:extLst>
            </p:cNvPr>
            <p:cNvSpPr/>
            <p:nvPr/>
          </p:nvSpPr>
          <p:spPr>
            <a:xfrm>
              <a:off x="4599599" y="2162852"/>
              <a:ext cx="1109646" cy="985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18" name="Rechthoek 17">
              <a:extLst>
                <a:ext uri="{FF2B5EF4-FFF2-40B4-BE49-F238E27FC236}">
                  <a16:creationId xmlns:a16="http://schemas.microsoft.com/office/drawing/2014/main" id="{4EFFFB05-7823-4183-A1E8-BFB548BB09C0}"/>
                </a:ext>
              </a:extLst>
            </p:cNvPr>
            <p:cNvSpPr/>
            <p:nvPr/>
          </p:nvSpPr>
          <p:spPr>
            <a:xfrm>
              <a:off x="5626140" y="3368512"/>
              <a:ext cx="1317999" cy="1038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19" name="Ovaal 18">
              <a:extLst>
                <a:ext uri="{FF2B5EF4-FFF2-40B4-BE49-F238E27FC236}">
                  <a16:creationId xmlns:a16="http://schemas.microsoft.com/office/drawing/2014/main" id="{E3E88E1E-00AD-9EE4-8492-8B4C11E2F621}"/>
                </a:ext>
              </a:extLst>
            </p:cNvPr>
            <p:cNvSpPr/>
            <p:nvPr/>
          </p:nvSpPr>
          <p:spPr>
            <a:xfrm>
              <a:off x="6887450" y="2246224"/>
              <a:ext cx="1258764" cy="886299"/>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20" name="Ovaal 19">
              <a:extLst>
                <a:ext uri="{FF2B5EF4-FFF2-40B4-BE49-F238E27FC236}">
                  <a16:creationId xmlns:a16="http://schemas.microsoft.com/office/drawing/2014/main" id="{4AB81411-37F8-D58B-4ECA-0332D0A9FB8E}"/>
                </a:ext>
              </a:extLst>
            </p:cNvPr>
            <p:cNvSpPr/>
            <p:nvPr/>
          </p:nvSpPr>
          <p:spPr>
            <a:xfrm>
              <a:off x="4478958" y="2208822"/>
              <a:ext cx="1258764" cy="88989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21" name="Ovaal 20">
              <a:extLst>
                <a:ext uri="{FF2B5EF4-FFF2-40B4-BE49-F238E27FC236}">
                  <a16:creationId xmlns:a16="http://schemas.microsoft.com/office/drawing/2014/main" id="{F180C242-CE54-C972-CCA9-3D945B4BD05E}"/>
                </a:ext>
              </a:extLst>
            </p:cNvPr>
            <p:cNvSpPr/>
            <p:nvPr/>
          </p:nvSpPr>
          <p:spPr>
            <a:xfrm>
              <a:off x="5655757" y="3492559"/>
              <a:ext cx="1258764" cy="81868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nl-NL" sz="1013"/>
            </a:p>
          </p:txBody>
        </p:sp>
        <p:sp>
          <p:nvSpPr>
            <p:cNvPr id="22" name="Tekstvak 12">
              <a:extLst>
                <a:ext uri="{FF2B5EF4-FFF2-40B4-BE49-F238E27FC236}">
                  <a16:creationId xmlns:a16="http://schemas.microsoft.com/office/drawing/2014/main" id="{83D0679A-EEDB-48AC-8C40-9172303E8C8D}"/>
                </a:ext>
              </a:extLst>
            </p:cNvPr>
            <p:cNvSpPr txBox="1"/>
            <p:nvPr/>
          </p:nvSpPr>
          <p:spPr>
            <a:xfrm>
              <a:off x="4499662" y="2404125"/>
              <a:ext cx="1209583" cy="41908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800" b="1"/>
                <a:t>TYPE </a:t>
              </a:r>
            </a:p>
            <a:p>
              <a:pPr algn="ctr"/>
              <a:r>
                <a:rPr lang="nl-NL" sz="800" b="1"/>
                <a:t>PROBIOTICUM</a:t>
              </a:r>
            </a:p>
          </p:txBody>
        </p:sp>
        <p:sp>
          <p:nvSpPr>
            <p:cNvPr id="23" name="Tekstvak 13">
              <a:extLst>
                <a:ext uri="{FF2B5EF4-FFF2-40B4-BE49-F238E27FC236}">
                  <a16:creationId xmlns:a16="http://schemas.microsoft.com/office/drawing/2014/main" id="{23F2B907-6EF7-E369-B678-528152ABCEDD}"/>
                </a:ext>
              </a:extLst>
            </p:cNvPr>
            <p:cNvSpPr txBox="1"/>
            <p:nvPr/>
          </p:nvSpPr>
          <p:spPr>
            <a:xfrm>
              <a:off x="6940893" y="2453523"/>
              <a:ext cx="1209583" cy="41908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800" b="1"/>
                <a:t>OMGEVINGS-</a:t>
              </a:r>
            </a:p>
            <a:p>
              <a:pPr algn="ctr"/>
              <a:r>
                <a:rPr lang="nl-NL" sz="800" b="1"/>
                <a:t>FACTOREN</a:t>
              </a:r>
            </a:p>
          </p:txBody>
        </p:sp>
        <p:sp>
          <p:nvSpPr>
            <p:cNvPr id="24" name="Tekstvak 14">
              <a:extLst>
                <a:ext uri="{FF2B5EF4-FFF2-40B4-BE49-F238E27FC236}">
                  <a16:creationId xmlns:a16="http://schemas.microsoft.com/office/drawing/2014/main" id="{70C1A6B5-E654-E8F6-FA97-DFFF09D7ACE0}"/>
                </a:ext>
              </a:extLst>
            </p:cNvPr>
            <p:cNvSpPr txBox="1"/>
            <p:nvPr/>
          </p:nvSpPr>
          <p:spPr>
            <a:xfrm>
              <a:off x="5680347" y="3777794"/>
              <a:ext cx="1209583" cy="26669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800" b="1"/>
                <a:t>DE GASTHEER</a:t>
              </a:r>
            </a:p>
          </p:txBody>
        </p:sp>
      </p:grpSp>
      <p:sp>
        <p:nvSpPr>
          <p:cNvPr id="25" name="Rechthoek 24">
            <a:extLst>
              <a:ext uri="{FF2B5EF4-FFF2-40B4-BE49-F238E27FC236}">
                <a16:creationId xmlns:a16="http://schemas.microsoft.com/office/drawing/2014/main" id="{71DA351F-800F-BE1B-ACB8-251B7D8394ED}"/>
              </a:ext>
            </a:extLst>
          </p:cNvPr>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a:p>
        </p:txBody>
      </p:sp>
      <p:sp>
        <p:nvSpPr>
          <p:cNvPr id="26" name="Rechthoek 25">
            <a:extLst>
              <a:ext uri="{FF2B5EF4-FFF2-40B4-BE49-F238E27FC236}">
                <a16:creationId xmlns:a16="http://schemas.microsoft.com/office/drawing/2014/main" id="{E869E66A-F21A-8FDA-1F53-485D656BFC20}"/>
              </a:ext>
            </a:extLst>
          </p:cNvPr>
          <p:cNvSpPr/>
          <p:nvPr/>
        </p:nvSpPr>
        <p:spPr>
          <a:xfrm>
            <a:off x="2249" y="0"/>
            <a:ext cx="697740" cy="2030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978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7642-D37F-33CC-BD2A-740523752783}"/>
              </a:ext>
            </a:extLst>
          </p:cNvPr>
          <p:cNvSpPr>
            <a:spLocks noGrp="1"/>
          </p:cNvSpPr>
          <p:nvPr>
            <p:ph type="title"/>
          </p:nvPr>
        </p:nvSpPr>
        <p:spPr/>
        <p:txBody>
          <a:bodyPr/>
          <a:lstStyle/>
          <a:p>
            <a:r>
              <a:rPr lang="nl-NL"/>
              <a:t>Probiotica bij darmkanker</a:t>
            </a:r>
          </a:p>
        </p:txBody>
      </p:sp>
      <p:sp>
        <p:nvSpPr>
          <p:cNvPr id="3" name="Tijdelijke aanduiding voor tekst 2">
            <a:extLst>
              <a:ext uri="{FF2B5EF4-FFF2-40B4-BE49-F238E27FC236}">
                <a16:creationId xmlns:a16="http://schemas.microsoft.com/office/drawing/2014/main" id="{7896C1C1-D78B-688F-688A-FDDC7215DB38}"/>
              </a:ext>
            </a:extLst>
          </p:cNvPr>
          <p:cNvSpPr>
            <a:spLocks noGrp="1"/>
          </p:cNvSpPr>
          <p:nvPr>
            <p:ph type="body" sz="quarter" idx="15"/>
          </p:nvPr>
        </p:nvSpPr>
        <p:spPr/>
        <p:txBody>
          <a:bodyPr/>
          <a:lstStyle/>
          <a:p>
            <a:r>
              <a:rPr lang="en-US" sz="800">
                <a:hlinkClick r:id="rId2"/>
              </a:rPr>
              <a:t>Microorganisms | Free Full-Text | Probiotics and Colon Cancer (mdpi.com)</a:t>
            </a:r>
            <a:endParaRPr lang="nl-NL" sz="800"/>
          </a:p>
        </p:txBody>
      </p:sp>
      <p:sp>
        <p:nvSpPr>
          <p:cNvPr id="5" name="Tekstvak 4">
            <a:extLst>
              <a:ext uri="{FF2B5EF4-FFF2-40B4-BE49-F238E27FC236}">
                <a16:creationId xmlns:a16="http://schemas.microsoft.com/office/drawing/2014/main" id="{B2CF7200-D5D9-EAD7-9D44-4AA1E619BA30}"/>
              </a:ext>
            </a:extLst>
          </p:cNvPr>
          <p:cNvSpPr txBox="1"/>
          <p:nvPr/>
        </p:nvSpPr>
        <p:spPr>
          <a:xfrm>
            <a:off x="326571" y="1600133"/>
            <a:ext cx="3833949" cy="2793072"/>
          </a:xfrm>
          <a:prstGeom prst="rect">
            <a:avLst/>
          </a:prstGeom>
          <a:noFill/>
        </p:spPr>
        <p:txBody>
          <a:bodyPr wrap="square">
            <a:spAutoFit/>
          </a:bodyPr>
          <a:lstStyle/>
          <a:p>
            <a:r>
              <a:rPr lang="nl-NL"/>
              <a:t>Hoewel deze studies enige positieve feedback hebben gegeven, kunnen alleen meer diepgaande en gedetailleerde wetenschappelijke benaderingen een definitief antwoord geven op het gebruik van probiotica als </a:t>
            </a:r>
            <a:r>
              <a:rPr lang="nl-NL" err="1"/>
              <a:t>adjuvante</a:t>
            </a:r>
            <a:r>
              <a:rPr lang="nl-NL"/>
              <a:t> therapie voor een betere uitkomst tegen de schadelijke effecten van antikankermiddelen. Natuurlijk zijn niet alle probiotica nuttig of hetzelfde, en dit kan verklaren hoe de variatie van </a:t>
            </a:r>
            <a:r>
              <a:rPr lang="nl-NL" err="1"/>
              <a:t>probiotische</a:t>
            </a:r>
            <a:r>
              <a:rPr lang="nl-NL"/>
              <a:t> stammen, doses en behandelregimes tussen de verschillende studies diepgaand kunnen zijn.</a:t>
            </a:r>
          </a:p>
        </p:txBody>
      </p:sp>
      <p:pic>
        <p:nvPicPr>
          <p:cNvPr id="7" name="Afbeelding 6" descr="Afbeelding met tekst, schermopname, Lettertype, nummer&#10;&#10;Automatisch gegenereerde beschrijving">
            <a:extLst>
              <a:ext uri="{FF2B5EF4-FFF2-40B4-BE49-F238E27FC236}">
                <a16:creationId xmlns:a16="http://schemas.microsoft.com/office/drawing/2014/main" id="{3CA5ABD1-B2E0-5567-BE9A-819C044E77FB}"/>
              </a:ext>
            </a:extLst>
          </p:cNvPr>
          <p:cNvPicPr>
            <a:picLocks noChangeAspect="1"/>
          </p:cNvPicPr>
          <p:nvPr/>
        </p:nvPicPr>
        <p:blipFill>
          <a:blip r:embed="rId3"/>
          <a:stretch>
            <a:fillRect/>
          </a:stretch>
        </p:blipFill>
        <p:spPr>
          <a:xfrm>
            <a:off x="4409388" y="1056694"/>
            <a:ext cx="3080936" cy="2733403"/>
          </a:xfrm>
          <a:prstGeom prst="rect">
            <a:avLst/>
          </a:prstGeom>
        </p:spPr>
      </p:pic>
    </p:spTree>
    <p:extLst>
      <p:ext uri="{BB962C8B-B14F-4D97-AF65-F5344CB8AC3E}">
        <p14:creationId xmlns:p14="http://schemas.microsoft.com/office/powerpoint/2010/main" val="29621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A41EB4B-65DF-B98C-6CD0-64C491257C9A}"/>
              </a:ext>
            </a:extLst>
          </p:cNvPr>
          <p:cNvSpPr>
            <a:spLocks noGrp="1"/>
          </p:cNvSpPr>
          <p:nvPr>
            <p:ph type="body" sz="quarter" idx="13"/>
          </p:nvPr>
        </p:nvSpPr>
        <p:spPr>
          <a:xfrm>
            <a:off x="5124583" y="4472317"/>
            <a:ext cx="3209519" cy="297922"/>
          </a:xfrm>
        </p:spPr>
        <p:txBody>
          <a:bodyPr/>
          <a:lstStyle/>
          <a:p>
            <a:r>
              <a:rPr lang="en-US" sz="800">
                <a:hlinkClick r:id="rId2"/>
              </a:rPr>
              <a:t>Perioperative Probiotics Application for Preventing Postoperative Complications in Patients with Colorectal Cancer: A Systematic Review and Meta-Analysis - PubMed (nih.gov)</a:t>
            </a:r>
            <a:endParaRPr lang="nl-NL" sz="800"/>
          </a:p>
        </p:txBody>
      </p:sp>
      <p:sp>
        <p:nvSpPr>
          <p:cNvPr id="2" name="Titel 1">
            <a:extLst>
              <a:ext uri="{FF2B5EF4-FFF2-40B4-BE49-F238E27FC236}">
                <a16:creationId xmlns:a16="http://schemas.microsoft.com/office/drawing/2014/main" id="{510939EE-6EC2-223E-8929-694BF8A4029D}"/>
              </a:ext>
            </a:extLst>
          </p:cNvPr>
          <p:cNvSpPr>
            <a:spLocks noGrp="1"/>
          </p:cNvSpPr>
          <p:nvPr>
            <p:ph type="title"/>
          </p:nvPr>
        </p:nvSpPr>
        <p:spPr/>
        <p:txBody>
          <a:bodyPr/>
          <a:lstStyle/>
          <a:p>
            <a:r>
              <a:rPr lang="nl-NL">
                <a:solidFill>
                  <a:schemeClr val="bg2"/>
                </a:solidFill>
              </a:rPr>
              <a:t>Probiotica in relatie tot darmkanker operaties</a:t>
            </a:r>
          </a:p>
        </p:txBody>
      </p:sp>
      <p:sp>
        <p:nvSpPr>
          <p:cNvPr id="4" name="Tijdelijke aanduiding voor tekst 3">
            <a:extLst>
              <a:ext uri="{FF2B5EF4-FFF2-40B4-BE49-F238E27FC236}">
                <a16:creationId xmlns:a16="http://schemas.microsoft.com/office/drawing/2014/main" id="{8867CC75-E2D4-1457-3C2F-E89AAE7325BE}"/>
              </a:ext>
            </a:extLst>
          </p:cNvPr>
          <p:cNvSpPr>
            <a:spLocks noGrp="1"/>
          </p:cNvSpPr>
          <p:nvPr>
            <p:ph type="body" sz="quarter" idx="14"/>
          </p:nvPr>
        </p:nvSpPr>
        <p:spPr/>
        <p:txBody>
          <a:bodyPr/>
          <a:lstStyle/>
          <a:p>
            <a:r>
              <a:rPr lang="nl-NL"/>
              <a:t>Perioperatief toediening van probiotica</a:t>
            </a:r>
          </a:p>
        </p:txBody>
      </p:sp>
      <p:sp>
        <p:nvSpPr>
          <p:cNvPr id="6" name="Tekstvak 5">
            <a:extLst>
              <a:ext uri="{FF2B5EF4-FFF2-40B4-BE49-F238E27FC236}">
                <a16:creationId xmlns:a16="http://schemas.microsoft.com/office/drawing/2014/main" id="{011A2300-2CAC-288E-9F4D-FB80B9716E48}"/>
              </a:ext>
            </a:extLst>
          </p:cNvPr>
          <p:cNvSpPr txBox="1"/>
          <p:nvPr/>
        </p:nvSpPr>
        <p:spPr>
          <a:xfrm>
            <a:off x="143692" y="1056452"/>
            <a:ext cx="7759336" cy="3208571"/>
          </a:xfrm>
          <a:prstGeom prst="rect">
            <a:avLst/>
          </a:prstGeom>
          <a:noFill/>
        </p:spPr>
        <p:txBody>
          <a:bodyPr wrap="square">
            <a:spAutoFit/>
          </a:bodyPr>
          <a:lstStyle/>
          <a:p>
            <a:endParaRPr lang="nl-NL"/>
          </a:p>
          <a:p>
            <a:pPr marL="285750" indent="-285750">
              <a:buFont typeface="Arial" panose="020B0604020202020204" pitchFamily="34" charset="0"/>
              <a:buChar char="•"/>
            </a:pPr>
            <a:r>
              <a:rPr lang="nl-NL"/>
              <a:t>Perioperatieve toediening van probiotica kan effecten hebben op het verminderen van postoperatieve complicaties, waaronder algemene infectieuze complicaties, bij patiënten die een operatie ondergaan voor colorectale kanker zonder significante nadelige effecten. </a:t>
            </a:r>
          </a:p>
          <a:p>
            <a:pPr marL="285750" indent="-285750">
              <a:buFont typeface="Arial" panose="020B0604020202020204" pitchFamily="34" charset="0"/>
              <a:buChar char="•"/>
            </a:pPr>
            <a:r>
              <a:rPr lang="nl-NL"/>
              <a:t>In vergelijking met standaardzorg of placebo kunnen probiotica vergelijkbare effecten hebben op perioperatieve mortaliteit en </a:t>
            </a:r>
            <a:r>
              <a:rPr lang="nl-NL" err="1"/>
              <a:t>proceduregerelateerde</a:t>
            </a:r>
            <a:r>
              <a:rPr lang="nl-NL"/>
              <a:t> complicaties zoals </a:t>
            </a:r>
            <a:r>
              <a:rPr lang="nl-NL" err="1"/>
              <a:t>anastomotische</a:t>
            </a:r>
            <a:r>
              <a:rPr lang="nl-NL"/>
              <a:t> lekkage, ziekenhuisopname, en kwaliteit van leven. </a:t>
            </a:r>
          </a:p>
          <a:p>
            <a:pPr marL="285750" indent="-285750">
              <a:buFont typeface="Arial" panose="020B0604020202020204" pitchFamily="34" charset="0"/>
              <a:buChar char="•"/>
            </a:pPr>
            <a:r>
              <a:rPr lang="nl-NL"/>
              <a:t>Daarom kunnen probiotica worden beschouwd als een gunstige aanvulling op de routinematige perioperatieve zorg voor colorectale kankerchirurgie. </a:t>
            </a:r>
          </a:p>
          <a:p>
            <a:pPr marL="285750" indent="-285750">
              <a:buFont typeface="Arial" panose="020B0604020202020204" pitchFamily="34" charset="0"/>
              <a:buChar char="•"/>
            </a:pPr>
            <a:r>
              <a:rPr lang="nl-NL"/>
              <a:t>Echter, de resultaten van onze meta-analyse waren grotendeels gebaseerd op een lage mate van bewijskracht, en grootschalige gerandomiseerde gecontroleerde onderzoeken zijn nodig om het effect van probiotica te verhelderen. </a:t>
            </a:r>
          </a:p>
          <a:p>
            <a:pPr marL="285750" indent="-285750">
              <a:buFont typeface="Arial" panose="020B0604020202020204" pitchFamily="34" charset="0"/>
              <a:buChar char="•"/>
            </a:pPr>
            <a:r>
              <a:rPr lang="nl-NL"/>
              <a:t>Ten slotte, gezien de diversiteit in het gebruik en de soorten probiotica, is verder onderzoek nodig om een optimaal behandelschema vast te stellen.</a:t>
            </a:r>
          </a:p>
        </p:txBody>
      </p:sp>
    </p:spTree>
    <p:extLst>
      <p:ext uri="{BB962C8B-B14F-4D97-AF65-F5344CB8AC3E}">
        <p14:creationId xmlns:p14="http://schemas.microsoft.com/office/powerpoint/2010/main" val="1645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Wat is de darmflora?</a:t>
            </a:r>
          </a:p>
        </p:txBody>
      </p:sp>
      <p:sp>
        <p:nvSpPr>
          <p:cNvPr id="3" name="Tijdelijke aanduiding voor tekst 2">
            <a:extLst>
              <a:ext uri="{FF2B5EF4-FFF2-40B4-BE49-F238E27FC236}">
                <a16:creationId xmlns:a16="http://schemas.microsoft.com/office/drawing/2014/main" id="{816B5323-0FA5-F6AE-91C2-DC263973592B}"/>
              </a:ext>
            </a:extLst>
          </p:cNvPr>
          <p:cNvSpPr>
            <a:spLocks noGrp="1"/>
          </p:cNvSpPr>
          <p:nvPr>
            <p:ph type="body" sz="quarter" idx="13"/>
          </p:nvPr>
        </p:nvSpPr>
        <p:spPr/>
        <p:txBody>
          <a:bodyPr/>
          <a:lstStyle/>
          <a:p>
            <a:pPr algn="ctr"/>
            <a:r>
              <a:rPr lang="nl-NL" sz="1600" b="1">
                <a:solidFill>
                  <a:schemeClr val="bg2"/>
                </a:solidFill>
              </a:rPr>
              <a:t>Darmflora</a:t>
            </a:r>
          </a:p>
          <a:p>
            <a:pPr algn="ctr"/>
            <a:r>
              <a:rPr lang="nl-NL" sz="1600" b="1">
                <a:solidFill>
                  <a:schemeClr val="bg2"/>
                </a:solidFill>
              </a:rPr>
              <a:t>=</a:t>
            </a:r>
          </a:p>
          <a:p>
            <a:pPr algn="ctr"/>
            <a:r>
              <a:rPr lang="nl-NL" sz="1600" b="1" err="1">
                <a:solidFill>
                  <a:schemeClr val="bg2"/>
                </a:solidFill>
              </a:rPr>
              <a:t>Microbiota</a:t>
            </a:r>
            <a:endParaRPr lang="nl-NL" sz="1600" b="1">
              <a:solidFill>
                <a:schemeClr val="bg2"/>
              </a:solidFill>
            </a:endParaRPr>
          </a:p>
          <a:p>
            <a:pPr algn="ctr"/>
            <a:r>
              <a:rPr lang="nl-NL" sz="1600" b="1">
                <a:solidFill>
                  <a:schemeClr val="bg2"/>
                </a:solidFill>
              </a:rPr>
              <a:t>=</a:t>
            </a:r>
          </a:p>
          <a:p>
            <a:pPr algn="ctr"/>
            <a:r>
              <a:rPr lang="nl-NL" sz="1600" b="1">
                <a:solidFill>
                  <a:schemeClr val="bg2"/>
                </a:solidFill>
              </a:rPr>
              <a:t>Microbioom</a:t>
            </a:r>
            <a:endParaRPr lang="nl-NL" sz="1600" b="1"/>
          </a:p>
        </p:txBody>
      </p:sp>
      <p:pic>
        <p:nvPicPr>
          <p:cNvPr id="6" name="Picture 2" descr="Afbeeldingsresultaat voor human microbi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083" y="781079"/>
            <a:ext cx="5263620" cy="394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9DD9B5C6-2810-6F31-BE08-14946A1047CF}"/>
              </a:ext>
            </a:extLst>
          </p:cNvPr>
          <p:cNvSpPr>
            <a:spLocks noGrp="1"/>
          </p:cNvSpPr>
          <p:nvPr>
            <p:ph type="body" sz="quarter" idx="13"/>
          </p:nvPr>
        </p:nvSpPr>
        <p:spPr>
          <a:xfrm>
            <a:off x="4800599" y="1173555"/>
            <a:ext cx="3964577" cy="3201872"/>
          </a:xfrm>
        </p:spPr>
        <p:txBody>
          <a:bodyPr/>
          <a:lstStyle/>
          <a:p>
            <a:pPr marL="171450" indent="-171450">
              <a:buFont typeface="Arial" panose="020B0604020202020204" pitchFamily="34" charset="0"/>
              <a:buChar char="•"/>
            </a:pPr>
            <a:r>
              <a:rPr lang="nl-NL" sz="1000"/>
              <a:t>Meta Analyse</a:t>
            </a:r>
          </a:p>
          <a:p>
            <a:pPr marL="171450" indent="-171450">
              <a:buFont typeface="Arial" panose="020B0604020202020204" pitchFamily="34" charset="0"/>
              <a:buChar char="•"/>
            </a:pPr>
            <a:r>
              <a:rPr lang="nl-NL" sz="1000"/>
              <a:t>13 RCT </a:t>
            </a:r>
            <a:r>
              <a:rPr lang="nl-NL" sz="1000" err="1"/>
              <a:t>geincludeerd</a:t>
            </a:r>
            <a:r>
              <a:rPr lang="nl-NL" sz="1000"/>
              <a:t> met een totaal van 1024 </a:t>
            </a:r>
            <a:r>
              <a:rPr lang="nl-NL" sz="1000" err="1"/>
              <a:t>patienten</a:t>
            </a:r>
            <a:endParaRPr lang="nl-NL" sz="1000"/>
          </a:p>
          <a:p>
            <a:pPr marL="171450" indent="-171450">
              <a:buFont typeface="Arial" panose="020B0604020202020204" pitchFamily="34" charset="0"/>
              <a:buChar char="•"/>
            </a:pPr>
            <a:r>
              <a:rPr lang="nl-NL" sz="1000"/>
              <a:t>Resultaten: De resultaten van deze meta-analyse toonden aan dat de toevoeging van probiotica aan conventionele symptomatische behandeling duidelijk het totale diarreeratio bij patiënten met kanker kon verminderen en de duur van de diarree kon verkorten. Graad III-IV</a:t>
            </a:r>
          </a:p>
          <a:p>
            <a:pPr marL="171450" indent="-171450">
              <a:buFont typeface="Arial" panose="020B0604020202020204" pitchFamily="34" charset="0"/>
              <a:buChar char="•"/>
            </a:pPr>
            <a:r>
              <a:rPr lang="nl-NL" sz="1000"/>
              <a:t>ondertussen was het verschil statistisch significant.</a:t>
            </a:r>
          </a:p>
          <a:p>
            <a:pPr marL="171450" indent="-171450">
              <a:buFont typeface="Arial" panose="020B0604020202020204" pitchFamily="34" charset="0"/>
              <a:buChar char="•"/>
            </a:pPr>
            <a:r>
              <a:rPr lang="nl-NL" sz="1000"/>
              <a:t> Maar bij patiënten met graad I-II diarree, was het verschil niet statistisch significant. </a:t>
            </a:r>
          </a:p>
          <a:p>
            <a:pPr marL="171450" indent="-171450">
              <a:buFont typeface="Arial" panose="020B0604020202020204" pitchFamily="34" charset="0"/>
              <a:buChar char="•"/>
            </a:pPr>
            <a:r>
              <a:rPr lang="nl-NL" sz="1000"/>
              <a:t>Bovendien had geen van de ingeschreven studies bijwerkingen gerapporteerd.</a:t>
            </a:r>
          </a:p>
        </p:txBody>
      </p:sp>
      <p:sp>
        <p:nvSpPr>
          <p:cNvPr id="2" name="Titel 1">
            <a:extLst>
              <a:ext uri="{FF2B5EF4-FFF2-40B4-BE49-F238E27FC236}">
                <a16:creationId xmlns:a16="http://schemas.microsoft.com/office/drawing/2014/main" id="{E1EC7642-D37F-33CC-BD2A-740523752783}"/>
              </a:ext>
            </a:extLst>
          </p:cNvPr>
          <p:cNvSpPr>
            <a:spLocks noGrp="1"/>
          </p:cNvSpPr>
          <p:nvPr>
            <p:ph type="title"/>
          </p:nvPr>
        </p:nvSpPr>
        <p:spPr/>
        <p:txBody>
          <a:bodyPr/>
          <a:lstStyle/>
          <a:p>
            <a:r>
              <a:rPr lang="nl-NL"/>
              <a:t>Probiotica bij darmkanker</a:t>
            </a:r>
          </a:p>
        </p:txBody>
      </p:sp>
      <p:sp>
        <p:nvSpPr>
          <p:cNvPr id="9" name="Tijdelijke aanduiding voor tekst 8">
            <a:extLst>
              <a:ext uri="{FF2B5EF4-FFF2-40B4-BE49-F238E27FC236}">
                <a16:creationId xmlns:a16="http://schemas.microsoft.com/office/drawing/2014/main" id="{FD0B8F14-174E-0CB9-1C0E-C11DD5D8B05D}"/>
              </a:ext>
            </a:extLst>
          </p:cNvPr>
          <p:cNvSpPr>
            <a:spLocks noGrp="1"/>
          </p:cNvSpPr>
          <p:nvPr>
            <p:ph type="body" sz="quarter" idx="14"/>
          </p:nvPr>
        </p:nvSpPr>
        <p:spPr/>
        <p:txBody>
          <a:bodyPr/>
          <a:lstStyle/>
          <a:p>
            <a:endParaRPr lang="nl-NL"/>
          </a:p>
        </p:txBody>
      </p:sp>
      <p:pic>
        <p:nvPicPr>
          <p:cNvPr id="11" name="Afbeelding 10" descr="Afbeelding met tekst, schermopname, Lettertype, nummer&#10;&#10;Automatisch gegenereerde beschrijving">
            <a:extLst>
              <a:ext uri="{FF2B5EF4-FFF2-40B4-BE49-F238E27FC236}">
                <a16:creationId xmlns:a16="http://schemas.microsoft.com/office/drawing/2014/main" id="{5BF64CF6-704A-ABF0-8D3F-3C56BD6C2F00}"/>
              </a:ext>
            </a:extLst>
          </p:cNvPr>
          <p:cNvPicPr>
            <a:picLocks noChangeAspect="1"/>
          </p:cNvPicPr>
          <p:nvPr/>
        </p:nvPicPr>
        <p:blipFill>
          <a:blip r:embed="rId2"/>
          <a:stretch>
            <a:fillRect/>
          </a:stretch>
        </p:blipFill>
        <p:spPr>
          <a:xfrm>
            <a:off x="245677" y="1232339"/>
            <a:ext cx="4174181" cy="2902857"/>
          </a:xfrm>
          <a:prstGeom prst="rect">
            <a:avLst/>
          </a:prstGeom>
        </p:spPr>
      </p:pic>
      <p:sp>
        <p:nvSpPr>
          <p:cNvPr id="13" name="Tekstvak 12">
            <a:extLst>
              <a:ext uri="{FF2B5EF4-FFF2-40B4-BE49-F238E27FC236}">
                <a16:creationId xmlns:a16="http://schemas.microsoft.com/office/drawing/2014/main" id="{E0A01E9A-F37C-A46B-F5F7-7A118A4EC273}"/>
              </a:ext>
            </a:extLst>
          </p:cNvPr>
          <p:cNvSpPr txBox="1"/>
          <p:nvPr/>
        </p:nvSpPr>
        <p:spPr>
          <a:xfrm>
            <a:off x="245677" y="4287544"/>
            <a:ext cx="2436511" cy="461665"/>
          </a:xfrm>
          <a:prstGeom prst="rect">
            <a:avLst/>
          </a:prstGeom>
          <a:noFill/>
        </p:spPr>
        <p:txBody>
          <a:bodyPr wrap="square">
            <a:spAutoFit/>
          </a:bodyPr>
          <a:lstStyle/>
          <a:p>
            <a:r>
              <a:rPr lang="en-US" sz="800">
                <a:hlinkClick r:id="rId3"/>
              </a:rPr>
              <a:t>Probiotics in preventing and treating chemotherapy-induced diarrhea: a meta-analysis - PubMed (nih.gov)</a:t>
            </a:r>
            <a:endParaRPr lang="nl-NL" sz="800"/>
          </a:p>
        </p:txBody>
      </p:sp>
    </p:spTree>
    <p:extLst>
      <p:ext uri="{BB962C8B-B14F-4D97-AF65-F5344CB8AC3E}">
        <p14:creationId xmlns:p14="http://schemas.microsoft.com/office/powerpoint/2010/main" val="5446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B13BE44-DB7D-D864-2EA2-FC82AC5A6790}"/>
              </a:ext>
            </a:extLst>
          </p:cNvPr>
          <p:cNvSpPr>
            <a:spLocks noGrp="1"/>
          </p:cNvSpPr>
          <p:nvPr>
            <p:ph type="body" sz="quarter" idx="13"/>
          </p:nvPr>
        </p:nvSpPr>
        <p:spPr>
          <a:xfrm>
            <a:off x="937554" y="1302277"/>
            <a:ext cx="7268892" cy="3166691"/>
          </a:xfrm>
        </p:spPr>
        <p:txBody>
          <a:bodyPr/>
          <a:lstStyle/>
          <a:p>
            <a:pPr marL="171450" indent="-171450">
              <a:buFont typeface="Arial" panose="020B0604020202020204" pitchFamily="34" charset="0"/>
              <a:buChar char="•"/>
            </a:pPr>
            <a:r>
              <a:rPr lang="nl-NL"/>
              <a:t>Onderzoek toont aan dat probiotica diarree door kanker therapie kan verminderen en de duur kan verkorten</a:t>
            </a:r>
          </a:p>
          <a:p>
            <a:pPr marL="171450" indent="-171450">
              <a:buFont typeface="Arial" panose="020B0604020202020204" pitchFamily="34" charset="0"/>
              <a:buChar char="•"/>
            </a:pPr>
            <a:r>
              <a:rPr lang="nl-NL"/>
              <a:t>Heterogene probiotica mixen</a:t>
            </a:r>
          </a:p>
          <a:p>
            <a:pPr marL="171450" indent="-171450">
              <a:buFont typeface="Arial" panose="020B0604020202020204" pitchFamily="34" charset="0"/>
              <a:buChar char="•"/>
            </a:pPr>
            <a:r>
              <a:rPr lang="nl-NL"/>
              <a:t> De wetenschap laat zien dat gebruik van probiotica tijdens kankerbehandelingen veilig zijn</a:t>
            </a:r>
          </a:p>
          <a:p>
            <a:pPr marL="171450" indent="-171450">
              <a:buFont typeface="Arial" panose="020B0604020202020204" pitchFamily="34" charset="0"/>
              <a:buChar char="•"/>
            </a:pPr>
            <a:r>
              <a:rPr lang="nl-NL"/>
              <a:t>In 2014 5 case </a:t>
            </a:r>
            <a:r>
              <a:rPr lang="nl-NL" err="1"/>
              <a:t>reports</a:t>
            </a:r>
            <a:r>
              <a:rPr lang="nl-NL"/>
              <a:t> of scepsis bij N=1557</a:t>
            </a:r>
          </a:p>
          <a:p>
            <a:pPr marL="171450" indent="-171450">
              <a:buFont typeface="Arial" panose="020B0604020202020204" pitchFamily="34" charset="0"/>
              <a:buChar char="•"/>
            </a:pPr>
            <a:r>
              <a:rPr lang="en-US" sz="800">
                <a:hlinkClick r:id="rId2"/>
              </a:rPr>
              <a:t>The efficacy and safety of probiotics in people with cancer: a systematic review - PubMed (nih.gov)</a:t>
            </a:r>
            <a:endParaRPr lang="nl-NL" sz="800"/>
          </a:p>
          <a:p>
            <a:pPr marL="171450" indent="-171450">
              <a:buFont typeface="Arial" panose="020B0604020202020204" pitchFamily="34" charset="0"/>
              <a:buChar char="•"/>
            </a:pPr>
            <a:endParaRPr lang="nl-NL"/>
          </a:p>
          <a:p>
            <a:pPr marL="171450" indent="-171450">
              <a:buFont typeface="Arial" panose="020B0604020202020204" pitchFamily="34" charset="0"/>
              <a:buChar char="•"/>
            </a:pPr>
            <a:r>
              <a:rPr lang="nl-NL"/>
              <a:t>Praktijkervaring altijd op advies van arts</a:t>
            </a:r>
          </a:p>
          <a:p>
            <a:pPr marL="171450" indent="-171450">
              <a:buFont typeface="Arial" panose="020B0604020202020204" pitchFamily="34" charset="0"/>
              <a:buChar char="•"/>
            </a:pPr>
            <a:r>
              <a:rPr lang="nl-NL"/>
              <a:t>Kunnen als probiotica-expert geen standpunt innemen; blijven met advies aan de veilige kant</a:t>
            </a:r>
          </a:p>
          <a:p>
            <a:pPr marL="439341" lvl="1" indent="-171450">
              <a:buFont typeface="Arial" panose="020B0604020202020204" pitchFamily="34" charset="0"/>
              <a:buChar char="•"/>
            </a:pPr>
            <a:r>
              <a:rPr lang="nl-NL"/>
              <a:t>Wanneer patiënt weer normaal eet en drinkt. Kan probiotica veilig worden ingenomen. Ook tussen de kuren in</a:t>
            </a:r>
          </a:p>
        </p:txBody>
      </p:sp>
      <p:sp>
        <p:nvSpPr>
          <p:cNvPr id="3" name="Titel 2">
            <a:extLst>
              <a:ext uri="{FF2B5EF4-FFF2-40B4-BE49-F238E27FC236}">
                <a16:creationId xmlns:a16="http://schemas.microsoft.com/office/drawing/2014/main" id="{446C314A-0F19-29AB-A128-3B2A7476A394}"/>
              </a:ext>
            </a:extLst>
          </p:cNvPr>
          <p:cNvSpPr>
            <a:spLocks noGrp="1"/>
          </p:cNvSpPr>
          <p:nvPr>
            <p:ph type="title"/>
          </p:nvPr>
        </p:nvSpPr>
        <p:spPr/>
        <p:txBody>
          <a:bodyPr/>
          <a:lstStyle/>
          <a:p>
            <a:r>
              <a:rPr lang="nl-NL"/>
              <a:t>Bewijs voor probiotica bij (darm) kanker</a:t>
            </a:r>
          </a:p>
        </p:txBody>
      </p:sp>
      <p:sp>
        <p:nvSpPr>
          <p:cNvPr id="4" name="Tijdelijke aanduiding voor tekst 3">
            <a:extLst>
              <a:ext uri="{FF2B5EF4-FFF2-40B4-BE49-F238E27FC236}">
                <a16:creationId xmlns:a16="http://schemas.microsoft.com/office/drawing/2014/main" id="{CB200BF1-71B9-D19F-B598-2CF5E83156C4}"/>
              </a:ext>
            </a:extLst>
          </p:cNvPr>
          <p:cNvSpPr>
            <a:spLocks noGrp="1"/>
          </p:cNvSpPr>
          <p:nvPr>
            <p:ph type="body" sz="quarter" idx="14"/>
          </p:nvPr>
        </p:nvSpPr>
        <p:spPr/>
        <p:txBody>
          <a:bodyPr/>
          <a:lstStyle/>
          <a:p>
            <a:r>
              <a:rPr lang="nl-NL"/>
              <a:t>Wetenschappelijk en praktijk samen</a:t>
            </a:r>
          </a:p>
        </p:txBody>
      </p:sp>
      <p:sp>
        <p:nvSpPr>
          <p:cNvPr id="5" name="Tijdelijke aanduiding voor datum 4">
            <a:extLst>
              <a:ext uri="{FF2B5EF4-FFF2-40B4-BE49-F238E27FC236}">
                <a16:creationId xmlns:a16="http://schemas.microsoft.com/office/drawing/2014/main" id="{D8FF2118-BB9F-2FF7-52FA-0486367FA8CF}"/>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CC3E554F-87D5-D2A6-0509-4EE6A01E4A01}"/>
              </a:ext>
            </a:extLst>
          </p:cNvPr>
          <p:cNvSpPr>
            <a:spLocks noGrp="1"/>
          </p:cNvSpPr>
          <p:nvPr>
            <p:ph type="ftr" sz="quarter" idx="3"/>
          </p:nvPr>
        </p:nvSpPr>
        <p:spPr/>
        <p:txBody>
          <a:bodyPr/>
          <a:lstStyle/>
          <a:p>
            <a:r>
              <a:rPr lang="en-US"/>
              <a:t>Dokter Tamara </a:t>
            </a:r>
          </a:p>
        </p:txBody>
      </p:sp>
    </p:spTree>
    <p:extLst>
      <p:ext uri="{BB962C8B-B14F-4D97-AF65-F5344CB8AC3E}">
        <p14:creationId xmlns:p14="http://schemas.microsoft.com/office/powerpoint/2010/main" val="2287421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83268B6A-0539-DBCC-EAE6-AADE4F037E42}"/>
              </a:ext>
            </a:extLst>
          </p:cNvPr>
          <p:cNvSpPr>
            <a:spLocks noGrp="1"/>
          </p:cNvSpPr>
          <p:nvPr>
            <p:ph type="title"/>
          </p:nvPr>
        </p:nvSpPr>
        <p:spPr>
          <a:xfrm>
            <a:off x="440531" y="203028"/>
            <a:ext cx="8262938" cy="578051"/>
          </a:xfrm>
        </p:spPr>
        <p:txBody>
          <a:bodyPr/>
          <a:lstStyle/>
          <a:p>
            <a:r>
              <a:rPr lang="en-US" err="1"/>
              <a:t>Waarin</a:t>
            </a:r>
            <a:r>
              <a:rPr lang="en-US"/>
              <a:t> </a:t>
            </a:r>
            <a:r>
              <a:rPr lang="en-US" err="1"/>
              <a:t>poeder</a:t>
            </a:r>
            <a:r>
              <a:rPr lang="en-US"/>
              <a:t> </a:t>
            </a:r>
            <a:r>
              <a:rPr lang="en-US" err="1"/>
              <a:t>oplossen</a:t>
            </a:r>
            <a:r>
              <a:rPr lang="en-US"/>
              <a:t>?</a:t>
            </a:r>
            <a:endParaRPr lang="nl-NL"/>
          </a:p>
        </p:txBody>
      </p:sp>
      <p:sp>
        <p:nvSpPr>
          <p:cNvPr id="5" name="Tijdelijke aanduiding voor inhoud 2">
            <a:extLst>
              <a:ext uri="{FF2B5EF4-FFF2-40B4-BE49-F238E27FC236}">
                <a16:creationId xmlns:a16="http://schemas.microsoft.com/office/drawing/2014/main" id="{C3656915-849E-F5F2-A553-44616BBF6726}"/>
              </a:ext>
            </a:extLst>
          </p:cNvPr>
          <p:cNvSpPr txBox="1">
            <a:spLocks/>
          </p:cNvSpPr>
          <p:nvPr/>
        </p:nvSpPr>
        <p:spPr>
          <a:xfrm>
            <a:off x="570310" y="917973"/>
            <a:ext cx="6659165" cy="2953048"/>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a:buChar char="•"/>
              <a:defRPr sz="2800" b="0" i="0" kern="1200" spc="3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spcBef>
                <a:spcPts val="0"/>
              </a:spcBef>
              <a:buNone/>
              <a:defRPr/>
            </a:pPr>
            <a:r>
              <a:rPr lang="nl-NL" sz="1400" b="1" spc="0">
                <a:solidFill>
                  <a:schemeClr val="bg2"/>
                </a:solidFill>
                <a:latin typeface="+mn-lt"/>
              </a:rPr>
              <a:t>Doel:</a:t>
            </a:r>
          </a:p>
          <a:p>
            <a:pPr marL="0" indent="0">
              <a:lnSpc>
                <a:spcPct val="150000"/>
              </a:lnSpc>
              <a:spcBef>
                <a:spcPts val="0"/>
              </a:spcBef>
              <a:buNone/>
              <a:defRPr/>
            </a:pPr>
            <a:r>
              <a:rPr lang="nl-NL" sz="1400" spc="0">
                <a:solidFill>
                  <a:schemeClr val="bg2"/>
                </a:solidFill>
                <a:latin typeface="+mn-lt"/>
              </a:rPr>
              <a:t>Gevriesdroogde bacteriën weer actief en sterk maken</a:t>
            </a:r>
          </a:p>
          <a:p>
            <a:pPr>
              <a:lnSpc>
                <a:spcPct val="100000"/>
              </a:lnSpc>
              <a:spcBef>
                <a:spcPts val="0"/>
              </a:spcBef>
              <a:defRPr/>
            </a:pPr>
            <a:endParaRPr lang="nl-NL" sz="1400" spc="0">
              <a:latin typeface="+mn-lt"/>
            </a:endParaRPr>
          </a:p>
          <a:p>
            <a:pPr marL="0" indent="0">
              <a:lnSpc>
                <a:spcPct val="100000"/>
              </a:lnSpc>
              <a:spcBef>
                <a:spcPts val="0"/>
              </a:spcBef>
              <a:buNone/>
              <a:defRPr/>
            </a:pPr>
            <a:r>
              <a:rPr lang="nl-NL" sz="1400" b="1" spc="0">
                <a:solidFill>
                  <a:srgbClr val="00B050"/>
                </a:solidFill>
                <a:latin typeface="+mn-lt"/>
              </a:rPr>
              <a:t>Wel</a:t>
            </a:r>
            <a:r>
              <a:rPr lang="nl-NL" sz="1400" spc="0">
                <a:latin typeface="+mn-lt"/>
              </a:rPr>
              <a:t> </a:t>
            </a:r>
            <a:r>
              <a:rPr lang="nl-NL" sz="1400" spc="0">
                <a:solidFill>
                  <a:schemeClr val="bg2"/>
                </a:solidFill>
                <a:latin typeface="+mn-lt"/>
              </a:rPr>
              <a:t>oplossen in:</a:t>
            </a:r>
          </a:p>
          <a:p>
            <a:pPr marL="677466" lvl="1" indent="-257175">
              <a:lnSpc>
                <a:spcPct val="100000"/>
              </a:lnSpc>
              <a:spcBef>
                <a:spcPts val="0"/>
              </a:spcBef>
              <a:buFont typeface="Arial" pitchFamily="34" charset="0"/>
              <a:buChar char="•"/>
              <a:defRPr/>
            </a:pPr>
            <a:r>
              <a:rPr lang="nl-NL" sz="1400">
                <a:solidFill>
                  <a:schemeClr val="bg2"/>
                </a:solidFill>
                <a:latin typeface="+mn-lt"/>
              </a:rPr>
              <a:t>Circa 100 ml water</a:t>
            </a:r>
          </a:p>
          <a:p>
            <a:pPr marL="677466" lvl="1" indent="-257175">
              <a:lnSpc>
                <a:spcPct val="100000"/>
              </a:lnSpc>
              <a:spcBef>
                <a:spcPts val="0"/>
              </a:spcBef>
              <a:buFont typeface="Arial" pitchFamily="34" charset="0"/>
              <a:buChar char="•"/>
              <a:defRPr/>
            </a:pPr>
            <a:r>
              <a:rPr lang="nl-NL" sz="1400">
                <a:solidFill>
                  <a:schemeClr val="bg2"/>
                </a:solidFill>
                <a:latin typeface="+mn-lt"/>
              </a:rPr>
              <a:t>Circa 100 ml (plantaardig) zuivel (yoghurt, vla, drinkyoghurt kwark etc.)</a:t>
            </a:r>
          </a:p>
          <a:p>
            <a:pPr marL="677466" lvl="1" indent="-257175">
              <a:lnSpc>
                <a:spcPct val="100000"/>
              </a:lnSpc>
              <a:spcBef>
                <a:spcPts val="0"/>
              </a:spcBef>
              <a:buFont typeface="Arial" pitchFamily="34" charset="0"/>
              <a:buChar char="•"/>
              <a:defRPr/>
            </a:pPr>
            <a:r>
              <a:rPr lang="nl-NL" sz="1400">
                <a:solidFill>
                  <a:schemeClr val="bg2"/>
                </a:solidFill>
                <a:latin typeface="+mn-lt"/>
              </a:rPr>
              <a:t>Mag met verdikkingsmiddel opgelost worden</a:t>
            </a:r>
          </a:p>
          <a:p>
            <a:pPr marL="257175" indent="-257175">
              <a:lnSpc>
                <a:spcPct val="100000"/>
              </a:lnSpc>
              <a:spcBef>
                <a:spcPts val="0"/>
              </a:spcBef>
              <a:buFont typeface="Arial" panose="020B0604020202020204" pitchFamily="34" charset="0"/>
              <a:buChar char="•"/>
              <a:defRPr/>
            </a:pPr>
            <a:endParaRPr lang="nl-NL" sz="1400" spc="0">
              <a:latin typeface="+mn-lt"/>
            </a:endParaRPr>
          </a:p>
          <a:p>
            <a:pPr marL="0" indent="0">
              <a:lnSpc>
                <a:spcPct val="100000"/>
              </a:lnSpc>
              <a:spcBef>
                <a:spcPts val="0"/>
              </a:spcBef>
              <a:buNone/>
              <a:defRPr/>
            </a:pPr>
            <a:r>
              <a:rPr lang="nl-NL" sz="1400" b="1" spc="0">
                <a:solidFill>
                  <a:srgbClr val="D72946"/>
                </a:solidFill>
                <a:latin typeface="+mn-lt"/>
              </a:rPr>
              <a:t>Niet</a:t>
            </a:r>
            <a:r>
              <a:rPr lang="nl-NL" sz="1400" spc="0">
                <a:latin typeface="+mn-lt"/>
              </a:rPr>
              <a:t> </a:t>
            </a:r>
            <a:r>
              <a:rPr lang="nl-NL" sz="1400" spc="0">
                <a:solidFill>
                  <a:schemeClr val="bg2"/>
                </a:solidFill>
                <a:latin typeface="+mn-lt"/>
              </a:rPr>
              <a:t>oplossen in:</a:t>
            </a:r>
          </a:p>
          <a:p>
            <a:pPr marL="677466" lvl="1" indent="-257175">
              <a:lnSpc>
                <a:spcPct val="100000"/>
              </a:lnSpc>
              <a:spcBef>
                <a:spcPts val="0"/>
              </a:spcBef>
              <a:buFont typeface="Arial" pitchFamily="34" charset="0"/>
              <a:buChar char="•"/>
              <a:defRPr/>
            </a:pPr>
            <a:r>
              <a:rPr lang="nl-NL" sz="1400">
                <a:solidFill>
                  <a:schemeClr val="bg2"/>
                </a:solidFill>
                <a:latin typeface="+mn-lt"/>
              </a:rPr>
              <a:t>Heet water</a:t>
            </a:r>
          </a:p>
          <a:p>
            <a:pPr marL="677466" lvl="1" indent="-257175">
              <a:lnSpc>
                <a:spcPct val="100000"/>
              </a:lnSpc>
              <a:spcBef>
                <a:spcPts val="0"/>
              </a:spcBef>
              <a:buFont typeface="Arial" pitchFamily="34" charset="0"/>
              <a:buChar char="•"/>
              <a:defRPr/>
            </a:pPr>
            <a:r>
              <a:rPr lang="nl-NL" sz="1400">
                <a:solidFill>
                  <a:schemeClr val="bg2"/>
                </a:solidFill>
                <a:latin typeface="+mn-lt"/>
              </a:rPr>
              <a:t>Frisdrank</a:t>
            </a:r>
          </a:p>
          <a:p>
            <a:pPr marL="677466" lvl="1" indent="-257175">
              <a:lnSpc>
                <a:spcPct val="100000"/>
              </a:lnSpc>
              <a:spcBef>
                <a:spcPts val="0"/>
              </a:spcBef>
              <a:buFont typeface="Arial" pitchFamily="34" charset="0"/>
              <a:buChar char="•"/>
              <a:defRPr/>
            </a:pPr>
            <a:r>
              <a:rPr lang="nl-NL" sz="1400">
                <a:solidFill>
                  <a:schemeClr val="bg2"/>
                </a:solidFill>
                <a:latin typeface="+mn-lt"/>
              </a:rPr>
              <a:t>Vruchtensap </a:t>
            </a:r>
          </a:p>
          <a:p>
            <a:pPr marL="677466" lvl="1" indent="-257175">
              <a:lnSpc>
                <a:spcPct val="100000"/>
              </a:lnSpc>
              <a:spcBef>
                <a:spcPts val="0"/>
              </a:spcBef>
              <a:buFont typeface="Arial" pitchFamily="34" charset="0"/>
              <a:buChar char="•"/>
              <a:defRPr/>
            </a:pPr>
            <a:r>
              <a:rPr lang="nl-NL" sz="1400">
                <a:solidFill>
                  <a:schemeClr val="bg2"/>
                </a:solidFill>
                <a:latin typeface="+mn-lt"/>
              </a:rPr>
              <a:t>Vruchtenmoes bv appelmoes</a:t>
            </a:r>
          </a:p>
        </p:txBody>
      </p:sp>
      <p:pic>
        <p:nvPicPr>
          <p:cNvPr id="6" name="Picture 4" descr="Y:\Gedeelde Mappen\Bibliotheek\Plaatjes &amp;  afbeeldingen\Afbeeldingen Shutterstock\Poeder (oplossen)\shutterstock_251161471.jpg">
            <a:extLst>
              <a:ext uri="{FF2B5EF4-FFF2-40B4-BE49-F238E27FC236}">
                <a16:creationId xmlns:a16="http://schemas.microsoft.com/office/drawing/2014/main" id="{5B578646-E2A6-0663-B9C9-EB04DEF8DFA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836" r="17792"/>
          <a:stretch/>
        </p:blipFill>
        <p:spPr bwMode="auto">
          <a:xfrm>
            <a:off x="7466724" y="1746234"/>
            <a:ext cx="1575437" cy="295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F26EA28F-085C-AAD7-EA53-CC6FDEAB310A}"/>
              </a:ext>
            </a:extLst>
          </p:cNvPr>
          <p:cNvSpPr>
            <a:spLocks noGrp="1"/>
          </p:cNvSpPr>
          <p:nvPr>
            <p:ph type="title"/>
          </p:nvPr>
        </p:nvSpPr>
        <p:spPr>
          <a:xfrm>
            <a:off x="440531" y="203028"/>
            <a:ext cx="8262938" cy="578051"/>
          </a:xfrm>
        </p:spPr>
        <p:txBody>
          <a:bodyPr/>
          <a:lstStyle/>
          <a:p>
            <a:r>
              <a:rPr lang="en-US" err="1"/>
              <a:t>Wanneer</a:t>
            </a:r>
            <a:r>
              <a:rPr lang="en-US"/>
              <a:t> </a:t>
            </a:r>
            <a:r>
              <a:rPr lang="en-US" err="1"/>
              <a:t>probiotica</a:t>
            </a:r>
            <a:r>
              <a:rPr lang="en-US"/>
              <a:t> </a:t>
            </a:r>
            <a:r>
              <a:rPr lang="en-US" err="1"/>
              <a:t>innemen</a:t>
            </a:r>
            <a:r>
              <a:rPr lang="en-US"/>
              <a:t>?</a:t>
            </a:r>
            <a:endParaRPr lang="nl-NL"/>
          </a:p>
        </p:txBody>
      </p:sp>
      <p:sp>
        <p:nvSpPr>
          <p:cNvPr id="3" name="Rechthoek 2">
            <a:extLst>
              <a:ext uri="{FF2B5EF4-FFF2-40B4-BE49-F238E27FC236}">
                <a16:creationId xmlns:a16="http://schemas.microsoft.com/office/drawing/2014/main" id="{3312D53A-1EFA-E9AD-C60B-DE5C96DBCFEC}"/>
              </a:ext>
            </a:extLst>
          </p:cNvPr>
          <p:cNvSpPr/>
          <p:nvPr/>
        </p:nvSpPr>
        <p:spPr>
          <a:xfrm>
            <a:off x="643458" y="976985"/>
            <a:ext cx="7480226" cy="3259931"/>
          </a:xfrm>
          <a:prstGeom prst="rect">
            <a:avLst/>
          </a:prstGeom>
        </p:spPr>
        <p:txBody>
          <a:bodyPr wrap="square" lIns="68580" tIns="34290" rIns="68580" bIns="34290">
            <a:spAutoFit/>
          </a:bodyPr>
          <a:lstStyle/>
          <a:p>
            <a:pPr>
              <a:lnSpc>
                <a:spcPct val="150000"/>
              </a:lnSpc>
              <a:defRPr/>
            </a:pPr>
            <a:r>
              <a:rPr lang="nl-NL" altLang="nl-NL" sz="1400" b="1">
                <a:solidFill>
                  <a:schemeClr val="bg2"/>
                </a:solidFill>
                <a:cs typeface="Arial" pitchFamily="34" charset="0"/>
              </a:rPr>
              <a:t>Bij voorkeur:</a:t>
            </a:r>
          </a:p>
          <a:p>
            <a:pPr marL="285750" indent="-285750">
              <a:lnSpc>
                <a:spcPct val="150000"/>
              </a:lnSpc>
              <a:buFont typeface="Arial" panose="020B0604020202020204" pitchFamily="34" charset="0"/>
              <a:buChar char="•"/>
              <a:defRPr/>
            </a:pPr>
            <a:r>
              <a:rPr lang="nl-NL" altLang="nl-NL" sz="1400">
                <a:solidFill>
                  <a:schemeClr val="bg2"/>
                </a:solidFill>
                <a:cs typeface="Arial" pitchFamily="34" charset="0"/>
              </a:rPr>
              <a:t>Voor het ontbijt of voor het slapen gaan</a:t>
            </a:r>
          </a:p>
          <a:p>
            <a:pPr marL="285750" indent="-285750">
              <a:lnSpc>
                <a:spcPct val="150000"/>
              </a:lnSpc>
              <a:buFont typeface="Arial" panose="020B0604020202020204" pitchFamily="34" charset="0"/>
              <a:buChar char="•"/>
              <a:defRPr/>
            </a:pPr>
            <a:r>
              <a:rPr lang="nl-NL" altLang="nl-NL" sz="1400">
                <a:solidFill>
                  <a:schemeClr val="bg2"/>
                </a:solidFill>
                <a:cs typeface="Arial" pitchFamily="34" charset="0"/>
              </a:rPr>
              <a:t>Nuchtere maag</a:t>
            </a:r>
          </a:p>
          <a:p>
            <a:pPr marL="285750" indent="-285750">
              <a:lnSpc>
                <a:spcPct val="150000"/>
              </a:lnSpc>
              <a:buFont typeface="Arial" panose="020B0604020202020204" pitchFamily="34" charset="0"/>
              <a:buChar char="•"/>
              <a:defRPr/>
            </a:pPr>
            <a:r>
              <a:rPr lang="nl-NL" altLang="nl-NL" sz="1400">
                <a:solidFill>
                  <a:schemeClr val="bg2"/>
                </a:solidFill>
                <a:cs typeface="Arial" pitchFamily="34" charset="0"/>
              </a:rPr>
              <a:t>Gerelateerd aan tijdstip inname alle onderzoeken</a:t>
            </a:r>
          </a:p>
          <a:p>
            <a:pPr>
              <a:lnSpc>
                <a:spcPct val="150000"/>
              </a:lnSpc>
              <a:defRPr/>
            </a:pPr>
            <a:endParaRPr lang="nl-NL" altLang="nl-NL" sz="1400">
              <a:solidFill>
                <a:schemeClr val="bg2"/>
              </a:solidFill>
              <a:cs typeface="Arial" pitchFamily="34" charset="0"/>
            </a:endParaRPr>
          </a:p>
          <a:p>
            <a:pPr>
              <a:lnSpc>
                <a:spcPct val="150000"/>
              </a:lnSpc>
              <a:defRPr/>
            </a:pPr>
            <a:r>
              <a:rPr lang="nl-NL" altLang="nl-NL" sz="1400" b="1">
                <a:solidFill>
                  <a:schemeClr val="bg2"/>
                </a:solidFill>
                <a:cs typeface="Arial" pitchFamily="34" charset="0"/>
              </a:rPr>
              <a:t>Praktisch:</a:t>
            </a:r>
          </a:p>
          <a:p>
            <a:pPr marL="285750" indent="-285750">
              <a:lnSpc>
                <a:spcPct val="150000"/>
              </a:lnSpc>
              <a:buFont typeface="Arial" panose="020B0604020202020204" pitchFamily="34" charset="0"/>
              <a:buChar char="•"/>
              <a:defRPr/>
            </a:pPr>
            <a:r>
              <a:rPr lang="nl-NL" altLang="nl-NL" sz="1400">
                <a:solidFill>
                  <a:schemeClr val="bg2"/>
                </a:solidFill>
                <a:cs typeface="Arial" pitchFamily="34" charset="0"/>
              </a:rPr>
              <a:t>Passend bij verzorgingsinstelling</a:t>
            </a:r>
          </a:p>
          <a:p>
            <a:pPr marL="628650" lvl="1" indent="-285750">
              <a:lnSpc>
                <a:spcPct val="150000"/>
              </a:lnSpc>
              <a:buFont typeface="Arial" panose="020B0604020202020204" pitchFamily="34" charset="0"/>
              <a:buChar char="•"/>
              <a:defRPr/>
            </a:pPr>
            <a:r>
              <a:rPr lang="nl-NL" altLang="nl-NL" sz="1400">
                <a:solidFill>
                  <a:schemeClr val="bg2"/>
                </a:solidFill>
                <a:cs typeface="Arial" pitchFamily="34" charset="0"/>
              </a:rPr>
              <a:t>Bijvoorbeeld bij uit bed halen?</a:t>
            </a:r>
          </a:p>
          <a:p>
            <a:pPr marL="628650" lvl="1" indent="-285750">
              <a:lnSpc>
                <a:spcPct val="150000"/>
              </a:lnSpc>
              <a:buFont typeface="Arial" panose="020B0604020202020204" pitchFamily="34" charset="0"/>
              <a:buChar char="•"/>
              <a:defRPr/>
            </a:pPr>
            <a:r>
              <a:rPr lang="nl-NL" altLang="nl-NL" sz="1400">
                <a:solidFill>
                  <a:schemeClr val="bg2"/>
                </a:solidFill>
                <a:cs typeface="Arial" pitchFamily="34" charset="0"/>
              </a:rPr>
              <a:t>Bij maaltijd?</a:t>
            </a:r>
          </a:p>
          <a:p>
            <a:pPr marL="628650" lvl="1" indent="-285750">
              <a:lnSpc>
                <a:spcPct val="150000"/>
              </a:lnSpc>
              <a:buFont typeface="Arial" panose="020B0604020202020204" pitchFamily="34" charset="0"/>
              <a:buChar char="•"/>
              <a:defRPr/>
            </a:pPr>
            <a:r>
              <a:rPr lang="nl-NL" altLang="nl-NL" sz="1400">
                <a:solidFill>
                  <a:schemeClr val="bg2"/>
                </a:solidFill>
                <a:cs typeface="Arial" pitchFamily="34" charset="0"/>
              </a:rPr>
              <a:t>Bij ….?</a:t>
            </a:r>
          </a:p>
        </p:txBody>
      </p:sp>
      <p:pic>
        <p:nvPicPr>
          <p:cNvPr id="4" name="Picture 2">
            <a:extLst>
              <a:ext uri="{FF2B5EF4-FFF2-40B4-BE49-F238E27FC236}">
                <a16:creationId xmlns:a16="http://schemas.microsoft.com/office/drawing/2014/main" id="{D0FBEBDB-2AAE-A7B4-A02C-88C83BDB4439}"/>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02213" y="1219037"/>
            <a:ext cx="2495698" cy="10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02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E5D18614-85D9-4DFD-FC4F-E789E5794F99}"/>
              </a:ext>
            </a:extLst>
          </p:cNvPr>
          <p:cNvSpPr>
            <a:spLocks noGrp="1"/>
          </p:cNvSpPr>
          <p:nvPr>
            <p:ph type="title"/>
          </p:nvPr>
        </p:nvSpPr>
        <p:spPr>
          <a:xfrm>
            <a:off x="440531" y="203028"/>
            <a:ext cx="8262938" cy="578051"/>
          </a:xfrm>
        </p:spPr>
        <p:txBody>
          <a:bodyPr/>
          <a:lstStyle/>
          <a:p>
            <a:r>
              <a:rPr lang="nl-NL" err="1"/>
              <a:t>Probiotica</a:t>
            </a:r>
            <a:r>
              <a:rPr lang="nl-NL"/>
              <a:t> bij antibiotica?</a:t>
            </a:r>
          </a:p>
        </p:txBody>
      </p:sp>
      <p:pic>
        <p:nvPicPr>
          <p:cNvPr id="9" name="Picture 2" descr="Afbeeldingsresultaat voor probiotica en antibiotica">
            <a:extLst>
              <a:ext uri="{FF2B5EF4-FFF2-40B4-BE49-F238E27FC236}">
                <a16:creationId xmlns:a16="http://schemas.microsoft.com/office/drawing/2014/main" id="{B14A2F15-534B-1287-A93D-76B9D67F557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3630" r="12924"/>
          <a:stretch/>
        </p:blipFill>
        <p:spPr bwMode="auto">
          <a:xfrm>
            <a:off x="5355644" y="1166191"/>
            <a:ext cx="3671146" cy="318714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74429964-D3D6-86A9-4A34-F9212B5EB511}"/>
              </a:ext>
            </a:extLst>
          </p:cNvPr>
          <p:cNvSpPr>
            <a:spLocks noChangeArrowheads="1"/>
          </p:cNvSpPr>
          <p:nvPr/>
        </p:nvSpPr>
        <p:spPr bwMode="auto">
          <a:xfrm>
            <a:off x="267218" y="1166191"/>
            <a:ext cx="4819133"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spAutoFit/>
          </a:bodyPr>
          <a:lstStyle>
            <a:lvl1pPr eaLnBrk="0" hangingPunct="0">
              <a:lnSpc>
                <a:spcPts val="2400"/>
              </a:lnSpc>
              <a:spcBef>
                <a:spcPct val="20000"/>
              </a:spcBef>
              <a:spcAft>
                <a:spcPts val="1800"/>
              </a:spcAft>
              <a:defRPr sz="2300">
                <a:solidFill>
                  <a:schemeClr val="tx1"/>
                </a:solidFill>
                <a:latin typeface="Arial" pitchFamily="34" charset="0"/>
                <a:cs typeface="Arial" pitchFamily="34" charset="0"/>
              </a:defRPr>
            </a:lvl1pPr>
            <a:lvl2pPr marL="742950" indent="-285750" eaLnBrk="0" hangingPunct="0">
              <a:lnSpc>
                <a:spcPts val="2200"/>
              </a:lnSpc>
              <a:spcBef>
                <a:spcPct val="20000"/>
              </a:spcBef>
              <a:spcAft>
                <a:spcPts val="1800"/>
              </a:spcAft>
              <a:buClr>
                <a:srgbClr val="186778"/>
              </a:buClr>
              <a:buFont typeface="Arial" pitchFamily="34" charset="0"/>
              <a:buChar char="–"/>
              <a:defRPr sz="2000">
                <a:solidFill>
                  <a:schemeClr val="tx1"/>
                </a:solidFill>
                <a:latin typeface="Arial" pitchFamily="34" charset="0"/>
                <a:cs typeface="Arial" pitchFamily="34" charset="0"/>
              </a:defRPr>
            </a:lvl2pPr>
            <a:lvl3pPr marL="1143000" indent="-228600" eaLnBrk="0" hangingPunct="0">
              <a:lnSpc>
                <a:spcPts val="2200"/>
              </a:lnSpc>
              <a:spcBef>
                <a:spcPct val="20000"/>
              </a:spcBef>
              <a:spcAft>
                <a:spcPts val="1800"/>
              </a:spcAft>
              <a:buClr>
                <a:srgbClr val="186778"/>
              </a:buClr>
              <a:buFont typeface="Arial" pitchFamily="34" charset="0"/>
              <a:buChar char="•"/>
              <a:defRPr sz="20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hangingPunct="1">
              <a:spcAft>
                <a:spcPct val="0"/>
              </a:spcAft>
              <a:buClr>
                <a:srgbClr val="133D50"/>
              </a:buClr>
              <a:defRPr/>
            </a:pPr>
            <a:endParaRPr lang="nl-NL" altLang="nl-NL" sz="1400">
              <a:solidFill>
                <a:schemeClr val="bg2"/>
              </a:solidFill>
              <a:latin typeface="+mn-lt"/>
              <a:cs typeface="Sakkal Majalla" panose="02000000000000000000" pitchFamily="2" charset="-78"/>
            </a:endParaRPr>
          </a:p>
          <a:p>
            <a:pPr marL="285750" indent="-285750" eaLnBrk="1" hangingPunct="1">
              <a:spcAft>
                <a:spcPct val="0"/>
              </a:spcAft>
              <a:buClr>
                <a:srgbClr val="133D50"/>
              </a:buClr>
              <a:buFont typeface="Arial" panose="020B0604020202020204" pitchFamily="34" charset="0"/>
              <a:buChar char="•"/>
              <a:defRPr/>
            </a:pPr>
            <a:r>
              <a:rPr lang="nl-NL" altLang="nl-NL" sz="1400">
                <a:solidFill>
                  <a:schemeClr val="bg2"/>
                </a:solidFill>
                <a:latin typeface="+mn-lt"/>
              </a:rPr>
              <a:t>Inname van </a:t>
            </a:r>
            <a:r>
              <a:rPr lang="nl-NL" altLang="nl-NL" sz="1400" err="1">
                <a:solidFill>
                  <a:schemeClr val="bg2"/>
                </a:solidFill>
                <a:latin typeface="+mn-lt"/>
              </a:rPr>
              <a:t>probioticum</a:t>
            </a:r>
            <a:r>
              <a:rPr lang="nl-NL" altLang="nl-NL" sz="1400">
                <a:solidFill>
                  <a:schemeClr val="bg2"/>
                </a:solidFill>
                <a:latin typeface="+mn-lt"/>
              </a:rPr>
              <a:t> en antibioticum minimaal</a:t>
            </a:r>
            <a:r>
              <a:rPr lang="nl-NL" altLang="nl-NL" sz="1400" b="1">
                <a:solidFill>
                  <a:schemeClr val="bg2"/>
                </a:solidFill>
                <a:latin typeface="+mn-lt"/>
              </a:rPr>
              <a:t> 2 uur</a:t>
            </a:r>
            <a:r>
              <a:rPr lang="nl-NL" altLang="nl-NL" sz="1400">
                <a:solidFill>
                  <a:schemeClr val="bg2"/>
                </a:solidFill>
                <a:latin typeface="+mn-lt"/>
              </a:rPr>
              <a:t> scheiden</a:t>
            </a:r>
          </a:p>
          <a:p>
            <a:pPr eaLnBrk="1" hangingPunct="1">
              <a:spcBef>
                <a:spcPct val="0"/>
              </a:spcBef>
              <a:spcAft>
                <a:spcPct val="0"/>
              </a:spcAft>
              <a:defRPr/>
            </a:pPr>
            <a:endParaRPr lang="nl-NL" altLang="ja-JP" sz="1400">
              <a:solidFill>
                <a:schemeClr val="bg2"/>
              </a:solidFill>
              <a:latin typeface="+mn-lt"/>
            </a:endParaRPr>
          </a:p>
          <a:p>
            <a:pPr eaLnBrk="1" hangingPunct="1">
              <a:spcBef>
                <a:spcPct val="0"/>
              </a:spcBef>
              <a:spcAft>
                <a:spcPct val="0"/>
              </a:spcAft>
              <a:defRPr/>
            </a:pPr>
            <a:r>
              <a:rPr lang="nl-NL" altLang="ja-JP" sz="1400" b="1">
                <a:solidFill>
                  <a:schemeClr val="bg2"/>
                </a:solidFill>
                <a:latin typeface="+mn-lt"/>
              </a:rPr>
              <a:t>Duur: </a:t>
            </a:r>
            <a:r>
              <a:rPr lang="nl-NL" altLang="ja-JP" sz="1400">
                <a:solidFill>
                  <a:schemeClr val="bg2"/>
                </a:solidFill>
                <a:latin typeface="+mn-lt"/>
              </a:rPr>
              <a:t>startend gelijktijdig met AB-gebruik tot 1 week na stoppen. Bij oudere met hoger frequentie van AB gebruik en kinderen is advies om 1-2 weken langer door te gebruiken</a:t>
            </a:r>
            <a:endParaRPr lang="nl-NL" altLang="nl-NL" sz="1400">
              <a:solidFill>
                <a:schemeClr val="bg2"/>
              </a:solidFill>
              <a:latin typeface="+mn-lt"/>
            </a:endParaRPr>
          </a:p>
          <a:p>
            <a:pPr eaLnBrk="1" hangingPunct="1">
              <a:lnSpc>
                <a:spcPts val="2100"/>
              </a:lnSpc>
              <a:spcBef>
                <a:spcPct val="0"/>
              </a:spcBef>
              <a:spcAft>
                <a:spcPct val="0"/>
              </a:spcAft>
              <a:defRPr/>
            </a:pPr>
            <a:endParaRPr lang="nl-NL" altLang="nl-NL" sz="1400">
              <a:solidFill>
                <a:schemeClr val="bg2"/>
              </a:solidFill>
              <a:latin typeface="+mn-lt"/>
            </a:endParaRPr>
          </a:p>
        </p:txBody>
      </p:sp>
      <p:sp>
        <p:nvSpPr>
          <p:cNvPr id="11" name="Rechthoek 10">
            <a:extLst>
              <a:ext uri="{FF2B5EF4-FFF2-40B4-BE49-F238E27FC236}">
                <a16:creationId xmlns:a16="http://schemas.microsoft.com/office/drawing/2014/main" id="{0F4B1E60-4BA3-810E-43F7-1DE507D877F2}"/>
              </a:ext>
            </a:extLst>
          </p:cNvPr>
          <p:cNvSpPr/>
          <p:nvPr/>
        </p:nvSpPr>
        <p:spPr>
          <a:xfrm>
            <a:off x="5280990" y="993913"/>
            <a:ext cx="3877963" cy="3485322"/>
          </a:xfrm>
          <a:prstGeom prst="rect">
            <a:avLst/>
          </a:prstGeom>
          <a:solidFill>
            <a:schemeClr val="bg1">
              <a:alpha val="38824"/>
            </a:schemeClr>
          </a:solidFill>
          <a:ln>
            <a:no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nl-NL"/>
          </a:p>
        </p:txBody>
      </p:sp>
      <p:sp>
        <p:nvSpPr>
          <p:cNvPr id="12" name="Rechthoek 11">
            <a:extLst>
              <a:ext uri="{FF2B5EF4-FFF2-40B4-BE49-F238E27FC236}">
                <a16:creationId xmlns:a16="http://schemas.microsoft.com/office/drawing/2014/main" id="{AB7CF758-4FF3-208E-2650-173749348828}"/>
              </a:ext>
            </a:extLst>
          </p:cNvPr>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12443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8CB925E8-7126-24BF-223D-716120DA12AB}"/>
              </a:ext>
            </a:extLst>
          </p:cNvPr>
          <p:cNvSpPr>
            <a:spLocks noGrp="1"/>
          </p:cNvSpPr>
          <p:nvPr>
            <p:ph type="title"/>
          </p:nvPr>
        </p:nvSpPr>
        <p:spPr/>
        <p:txBody>
          <a:bodyPr/>
          <a:lstStyle/>
          <a:p>
            <a:r>
              <a:rPr lang="en-US" err="1"/>
              <a:t>Wanneer</a:t>
            </a:r>
            <a:r>
              <a:rPr lang="en-US"/>
              <a:t> </a:t>
            </a:r>
            <a:r>
              <a:rPr lang="en-US" err="1"/>
              <a:t>merk</a:t>
            </a:r>
            <a:r>
              <a:rPr lang="en-US"/>
              <a:t> je effect?</a:t>
            </a:r>
            <a:endParaRPr lang="nl-NL"/>
          </a:p>
        </p:txBody>
      </p:sp>
      <p:pic>
        <p:nvPicPr>
          <p:cNvPr id="5" name="Afbeelding 4">
            <a:extLst>
              <a:ext uri="{FF2B5EF4-FFF2-40B4-BE49-F238E27FC236}">
                <a16:creationId xmlns:a16="http://schemas.microsoft.com/office/drawing/2014/main" id="{54F67A87-AA70-37EC-5D2A-63A5E223E1C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26659" r="172"/>
          <a:stretch/>
        </p:blipFill>
        <p:spPr>
          <a:xfrm>
            <a:off x="5023047" y="1340628"/>
            <a:ext cx="3495122" cy="3189124"/>
          </a:xfrm>
          <a:prstGeom prst="rect">
            <a:avLst/>
          </a:prstGeom>
          <a:ln>
            <a:noFill/>
          </a:ln>
          <a:effectLst>
            <a:softEdge rad="112500"/>
          </a:effectLst>
        </p:spPr>
      </p:pic>
      <p:sp>
        <p:nvSpPr>
          <p:cNvPr id="6" name="Rechthoek 5">
            <a:extLst>
              <a:ext uri="{FF2B5EF4-FFF2-40B4-BE49-F238E27FC236}">
                <a16:creationId xmlns:a16="http://schemas.microsoft.com/office/drawing/2014/main" id="{D732A966-7AB9-2D9F-2DE4-0094E7E4589B}"/>
              </a:ext>
            </a:extLst>
          </p:cNvPr>
          <p:cNvSpPr/>
          <p:nvPr/>
        </p:nvSpPr>
        <p:spPr>
          <a:xfrm>
            <a:off x="234863" y="1340628"/>
            <a:ext cx="4099684" cy="2862322"/>
          </a:xfrm>
          <a:prstGeom prst="rect">
            <a:avLst/>
          </a:prstGeom>
        </p:spPr>
        <p:txBody>
          <a:bodyPr wrap="square">
            <a:spAutoFit/>
          </a:bodyPr>
          <a:lstStyle/>
          <a:p>
            <a:pPr marL="285750" indent="-285750">
              <a:lnSpc>
                <a:spcPts val="2400"/>
              </a:lnSpc>
              <a:spcAft>
                <a:spcPct val="0"/>
              </a:spcAft>
              <a:buClr>
                <a:srgbClr val="133D50"/>
              </a:buClr>
              <a:buFont typeface="Arial" panose="020B0604020202020204" pitchFamily="34" charset="0"/>
              <a:buChar char="•"/>
            </a:pPr>
            <a:r>
              <a:rPr lang="nl-NL" altLang="nl-NL" sz="1400">
                <a:solidFill>
                  <a:schemeClr val="bg2"/>
                </a:solidFill>
                <a:sym typeface="Symbol" pitchFamily="18" charset="2"/>
              </a:rPr>
              <a:t>Sterk afhankelijk van indicatie (</a:t>
            </a:r>
            <a:r>
              <a:rPr lang="nl-NL" altLang="nl-NL" sz="1400" err="1">
                <a:solidFill>
                  <a:schemeClr val="bg2"/>
                </a:solidFill>
                <a:sym typeface="Symbol" pitchFamily="18" charset="2"/>
              </a:rPr>
              <a:t>UWIs</a:t>
            </a:r>
            <a:r>
              <a:rPr lang="nl-NL" altLang="nl-NL" sz="1400">
                <a:solidFill>
                  <a:schemeClr val="bg2"/>
                </a:solidFill>
                <a:sym typeface="Symbol" pitchFamily="18" charset="2"/>
              </a:rPr>
              <a:t>, constipatie, AAD, IBS, immuun)</a:t>
            </a:r>
          </a:p>
          <a:p>
            <a:pPr marL="285750" indent="-285750">
              <a:lnSpc>
                <a:spcPts val="2400"/>
              </a:lnSpc>
              <a:spcAft>
                <a:spcPct val="0"/>
              </a:spcAft>
              <a:buClr>
                <a:srgbClr val="133D50"/>
              </a:buClr>
              <a:buFont typeface="Arial" panose="020B0604020202020204" pitchFamily="34" charset="0"/>
              <a:buChar char="•"/>
            </a:pPr>
            <a:endParaRPr lang="en-US" altLang="nl-NL" sz="1400">
              <a:solidFill>
                <a:schemeClr val="bg2"/>
              </a:solidFill>
              <a:sym typeface="Symbol" pitchFamily="18" charset="2"/>
            </a:endParaRPr>
          </a:p>
          <a:p>
            <a:pPr marL="285750" indent="-285750">
              <a:lnSpc>
                <a:spcPts val="2400"/>
              </a:lnSpc>
              <a:spcAft>
                <a:spcPct val="0"/>
              </a:spcAft>
              <a:buClr>
                <a:srgbClr val="133D50"/>
              </a:buClr>
              <a:buFont typeface="Arial" panose="020B0604020202020204" pitchFamily="34" charset="0"/>
              <a:buChar char="•"/>
            </a:pPr>
            <a:r>
              <a:rPr lang="en-US" altLang="nl-NL" sz="1400">
                <a:solidFill>
                  <a:schemeClr val="bg2"/>
                </a:solidFill>
                <a:sym typeface="Symbol" pitchFamily="18" charset="2"/>
              </a:rPr>
              <a:t>In het </a:t>
            </a:r>
            <a:r>
              <a:rPr lang="en-US" altLang="nl-NL" sz="1400" err="1">
                <a:solidFill>
                  <a:schemeClr val="bg2"/>
                </a:solidFill>
                <a:sym typeface="Symbol" pitchFamily="18" charset="2"/>
              </a:rPr>
              <a:t>algemeen</a:t>
            </a:r>
            <a:r>
              <a:rPr lang="en-US" altLang="nl-NL" sz="1400">
                <a:solidFill>
                  <a:schemeClr val="bg2"/>
                </a:solidFill>
                <a:sym typeface="Symbol" pitchFamily="18" charset="2"/>
              </a:rPr>
              <a:t> </a:t>
            </a:r>
            <a:r>
              <a:rPr lang="en-US" altLang="nl-NL" sz="1400" err="1">
                <a:solidFill>
                  <a:schemeClr val="bg2"/>
                </a:solidFill>
                <a:sym typeface="Symbol" pitchFamily="18" charset="2"/>
              </a:rPr>
              <a:t>wordt</a:t>
            </a:r>
            <a:r>
              <a:rPr lang="en-US" altLang="nl-NL" sz="1400">
                <a:solidFill>
                  <a:schemeClr val="bg2"/>
                </a:solidFill>
                <a:sym typeface="Symbol" pitchFamily="18" charset="2"/>
              </a:rPr>
              <a:t> effect </a:t>
            </a:r>
            <a:r>
              <a:rPr lang="en-US" altLang="nl-NL" sz="1400" err="1">
                <a:solidFill>
                  <a:schemeClr val="bg2"/>
                </a:solidFill>
                <a:sym typeface="Symbol" pitchFamily="18" charset="2"/>
              </a:rPr>
              <a:t>waargenomen</a:t>
            </a:r>
            <a:r>
              <a:rPr lang="en-US" altLang="nl-NL" sz="1400">
                <a:solidFill>
                  <a:schemeClr val="bg2"/>
                </a:solidFill>
                <a:sym typeface="Symbol" pitchFamily="18" charset="2"/>
              </a:rPr>
              <a:t> </a:t>
            </a:r>
            <a:r>
              <a:rPr lang="en-US" altLang="nl-NL" sz="1400" err="1">
                <a:solidFill>
                  <a:schemeClr val="bg2"/>
                </a:solidFill>
                <a:sym typeface="Symbol" pitchFamily="18" charset="2"/>
              </a:rPr>
              <a:t>na</a:t>
            </a:r>
            <a:r>
              <a:rPr lang="en-US" altLang="nl-NL" sz="1400">
                <a:solidFill>
                  <a:schemeClr val="bg2"/>
                </a:solidFill>
                <a:sym typeface="Symbol" pitchFamily="18" charset="2"/>
              </a:rPr>
              <a:t> </a:t>
            </a:r>
            <a:r>
              <a:rPr lang="en-US" altLang="nl-NL" sz="1400" err="1">
                <a:solidFill>
                  <a:schemeClr val="bg2"/>
                </a:solidFill>
                <a:sym typeface="Symbol" pitchFamily="18" charset="2"/>
              </a:rPr>
              <a:t>enkele</a:t>
            </a:r>
            <a:r>
              <a:rPr lang="en-US" altLang="nl-NL" sz="1400">
                <a:solidFill>
                  <a:schemeClr val="bg2"/>
                </a:solidFill>
                <a:sym typeface="Symbol" pitchFamily="18" charset="2"/>
              </a:rPr>
              <a:t> </a:t>
            </a:r>
            <a:r>
              <a:rPr lang="en-US" altLang="nl-NL" sz="1400" err="1">
                <a:solidFill>
                  <a:schemeClr val="bg2"/>
                </a:solidFill>
                <a:sym typeface="Symbol" pitchFamily="18" charset="2"/>
              </a:rPr>
              <a:t>dagen</a:t>
            </a:r>
            <a:r>
              <a:rPr lang="en-US" altLang="nl-NL" sz="1400">
                <a:solidFill>
                  <a:schemeClr val="bg2"/>
                </a:solidFill>
                <a:sym typeface="Symbol" pitchFamily="18" charset="2"/>
              </a:rPr>
              <a:t>   (3-4) tot 2 </a:t>
            </a:r>
            <a:r>
              <a:rPr lang="en-US" altLang="nl-NL" sz="1400" err="1">
                <a:solidFill>
                  <a:schemeClr val="bg2"/>
                </a:solidFill>
                <a:sym typeface="Symbol" pitchFamily="18" charset="2"/>
              </a:rPr>
              <a:t>maanden</a:t>
            </a:r>
            <a:endParaRPr lang="nl-NL" altLang="nl-NL" sz="1400">
              <a:solidFill>
                <a:schemeClr val="bg2"/>
              </a:solidFill>
              <a:sym typeface="Symbol" pitchFamily="18" charset="2"/>
            </a:endParaRPr>
          </a:p>
          <a:p>
            <a:pPr>
              <a:lnSpc>
                <a:spcPts val="2400"/>
              </a:lnSpc>
              <a:spcAft>
                <a:spcPct val="0"/>
              </a:spcAft>
            </a:pPr>
            <a:endParaRPr lang="nl-NL" altLang="nl-NL" sz="1400">
              <a:solidFill>
                <a:schemeClr val="bg2"/>
              </a:solidFill>
              <a:sym typeface="Symbol" pitchFamily="18" charset="2"/>
            </a:endParaRPr>
          </a:p>
          <a:p>
            <a:pPr>
              <a:lnSpc>
                <a:spcPts val="2400"/>
              </a:lnSpc>
              <a:spcAft>
                <a:spcPct val="0"/>
              </a:spcAft>
            </a:pPr>
            <a:endParaRPr lang="nl-NL" altLang="nl-NL" sz="1400">
              <a:solidFill>
                <a:schemeClr val="bg2"/>
              </a:solidFill>
              <a:sym typeface="Symbol" pitchFamily="18" charset="2"/>
            </a:endParaRPr>
          </a:p>
          <a:p>
            <a:pPr>
              <a:lnSpc>
                <a:spcPts val="2400"/>
              </a:lnSpc>
              <a:spcAft>
                <a:spcPct val="0"/>
              </a:spcAft>
            </a:pPr>
            <a:r>
              <a:rPr lang="nl-NL" altLang="nl-NL" sz="1400">
                <a:solidFill>
                  <a:schemeClr val="bg2"/>
                </a:solidFill>
                <a:sym typeface="Symbol" pitchFamily="18" charset="2"/>
              </a:rPr>
              <a:t>Gebruik </a:t>
            </a:r>
            <a:r>
              <a:rPr lang="nl-NL" altLang="nl-NL" sz="1400" err="1">
                <a:solidFill>
                  <a:schemeClr val="bg2"/>
                </a:solidFill>
                <a:sym typeface="Symbol" pitchFamily="18" charset="2"/>
              </a:rPr>
              <a:t>probiotica</a:t>
            </a:r>
            <a:r>
              <a:rPr lang="nl-NL" altLang="nl-NL" sz="1400">
                <a:solidFill>
                  <a:schemeClr val="bg2"/>
                </a:solidFill>
                <a:sym typeface="Symbol" pitchFamily="18" charset="2"/>
              </a:rPr>
              <a:t> voldoende lang!  </a:t>
            </a:r>
          </a:p>
        </p:txBody>
      </p:sp>
      <p:sp>
        <p:nvSpPr>
          <p:cNvPr id="7" name="Rechthoek 6">
            <a:extLst>
              <a:ext uri="{FF2B5EF4-FFF2-40B4-BE49-F238E27FC236}">
                <a16:creationId xmlns:a16="http://schemas.microsoft.com/office/drawing/2014/main" id="{3BD3132B-B8C1-82B6-E560-A91649743762}"/>
              </a:ext>
            </a:extLst>
          </p:cNvPr>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91626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0EE5F547-25A8-0321-F853-D71B5AD95F9E}"/>
              </a:ext>
            </a:extLst>
          </p:cNvPr>
          <p:cNvSpPr>
            <a:spLocks noGrp="1"/>
          </p:cNvSpPr>
          <p:nvPr>
            <p:ph type="title"/>
          </p:nvPr>
        </p:nvSpPr>
        <p:spPr>
          <a:xfrm>
            <a:off x="440531" y="203028"/>
            <a:ext cx="8262938" cy="578051"/>
          </a:xfrm>
        </p:spPr>
        <p:txBody>
          <a:bodyPr/>
          <a:lstStyle/>
          <a:p>
            <a:r>
              <a:rPr lang="nl-NL"/>
              <a:t>Hoe lang Probiotica gebruiken?</a:t>
            </a:r>
          </a:p>
        </p:txBody>
      </p:sp>
      <p:sp>
        <p:nvSpPr>
          <p:cNvPr id="6" name="Tekstvak 5">
            <a:extLst>
              <a:ext uri="{FF2B5EF4-FFF2-40B4-BE49-F238E27FC236}">
                <a16:creationId xmlns:a16="http://schemas.microsoft.com/office/drawing/2014/main" id="{A02C6B3E-C9FC-7DA7-6E5E-54A6A4EDFEBA}"/>
              </a:ext>
            </a:extLst>
          </p:cNvPr>
          <p:cNvSpPr txBox="1"/>
          <p:nvPr/>
        </p:nvSpPr>
        <p:spPr>
          <a:xfrm>
            <a:off x="329113" y="1492880"/>
            <a:ext cx="3814064" cy="2246769"/>
          </a:xfrm>
          <a:prstGeom prst="rect">
            <a:avLst/>
          </a:prstGeom>
          <a:noFill/>
        </p:spPr>
        <p:txBody>
          <a:bodyPr wrap="square" rtlCol="0">
            <a:spAutoFit/>
          </a:bodyPr>
          <a:lstStyle/>
          <a:p>
            <a:r>
              <a:rPr lang="nl-NL" sz="1400" b="1">
                <a:solidFill>
                  <a:schemeClr val="tx2"/>
                </a:solidFill>
              </a:rPr>
              <a:t>          </a:t>
            </a:r>
            <a:r>
              <a:rPr lang="nl-NL" sz="1400" b="1">
                <a:solidFill>
                  <a:schemeClr val="bg2"/>
                </a:solidFill>
              </a:rPr>
              <a:t>Indicatie</a:t>
            </a:r>
          </a:p>
          <a:p>
            <a:pPr marL="628650" lvl="1" indent="-285750">
              <a:buFont typeface="Arial" panose="020B0604020202020204" pitchFamily="34" charset="0"/>
              <a:buChar char="•"/>
            </a:pPr>
            <a:r>
              <a:rPr lang="nl-NL" sz="1400">
                <a:solidFill>
                  <a:schemeClr val="bg2"/>
                </a:solidFill>
              </a:rPr>
              <a:t>Chronische ziekte</a:t>
            </a:r>
          </a:p>
          <a:p>
            <a:pPr marL="628650" lvl="1" indent="-285750">
              <a:buFont typeface="Arial" panose="020B0604020202020204" pitchFamily="34" charset="0"/>
              <a:buChar char="•"/>
            </a:pPr>
            <a:r>
              <a:rPr lang="nl-NL" sz="1400">
                <a:solidFill>
                  <a:schemeClr val="bg2"/>
                </a:solidFill>
              </a:rPr>
              <a:t>Antibiotica gebruik</a:t>
            </a:r>
          </a:p>
          <a:p>
            <a:pPr marL="628650" lvl="1" indent="-285750">
              <a:buFont typeface="Arial" panose="020B0604020202020204" pitchFamily="34" charset="0"/>
              <a:buChar char="•"/>
            </a:pPr>
            <a:r>
              <a:rPr lang="nl-NL" sz="1400">
                <a:solidFill>
                  <a:schemeClr val="bg2"/>
                </a:solidFill>
              </a:rPr>
              <a:t>Naar behoefte</a:t>
            </a:r>
          </a:p>
          <a:p>
            <a:pPr marL="285750" indent="-285750">
              <a:buFont typeface="Arial" panose="020B0604020202020204" pitchFamily="34" charset="0"/>
              <a:buChar char="•"/>
            </a:pPr>
            <a:endParaRPr lang="nl-NL" sz="1400"/>
          </a:p>
          <a:p>
            <a:pPr lvl="1"/>
            <a:r>
              <a:rPr lang="nl-NL" sz="1400" b="1">
                <a:solidFill>
                  <a:schemeClr val="tx2"/>
                </a:solidFill>
              </a:rPr>
              <a:t>    </a:t>
            </a:r>
            <a:r>
              <a:rPr lang="nl-NL" sz="1400" b="1">
                <a:solidFill>
                  <a:schemeClr val="bg2"/>
                </a:solidFill>
              </a:rPr>
              <a:t>Duur in tijd en geld</a:t>
            </a:r>
          </a:p>
          <a:p>
            <a:pPr marL="628650" lvl="1" indent="-285750">
              <a:buFont typeface="Arial" panose="020B0604020202020204" pitchFamily="34" charset="0"/>
              <a:buChar char="•"/>
            </a:pPr>
            <a:r>
              <a:rPr lang="nl-NL" sz="1400">
                <a:solidFill>
                  <a:schemeClr val="bg2"/>
                </a:solidFill>
              </a:rPr>
              <a:t>Halve dosering (UT-AM)</a:t>
            </a:r>
          </a:p>
          <a:p>
            <a:pPr marL="628650" lvl="1" indent="-285750">
              <a:buFont typeface="Arial" panose="020B0604020202020204" pitchFamily="34" charset="0"/>
              <a:buChar char="•"/>
            </a:pPr>
            <a:r>
              <a:rPr lang="nl-NL" sz="1400">
                <a:solidFill>
                  <a:schemeClr val="bg2"/>
                </a:solidFill>
              </a:rPr>
              <a:t>Om de dag</a:t>
            </a:r>
          </a:p>
          <a:p>
            <a:pPr marL="628650" lvl="1" indent="-285750">
              <a:buFont typeface="Arial" panose="020B0604020202020204" pitchFamily="34" charset="0"/>
              <a:buChar char="•"/>
            </a:pPr>
            <a:r>
              <a:rPr lang="nl-NL" sz="1400">
                <a:solidFill>
                  <a:schemeClr val="bg2"/>
                </a:solidFill>
              </a:rPr>
              <a:t>Stoppen/starten naar behoefte </a:t>
            </a:r>
          </a:p>
          <a:p>
            <a:pPr lvl="1"/>
            <a:endParaRPr lang="nl-NL" sz="1400"/>
          </a:p>
        </p:txBody>
      </p:sp>
      <p:pic>
        <p:nvPicPr>
          <p:cNvPr id="7" name="Afbeelding 6" descr="Schermopname">
            <a:extLst>
              <a:ext uri="{FF2B5EF4-FFF2-40B4-BE49-F238E27FC236}">
                <a16:creationId xmlns:a16="http://schemas.microsoft.com/office/drawing/2014/main" id="{1C9F0F3F-5B17-C139-0E3C-21E590A8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697" y="1840229"/>
            <a:ext cx="3543482" cy="2076557"/>
          </a:xfrm>
          <a:prstGeom prst="rect">
            <a:avLst/>
          </a:prstGeom>
        </p:spPr>
      </p:pic>
    </p:spTree>
    <p:extLst>
      <p:ext uri="{BB962C8B-B14F-4D97-AF65-F5344CB8AC3E}">
        <p14:creationId xmlns:p14="http://schemas.microsoft.com/office/powerpoint/2010/main" val="8490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18358DC7-DF7A-6A68-12EB-C4CD3A058AAF}"/>
              </a:ext>
            </a:extLst>
          </p:cNvPr>
          <p:cNvSpPr>
            <a:spLocks noGrp="1"/>
          </p:cNvSpPr>
          <p:nvPr>
            <p:ph type="title"/>
          </p:nvPr>
        </p:nvSpPr>
        <p:spPr>
          <a:xfrm>
            <a:off x="440531" y="203028"/>
            <a:ext cx="8262938" cy="578051"/>
          </a:xfrm>
        </p:spPr>
        <p:txBody>
          <a:bodyPr/>
          <a:lstStyle/>
          <a:p>
            <a:r>
              <a:rPr lang="nl-NL"/>
              <a:t>Toepassingsgebieden </a:t>
            </a:r>
            <a:r>
              <a:rPr lang="nl-NL" err="1"/>
              <a:t>probiotica</a:t>
            </a:r>
            <a:endParaRPr lang="nl-NL"/>
          </a:p>
        </p:txBody>
      </p:sp>
      <p:pic>
        <p:nvPicPr>
          <p:cNvPr id="9" name="Afbeelding 8">
            <a:extLst>
              <a:ext uri="{FF2B5EF4-FFF2-40B4-BE49-F238E27FC236}">
                <a16:creationId xmlns:a16="http://schemas.microsoft.com/office/drawing/2014/main" id="{DC0983D3-EB97-B491-B213-2778847EC81C}"/>
              </a:ext>
            </a:extLst>
          </p:cNvPr>
          <p:cNvPicPr>
            <a:picLocks noChangeAspect="1"/>
          </p:cNvPicPr>
          <p:nvPr/>
        </p:nvPicPr>
        <p:blipFill rotWithShape="1">
          <a:blip r:embed="rId2" cstate="screen">
            <a:duotone>
              <a:prstClr val="black"/>
              <a:srgbClr val="186778">
                <a:tint val="45000"/>
                <a:satMod val="400000"/>
              </a:srgb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7116" t="19017" r="1510"/>
          <a:stretch/>
        </p:blipFill>
        <p:spPr>
          <a:xfrm>
            <a:off x="135861" y="1134960"/>
            <a:ext cx="1053915" cy="1147888"/>
          </a:xfrm>
          <a:prstGeom prst="rect">
            <a:avLst/>
          </a:prstGeom>
        </p:spPr>
      </p:pic>
      <p:pic>
        <p:nvPicPr>
          <p:cNvPr id="10" name="Afbeelding 9">
            <a:extLst>
              <a:ext uri="{FF2B5EF4-FFF2-40B4-BE49-F238E27FC236}">
                <a16:creationId xmlns:a16="http://schemas.microsoft.com/office/drawing/2014/main" id="{197F5E9D-1EA3-0DD5-7805-6FE2B1348954}"/>
              </a:ext>
            </a:extLst>
          </p:cNvPr>
          <p:cNvPicPr>
            <a:picLocks noChangeAspect="1"/>
          </p:cNvPicPr>
          <p:nvPr/>
        </p:nvPicPr>
        <p:blipFill rotWithShape="1">
          <a:blip r:embed="rId4" cstate="screen">
            <a:duotone>
              <a:prstClr val="black"/>
              <a:srgbClr val="186778">
                <a:tint val="45000"/>
                <a:satMod val="400000"/>
              </a:srgbClr>
            </a:duotone>
            <a:extLst>
              <a:ext uri="{28A0092B-C50C-407E-A947-70E740481C1C}">
                <a14:useLocalDpi xmlns:a14="http://schemas.microsoft.com/office/drawing/2010/main"/>
              </a:ext>
            </a:extLst>
          </a:blip>
          <a:srcRect l="10008" t="20212" r="12029" b="5071"/>
          <a:stretch/>
        </p:blipFill>
        <p:spPr>
          <a:xfrm>
            <a:off x="1290911" y="2396361"/>
            <a:ext cx="991550" cy="700546"/>
          </a:xfrm>
          <a:prstGeom prst="rect">
            <a:avLst/>
          </a:prstGeom>
        </p:spPr>
      </p:pic>
      <p:pic>
        <p:nvPicPr>
          <p:cNvPr id="11" name="Afbeelding 10">
            <a:extLst>
              <a:ext uri="{FF2B5EF4-FFF2-40B4-BE49-F238E27FC236}">
                <a16:creationId xmlns:a16="http://schemas.microsoft.com/office/drawing/2014/main" id="{65FFD6D4-4A23-43DE-03E1-175DA171906A}"/>
              </a:ext>
            </a:extLst>
          </p:cNvPr>
          <p:cNvPicPr>
            <a:picLocks noChangeAspect="1"/>
          </p:cNvPicPr>
          <p:nvPr/>
        </p:nvPicPr>
        <p:blipFill rotWithShape="1">
          <a:blip r:embed="rId5" cstate="screen">
            <a:duotone>
              <a:prstClr val="black"/>
              <a:srgbClr val="186778">
                <a:tint val="45000"/>
                <a:satMod val="400000"/>
              </a:srgbClr>
            </a:duotone>
            <a:extLst>
              <a:ext uri="{28A0092B-C50C-407E-A947-70E740481C1C}">
                <a14:useLocalDpi xmlns:a14="http://schemas.microsoft.com/office/drawing/2010/main"/>
              </a:ext>
            </a:extLst>
          </a:blip>
          <a:srcRect l="39473"/>
          <a:stretch/>
        </p:blipFill>
        <p:spPr>
          <a:xfrm>
            <a:off x="1275910" y="1134959"/>
            <a:ext cx="1006551" cy="1147887"/>
          </a:xfrm>
          <a:prstGeom prst="rect">
            <a:avLst/>
          </a:prstGeom>
        </p:spPr>
      </p:pic>
      <p:pic>
        <p:nvPicPr>
          <p:cNvPr id="12" name="Afbeelding 11">
            <a:extLst>
              <a:ext uri="{FF2B5EF4-FFF2-40B4-BE49-F238E27FC236}">
                <a16:creationId xmlns:a16="http://schemas.microsoft.com/office/drawing/2014/main" id="{AE285DAB-28A4-C61D-B01D-EB0AF83A1DEA}"/>
              </a:ext>
            </a:extLst>
          </p:cNvPr>
          <p:cNvPicPr>
            <a:picLocks noChangeAspect="1"/>
          </p:cNvPicPr>
          <p:nvPr/>
        </p:nvPicPr>
        <p:blipFill rotWithShape="1">
          <a:blip r:embed="rId6" cstate="screen">
            <a:duotone>
              <a:prstClr val="black"/>
              <a:srgbClr val="186778">
                <a:tint val="45000"/>
                <a:satMod val="400000"/>
              </a:srgbClr>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21872" r="5718"/>
          <a:stretch/>
        </p:blipFill>
        <p:spPr>
          <a:xfrm>
            <a:off x="135860" y="3164533"/>
            <a:ext cx="1053915" cy="1005700"/>
          </a:xfrm>
          <a:prstGeom prst="rect">
            <a:avLst/>
          </a:prstGeom>
        </p:spPr>
      </p:pic>
      <p:pic>
        <p:nvPicPr>
          <p:cNvPr id="13" name="Afbeelding 12">
            <a:extLst>
              <a:ext uri="{FF2B5EF4-FFF2-40B4-BE49-F238E27FC236}">
                <a16:creationId xmlns:a16="http://schemas.microsoft.com/office/drawing/2014/main" id="{B6B7A9C0-8172-8841-3BA3-4E3E1A96C70F}"/>
              </a:ext>
            </a:extLst>
          </p:cNvPr>
          <p:cNvPicPr>
            <a:picLocks noChangeAspect="1"/>
          </p:cNvPicPr>
          <p:nvPr/>
        </p:nvPicPr>
        <p:blipFill>
          <a:blip r:embed="rId8" cstate="screen">
            <a:duotone>
              <a:prstClr val="black"/>
              <a:srgbClr val="186778">
                <a:tint val="45000"/>
                <a:satMod val="400000"/>
              </a:srgbClr>
            </a:duotone>
            <a:extLst>
              <a:ext uri="{28A0092B-C50C-407E-A947-70E740481C1C}">
                <a14:useLocalDpi xmlns:a14="http://schemas.microsoft.com/office/drawing/2010/main"/>
              </a:ext>
            </a:extLst>
          </a:blip>
          <a:stretch>
            <a:fillRect/>
          </a:stretch>
        </p:blipFill>
        <p:spPr>
          <a:xfrm>
            <a:off x="135861" y="2396360"/>
            <a:ext cx="1053915" cy="701289"/>
          </a:xfrm>
          <a:prstGeom prst="rect">
            <a:avLst/>
          </a:prstGeom>
        </p:spPr>
      </p:pic>
      <p:sp>
        <p:nvSpPr>
          <p:cNvPr id="14" name="Rechthoek 13">
            <a:extLst>
              <a:ext uri="{FF2B5EF4-FFF2-40B4-BE49-F238E27FC236}">
                <a16:creationId xmlns:a16="http://schemas.microsoft.com/office/drawing/2014/main" id="{5B48D177-1D6E-0984-D053-4CB26C039AAD}"/>
              </a:ext>
            </a:extLst>
          </p:cNvPr>
          <p:cNvSpPr/>
          <p:nvPr/>
        </p:nvSpPr>
        <p:spPr>
          <a:xfrm>
            <a:off x="2714473" y="1520429"/>
            <a:ext cx="5121542" cy="1644104"/>
          </a:xfrm>
          <a:prstGeom prst="rect">
            <a:avLst/>
          </a:prstGeom>
        </p:spPr>
        <p:txBody>
          <a:bodyPr wrap="square" lIns="68580" tIns="34290" rIns="68580" bIns="34290">
            <a:spAutoFit/>
          </a:bodyPr>
          <a:lstStyle/>
          <a:p>
            <a:pPr marL="285750" indent="-285750">
              <a:lnSpc>
                <a:spcPct val="150000"/>
              </a:lnSpc>
              <a:buClr>
                <a:srgbClr val="133D50"/>
              </a:buClr>
              <a:buFont typeface="Arial" panose="020B0604020202020204" pitchFamily="34" charset="0"/>
              <a:buChar char="•"/>
            </a:pPr>
            <a:r>
              <a:rPr lang="en-GB" altLang="nl-NL" sz="1400">
                <a:solidFill>
                  <a:schemeClr val="bg2"/>
                </a:solidFill>
                <a:cs typeface="Arial" charset="0"/>
              </a:rPr>
              <a:t>(</a:t>
            </a:r>
            <a:r>
              <a:rPr lang="en-GB" altLang="nl-NL" sz="1400" err="1">
                <a:solidFill>
                  <a:schemeClr val="bg2"/>
                </a:solidFill>
                <a:cs typeface="Arial" charset="0"/>
              </a:rPr>
              <a:t>Recidiverende</a:t>
            </a:r>
            <a:r>
              <a:rPr lang="en-GB" altLang="nl-NL" sz="1400">
                <a:solidFill>
                  <a:schemeClr val="bg2"/>
                </a:solidFill>
                <a:cs typeface="Arial" charset="0"/>
              </a:rPr>
              <a:t>) </a:t>
            </a:r>
            <a:r>
              <a:rPr lang="en-GB" altLang="nl-NL" sz="1400" err="1">
                <a:solidFill>
                  <a:schemeClr val="bg2"/>
                </a:solidFill>
                <a:cs typeface="Arial" charset="0"/>
              </a:rPr>
              <a:t>infecties</a:t>
            </a:r>
            <a:endParaRPr lang="en-GB" altLang="nl-NL" sz="1400">
              <a:solidFill>
                <a:schemeClr val="bg2"/>
              </a:solidFill>
              <a:cs typeface="Arial" charset="0"/>
            </a:endParaRPr>
          </a:p>
          <a:p>
            <a:pPr marL="285750" indent="-285750">
              <a:lnSpc>
                <a:spcPct val="150000"/>
              </a:lnSpc>
              <a:buClr>
                <a:srgbClr val="133D50"/>
              </a:buClr>
              <a:buFont typeface="Arial" panose="020B0604020202020204" pitchFamily="34" charset="0"/>
              <a:buChar char="•"/>
            </a:pPr>
            <a:r>
              <a:rPr lang="en-GB" altLang="nl-NL" sz="1400" err="1">
                <a:solidFill>
                  <a:schemeClr val="bg2"/>
                </a:solidFill>
                <a:cs typeface="Arial" charset="0"/>
              </a:rPr>
              <a:t>Functionele</a:t>
            </a:r>
            <a:r>
              <a:rPr lang="en-GB" altLang="nl-NL" sz="1400">
                <a:solidFill>
                  <a:schemeClr val="bg2"/>
                </a:solidFill>
                <a:cs typeface="Arial" charset="0"/>
              </a:rPr>
              <a:t> </a:t>
            </a:r>
            <a:r>
              <a:rPr lang="en-GB" altLang="nl-NL" sz="1400" err="1">
                <a:solidFill>
                  <a:schemeClr val="bg2"/>
                </a:solidFill>
                <a:cs typeface="Arial" charset="0"/>
              </a:rPr>
              <a:t>darmaandoeningen</a:t>
            </a:r>
            <a:endParaRPr lang="en-GB" altLang="nl-NL" sz="1400">
              <a:solidFill>
                <a:schemeClr val="bg2"/>
              </a:solidFill>
              <a:cs typeface="Arial" charset="0"/>
            </a:endParaRPr>
          </a:p>
          <a:p>
            <a:pPr marL="285750" indent="-285750">
              <a:lnSpc>
                <a:spcPct val="150000"/>
              </a:lnSpc>
              <a:buClr>
                <a:srgbClr val="133D50"/>
              </a:buClr>
              <a:buFont typeface="Arial" panose="020B0604020202020204" pitchFamily="34" charset="0"/>
              <a:buChar char="•"/>
            </a:pPr>
            <a:r>
              <a:rPr lang="en-GB" altLang="nl-NL" sz="1400" err="1">
                <a:solidFill>
                  <a:schemeClr val="bg2"/>
                </a:solidFill>
                <a:cs typeface="Arial" charset="0"/>
              </a:rPr>
              <a:t>Immuungerelateerde</a:t>
            </a:r>
            <a:r>
              <a:rPr lang="en-GB" altLang="nl-NL" sz="1400">
                <a:solidFill>
                  <a:schemeClr val="bg2"/>
                </a:solidFill>
                <a:cs typeface="Arial" charset="0"/>
              </a:rPr>
              <a:t> </a:t>
            </a:r>
            <a:r>
              <a:rPr lang="en-GB" altLang="nl-NL" sz="1400" err="1">
                <a:solidFill>
                  <a:schemeClr val="bg2"/>
                </a:solidFill>
                <a:cs typeface="Arial" charset="0"/>
              </a:rPr>
              <a:t>aandoeningen</a:t>
            </a:r>
            <a:endParaRPr lang="en-GB" altLang="nl-NL" sz="1400">
              <a:solidFill>
                <a:schemeClr val="bg2"/>
              </a:solidFill>
              <a:cs typeface="Arial" charset="0"/>
            </a:endParaRPr>
          </a:p>
          <a:p>
            <a:pPr marL="285750" indent="-285750">
              <a:lnSpc>
                <a:spcPct val="150000"/>
              </a:lnSpc>
              <a:buClr>
                <a:srgbClr val="133D50"/>
              </a:buClr>
              <a:buFont typeface="Arial" panose="020B0604020202020204" pitchFamily="34" charset="0"/>
              <a:buChar char="•"/>
            </a:pPr>
            <a:r>
              <a:rPr lang="en-GB" altLang="nl-NL" sz="1400">
                <a:solidFill>
                  <a:schemeClr val="bg2"/>
                </a:solidFill>
                <a:cs typeface="Arial" charset="0"/>
              </a:rPr>
              <a:t>Gut-brain-axis </a:t>
            </a:r>
            <a:r>
              <a:rPr lang="en-GB" altLang="nl-NL" sz="1400" err="1">
                <a:solidFill>
                  <a:schemeClr val="bg2"/>
                </a:solidFill>
                <a:cs typeface="Arial" charset="0"/>
              </a:rPr>
              <a:t>aandoeningen</a:t>
            </a:r>
            <a:endParaRPr lang="en-GB" altLang="nl-NL" sz="1400">
              <a:solidFill>
                <a:schemeClr val="bg2"/>
              </a:solidFill>
              <a:cs typeface="Arial" charset="0"/>
            </a:endParaRPr>
          </a:p>
          <a:p>
            <a:pPr marL="285750" indent="-285750">
              <a:lnSpc>
                <a:spcPct val="150000"/>
              </a:lnSpc>
              <a:buClr>
                <a:srgbClr val="133D50"/>
              </a:buClr>
              <a:buFont typeface="Arial" panose="020B0604020202020204" pitchFamily="34" charset="0"/>
              <a:buChar char="•"/>
            </a:pPr>
            <a:r>
              <a:rPr lang="en-GB" altLang="nl-NL" sz="1400" err="1">
                <a:solidFill>
                  <a:schemeClr val="bg2"/>
                </a:solidFill>
                <a:cs typeface="Arial" charset="0"/>
              </a:rPr>
              <a:t>Obesitas</a:t>
            </a:r>
            <a:r>
              <a:rPr lang="en-GB" altLang="nl-NL" sz="1400">
                <a:solidFill>
                  <a:schemeClr val="bg2"/>
                </a:solidFill>
                <a:cs typeface="Arial" charset="0"/>
              </a:rPr>
              <a:t> </a:t>
            </a:r>
            <a:r>
              <a:rPr lang="en-GB" altLang="nl-NL" sz="1400" err="1">
                <a:solidFill>
                  <a:schemeClr val="bg2"/>
                </a:solidFill>
                <a:cs typeface="Arial" charset="0"/>
              </a:rPr>
              <a:t>en</a:t>
            </a:r>
            <a:r>
              <a:rPr lang="en-GB" altLang="nl-NL" sz="1400">
                <a:solidFill>
                  <a:schemeClr val="bg2"/>
                </a:solidFill>
                <a:cs typeface="Arial" charset="0"/>
              </a:rPr>
              <a:t> </a:t>
            </a:r>
            <a:r>
              <a:rPr lang="en-GB" altLang="nl-NL" sz="1400" err="1">
                <a:solidFill>
                  <a:schemeClr val="bg2"/>
                </a:solidFill>
                <a:cs typeface="Arial" charset="0"/>
              </a:rPr>
              <a:t>metabool</a:t>
            </a:r>
            <a:r>
              <a:rPr lang="en-GB" altLang="nl-NL" sz="1400">
                <a:solidFill>
                  <a:schemeClr val="bg2"/>
                </a:solidFill>
                <a:cs typeface="Arial" charset="0"/>
              </a:rPr>
              <a:t> </a:t>
            </a:r>
            <a:r>
              <a:rPr lang="en-GB" altLang="nl-NL" sz="1400" err="1">
                <a:solidFill>
                  <a:schemeClr val="bg2"/>
                </a:solidFill>
                <a:cs typeface="Arial" charset="0"/>
              </a:rPr>
              <a:t>syndroom</a:t>
            </a:r>
            <a:endParaRPr lang="en-GB" altLang="nl-NL" sz="1400">
              <a:solidFill>
                <a:schemeClr val="bg2"/>
              </a:solidFill>
              <a:cs typeface="Arial" charset="0"/>
            </a:endParaRPr>
          </a:p>
        </p:txBody>
      </p:sp>
      <p:sp>
        <p:nvSpPr>
          <p:cNvPr id="15" name="Rechthoek 14">
            <a:extLst>
              <a:ext uri="{FF2B5EF4-FFF2-40B4-BE49-F238E27FC236}">
                <a16:creationId xmlns:a16="http://schemas.microsoft.com/office/drawing/2014/main" id="{3C47CFE9-3B7C-108E-D6FB-E04C41E6F941}"/>
              </a:ext>
            </a:extLst>
          </p:cNvPr>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20233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52AC5FB0-4ADA-C6C8-B8EB-635A634635D1}"/>
              </a:ext>
            </a:extLst>
          </p:cNvPr>
          <p:cNvSpPr>
            <a:spLocks noGrp="1"/>
          </p:cNvSpPr>
          <p:nvPr>
            <p:ph type="title"/>
          </p:nvPr>
        </p:nvSpPr>
        <p:spPr>
          <a:xfrm>
            <a:off x="437207" y="310171"/>
            <a:ext cx="8262938" cy="578051"/>
          </a:xfrm>
        </p:spPr>
        <p:txBody>
          <a:bodyPr>
            <a:noAutofit/>
          </a:bodyPr>
          <a:lstStyle/>
          <a:p>
            <a:r>
              <a:rPr lang="en-US" err="1"/>
              <a:t>Kwaliteit</a:t>
            </a:r>
            <a:r>
              <a:rPr lang="en-US"/>
              <a:t> van </a:t>
            </a:r>
            <a:r>
              <a:rPr lang="en-US" err="1"/>
              <a:t>leven</a:t>
            </a:r>
            <a:r>
              <a:rPr lang="en-US"/>
              <a:t> </a:t>
            </a:r>
            <a:r>
              <a:rPr lang="en-US" err="1"/>
              <a:t>verbeteren</a:t>
            </a:r>
            <a:br>
              <a:rPr lang="en-US"/>
            </a:br>
            <a:endParaRPr lang="nl-NL"/>
          </a:p>
        </p:txBody>
      </p:sp>
      <p:sp>
        <p:nvSpPr>
          <p:cNvPr id="3" name="Rectangle 3">
            <a:extLst>
              <a:ext uri="{FF2B5EF4-FFF2-40B4-BE49-F238E27FC236}">
                <a16:creationId xmlns:a16="http://schemas.microsoft.com/office/drawing/2014/main" id="{C08D3DEC-3FEB-1071-3EC2-D8CF698F1FBC}"/>
              </a:ext>
            </a:extLst>
          </p:cNvPr>
          <p:cNvSpPr txBox="1">
            <a:spLocks/>
          </p:cNvSpPr>
          <p:nvPr/>
        </p:nvSpPr>
        <p:spPr>
          <a:xfrm>
            <a:off x="957532" y="1000456"/>
            <a:ext cx="7268892" cy="3166691"/>
          </a:xfrm>
          <a:prstGeom prst="rect">
            <a:avLst/>
          </a:prstGeom>
        </p:spPr>
        <p:txBody>
          <a:bodyPr vert="horz" lIns="91440" tIns="45720" rIns="91440" bIns="45720" rtlCol="0" anchor="b" anchorCtr="0">
            <a:normAutofit/>
          </a:bodyPr>
          <a:lstStyle>
            <a:lvl1pPr marL="0" indent="0" algn="ctr" defTabSz="685800" rtl="0" eaLnBrk="1" latinLnBrk="0" hangingPunct="1">
              <a:lnSpc>
                <a:spcPct val="90000"/>
              </a:lnSpc>
              <a:spcBef>
                <a:spcPts val="750"/>
              </a:spcBef>
              <a:buFont typeface="Arial" panose="020B0604020202020204" pitchFamily="34" charset="0"/>
              <a:buNone/>
              <a:defRPr sz="1200" kern="1200" spc="300">
                <a:solidFill>
                  <a:schemeClr val="tx1"/>
                </a:solidFill>
                <a:latin typeface="Century Gothic" charset="0"/>
                <a:ea typeface="Century Gothic" charset="0"/>
                <a:cs typeface="Century Gothic" charset="0"/>
              </a:defRPr>
            </a:lvl1pPr>
            <a:lvl2pPr marL="3429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Century Gothic" charset="0"/>
                <a:ea typeface="Century Gothic" charset="0"/>
                <a:cs typeface="Century Gothic" charset="0"/>
              </a:defRPr>
            </a:lvl2pPr>
            <a:lvl3pPr marL="6858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Century Gothic" charset="0"/>
                <a:ea typeface="Century Gothic" charset="0"/>
                <a:cs typeface="Century Gothic" charset="0"/>
              </a:defRPr>
            </a:lvl3pPr>
            <a:lvl4pPr marL="10287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Century Gothic" charset="0"/>
                <a:ea typeface="Century Gothic" charset="0"/>
                <a:cs typeface="Century Gothic" charset="0"/>
              </a:defRPr>
            </a:lvl4pPr>
            <a:lvl5pPr marL="13716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gn="l">
              <a:buClr>
                <a:srgbClr val="133D50"/>
              </a:buClr>
              <a:buFont typeface="Arial" panose="020B0604020202020204" pitchFamily="34" charset="0"/>
              <a:buChar char="•"/>
              <a:defRPr/>
            </a:pPr>
            <a:r>
              <a:rPr lang="nl-NL" altLang="nl-NL" sz="1400" spc="0">
                <a:solidFill>
                  <a:schemeClr val="bg2"/>
                </a:solidFill>
                <a:cs typeface="Arial" pitchFamily="34" charset="0"/>
              </a:rPr>
              <a:t>Vermindering diarree</a:t>
            </a:r>
          </a:p>
          <a:p>
            <a:pPr marL="285750" indent="-285750" algn="l">
              <a:buClr>
                <a:srgbClr val="133D50"/>
              </a:buClr>
              <a:buFont typeface="Arial" panose="020B0604020202020204" pitchFamily="34" charset="0"/>
              <a:buChar char="•"/>
              <a:defRPr/>
            </a:pPr>
            <a:r>
              <a:rPr lang="nl-NL" altLang="nl-NL" sz="1400" spc="0">
                <a:solidFill>
                  <a:schemeClr val="bg2"/>
                </a:solidFill>
                <a:cs typeface="Arial" pitchFamily="34" charset="0"/>
              </a:rPr>
              <a:t>Vermindering obstipatie (klachten)</a:t>
            </a:r>
          </a:p>
          <a:p>
            <a:pPr marL="285750" indent="-285750" algn="l">
              <a:buClr>
                <a:srgbClr val="133D50"/>
              </a:buClr>
              <a:buFont typeface="Arial" panose="020B0604020202020204" pitchFamily="34" charset="0"/>
              <a:buChar char="•"/>
              <a:defRPr/>
            </a:pPr>
            <a:r>
              <a:rPr lang="nl-NL" altLang="nl-NL" sz="1400" spc="0">
                <a:solidFill>
                  <a:schemeClr val="bg2"/>
                </a:solidFill>
                <a:cs typeface="Arial" pitchFamily="34" charset="0"/>
              </a:rPr>
              <a:t>Vermindering (buik)pijn, opgeblazen gevoel, flatulentie en krampen</a:t>
            </a:r>
          </a:p>
          <a:p>
            <a:pPr marL="285750" indent="-285750" algn="l">
              <a:buClr>
                <a:srgbClr val="133D50"/>
              </a:buClr>
              <a:buFont typeface="Arial" panose="020B0604020202020204" pitchFamily="34" charset="0"/>
              <a:buChar char="•"/>
              <a:defRPr/>
            </a:pPr>
            <a:r>
              <a:rPr lang="nl-NL" altLang="nl-NL" sz="1400" spc="0">
                <a:solidFill>
                  <a:schemeClr val="bg2"/>
                </a:solidFill>
                <a:cs typeface="Calibri" panose="020F0502020204030204" pitchFamily="34" charset="0"/>
              </a:rPr>
              <a:t>Preventie van allergie</a:t>
            </a:r>
          </a:p>
          <a:p>
            <a:pPr marL="285750" indent="-285750" algn="l">
              <a:buClr>
                <a:srgbClr val="133D50"/>
              </a:buClr>
              <a:buFont typeface="Arial" panose="020B0604020202020204" pitchFamily="34" charset="0"/>
              <a:buChar char="•"/>
              <a:defRPr/>
            </a:pPr>
            <a:r>
              <a:rPr lang="nl-NL" altLang="nl-NL" sz="1400" spc="0">
                <a:solidFill>
                  <a:schemeClr val="bg2"/>
                </a:solidFill>
                <a:cs typeface="Calibri" panose="020F0502020204030204" pitchFamily="34" charset="0"/>
              </a:rPr>
              <a:t>Vermindering van allergische uitingen </a:t>
            </a:r>
          </a:p>
          <a:p>
            <a:pPr marL="285750" indent="-285750" algn="l">
              <a:buClr>
                <a:srgbClr val="133D50"/>
              </a:buClr>
              <a:buFont typeface="Arial" panose="020B0604020202020204" pitchFamily="34" charset="0"/>
              <a:buChar char="•"/>
              <a:defRPr/>
            </a:pPr>
            <a:r>
              <a:rPr lang="nl-NL" altLang="nl-NL" sz="1400" spc="0">
                <a:solidFill>
                  <a:schemeClr val="bg2"/>
                </a:solidFill>
                <a:cs typeface="Calibri" panose="020F0502020204030204" pitchFamily="34" charset="0"/>
              </a:rPr>
              <a:t>Verminderen van medicatie gebruik</a:t>
            </a:r>
          </a:p>
          <a:p>
            <a:pPr marL="266700" indent="-266700" algn="l">
              <a:lnSpc>
                <a:spcPct val="100000"/>
              </a:lnSpc>
              <a:buClr>
                <a:srgbClr val="186778"/>
              </a:buClr>
              <a:buFontTx/>
              <a:buChar char="•"/>
              <a:defRPr/>
            </a:pPr>
            <a:endParaRPr lang="nl-NL" altLang="nl-NL" sz="1400" spc="0">
              <a:solidFill>
                <a:schemeClr val="bg2"/>
              </a:solidFill>
              <a:cs typeface="Calibri" panose="020F0502020204030204" pitchFamily="34" charset="0"/>
            </a:endParaRPr>
          </a:p>
          <a:p>
            <a:pPr algn="l">
              <a:buClr>
                <a:srgbClr val="186778"/>
              </a:buClr>
              <a:buFontTx/>
              <a:buChar char="•"/>
              <a:defRPr/>
            </a:pPr>
            <a:endParaRPr lang="nl-NL" altLang="nl-NL" sz="1400" spc="0">
              <a:solidFill>
                <a:schemeClr val="bg2"/>
              </a:solidFill>
              <a:latin typeface="Calibri" panose="020F0502020204030204" pitchFamily="34" charset="0"/>
              <a:cs typeface="Calibri" panose="020F0502020204030204" pitchFamily="34" charset="0"/>
            </a:endParaRPr>
          </a:p>
          <a:p>
            <a:pPr algn="l">
              <a:buFontTx/>
              <a:buChar char="-"/>
              <a:defRPr/>
            </a:pPr>
            <a:endParaRPr lang="nl-NL" altLang="nl-NL" sz="1400" spc="0">
              <a:solidFill>
                <a:schemeClr val="bg2"/>
              </a:solidFill>
              <a:latin typeface="Calibri" panose="020F0502020204030204" pitchFamily="34" charset="0"/>
              <a:cs typeface="Calibri" panose="020F0502020204030204" pitchFamily="34" charset="0"/>
            </a:endParaRPr>
          </a:p>
        </p:txBody>
      </p:sp>
      <p:pic>
        <p:nvPicPr>
          <p:cNvPr id="4" name="Afbeelding 1" descr="Schermopname">
            <a:extLst>
              <a:ext uri="{FF2B5EF4-FFF2-40B4-BE49-F238E27FC236}">
                <a16:creationId xmlns:a16="http://schemas.microsoft.com/office/drawing/2014/main" id="{7778C217-8995-1233-9B0B-4827D6D4FD7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39896" y="3440087"/>
            <a:ext cx="4703963" cy="109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4B922C36-B18A-D3C8-EF0F-00038B9287E6}"/>
              </a:ext>
            </a:extLst>
          </p:cNvPr>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345080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49C5CEF-DB6E-9235-96EC-D6F59BC09E63}"/>
              </a:ext>
            </a:extLst>
          </p:cNvPr>
          <p:cNvSpPr txBox="1">
            <a:spLocks/>
          </p:cNvSpPr>
          <p:nvPr/>
        </p:nvSpPr>
        <p:spPr>
          <a:xfrm>
            <a:off x="438597" y="247132"/>
            <a:ext cx="8262938" cy="578051"/>
          </a:xfrm>
          <a:prstGeom prst="rect">
            <a:avLst/>
          </a:prstGeom>
        </p:spPr>
        <p:txBody>
          <a:bodyPr vert="horz" lIns="0" tIns="0" rIns="0" bIns="0" rtlCol="0" anchor="ctr">
            <a:normAutofit fontScale="90000" lnSpcReduction="10000"/>
          </a:bodyPr>
          <a:lstStyle>
            <a:lvl1pPr algn="ctr" defTabSz="685800" rtl="0" eaLnBrk="1" latinLnBrk="0" hangingPunct="1">
              <a:lnSpc>
                <a:spcPct val="90000"/>
              </a:lnSpc>
              <a:spcBef>
                <a:spcPct val="0"/>
              </a:spcBef>
              <a:buNone/>
              <a:defRPr sz="2400" b="1" kern="1200">
                <a:solidFill>
                  <a:schemeClr val="bg2"/>
                </a:solidFill>
                <a:latin typeface="+mj-lt"/>
                <a:ea typeface="+mj-ea"/>
                <a:cs typeface="+mj-cs"/>
              </a:defRPr>
            </a:lvl1pPr>
          </a:lstStyle>
          <a:p>
            <a:r>
              <a:rPr lang="en-US"/>
              <a:t> Winclove Healthcare Winbiotic</a:t>
            </a:r>
            <a:br>
              <a:rPr lang="nl-NL"/>
            </a:br>
            <a:endParaRPr lang="nl-NL"/>
          </a:p>
        </p:txBody>
      </p:sp>
      <p:sp>
        <p:nvSpPr>
          <p:cNvPr id="5" name="Rechthoek 4">
            <a:extLst>
              <a:ext uri="{FF2B5EF4-FFF2-40B4-BE49-F238E27FC236}">
                <a16:creationId xmlns:a16="http://schemas.microsoft.com/office/drawing/2014/main" id="{008A3C7C-52F4-83A8-6C15-BEAB5B6C1C8E}"/>
              </a:ext>
            </a:extLst>
          </p:cNvPr>
          <p:cNvSpPr/>
          <p:nvPr/>
        </p:nvSpPr>
        <p:spPr>
          <a:xfrm>
            <a:off x="6819899" y="4904185"/>
            <a:ext cx="8774907" cy="86177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Rechthoek 5">
            <a:extLst>
              <a:ext uri="{FF2B5EF4-FFF2-40B4-BE49-F238E27FC236}">
                <a16:creationId xmlns:a16="http://schemas.microsoft.com/office/drawing/2014/main" id="{ED6047C8-E099-5E5C-464C-837DB2C43DA3}"/>
              </a:ext>
            </a:extLst>
          </p:cNvPr>
          <p:cNvSpPr/>
          <p:nvPr/>
        </p:nvSpPr>
        <p:spPr>
          <a:xfrm>
            <a:off x="2205986" y="2230623"/>
            <a:ext cx="2149263" cy="400110"/>
          </a:xfrm>
          <a:prstGeom prst="rect">
            <a:avLst/>
          </a:prstGeom>
        </p:spPr>
        <p:txBody>
          <a:bodyPr wrap="square">
            <a:spAutoFit/>
          </a:bodyPr>
          <a:lstStyle/>
          <a:p>
            <a:pPr marL="257175" marR="0" lvl="1"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Samen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met HCP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voor</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p>
          <a:p>
            <a:pPr marL="257175" marR="0" lvl="1"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QoL</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voor</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de patient</a:t>
            </a:r>
          </a:p>
        </p:txBody>
      </p:sp>
      <p:sp>
        <p:nvSpPr>
          <p:cNvPr id="7" name="Rechthoek 6">
            <a:extLst>
              <a:ext uri="{FF2B5EF4-FFF2-40B4-BE49-F238E27FC236}">
                <a16:creationId xmlns:a16="http://schemas.microsoft.com/office/drawing/2014/main" id="{0643941E-FC25-16AA-3C29-A4541CC4BC96}"/>
              </a:ext>
            </a:extLst>
          </p:cNvPr>
          <p:cNvSpPr/>
          <p:nvPr/>
        </p:nvSpPr>
        <p:spPr>
          <a:xfrm>
            <a:off x="2140651" y="3960524"/>
            <a:ext cx="1965058" cy="553998"/>
          </a:xfrm>
          <a:prstGeom prst="rect">
            <a:avLst/>
          </a:prstGeom>
        </p:spPr>
        <p:txBody>
          <a:bodyPr wrap="square">
            <a:spAutoFit/>
          </a:bodyPr>
          <a:lstStyle/>
          <a:p>
            <a:pPr marL="257175" marR="0" lvl="1" indent="0" algn="l" defTabSz="685800" rtl="0" eaLnBrk="1" fontAlgn="auto" latinLnBrk="0" hangingPunct="1">
              <a:lnSpc>
                <a:spcPct val="100000"/>
              </a:lnSpc>
              <a:spcBef>
                <a:spcPts val="0"/>
              </a:spcBef>
              <a:spcAft>
                <a:spcPts val="0"/>
              </a:spcAft>
              <a:buClrTx/>
              <a:buSzTx/>
              <a:buFontTx/>
              <a:buNone/>
              <a:tabLst/>
              <a:defRPr/>
            </a:pPr>
            <a:r>
              <a:rPr lang="en-US" sz="1000" err="1">
                <a:solidFill>
                  <a:schemeClr val="bg2"/>
                </a:solidFill>
                <a:latin typeface="Century Gothic" panose="020F0302020204030204"/>
              </a:rPr>
              <a:t>dmv</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gesprekken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en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trainingen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aan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zorgprofessionals</a:t>
            </a:r>
            <a:endPar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endParaRPr>
          </a:p>
        </p:txBody>
      </p:sp>
      <p:sp>
        <p:nvSpPr>
          <p:cNvPr id="8" name="Rechthoek 7">
            <a:extLst>
              <a:ext uri="{FF2B5EF4-FFF2-40B4-BE49-F238E27FC236}">
                <a16:creationId xmlns:a16="http://schemas.microsoft.com/office/drawing/2014/main" id="{4974C0FA-891E-3E72-005B-BD28AB24AF28}"/>
              </a:ext>
            </a:extLst>
          </p:cNvPr>
          <p:cNvSpPr/>
          <p:nvPr/>
        </p:nvSpPr>
        <p:spPr>
          <a:xfrm>
            <a:off x="6998598" y="2286148"/>
            <a:ext cx="1624288" cy="4001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In Nederland en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wereldwijd</a:t>
            </a:r>
            <a:endPar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endParaRPr>
          </a:p>
        </p:txBody>
      </p:sp>
      <p:sp>
        <p:nvSpPr>
          <p:cNvPr id="9" name="Rechthoek 8">
            <a:extLst>
              <a:ext uri="{FF2B5EF4-FFF2-40B4-BE49-F238E27FC236}">
                <a16:creationId xmlns:a16="http://schemas.microsoft.com/office/drawing/2014/main" id="{2DD270D1-FBDD-F40D-5240-0439627048C4}"/>
              </a:ext>
            </a:extLst>
          </p:cNvPr>
          <p:cNvSpPr/>
          <p:nvPr/>
        </p:nvSpPr>
        <p:spPr>
          <a:xfrm>
            <a:off x="6994883" y="3951747"/>
            <a:ext cx="1965058" cy="4001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Inzichten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verkrijgen</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in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behoeftes</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van patient</a:t>
            </a:r>
          </a:p>
        </p:txBody>
      </p:sp>
      <p:cxnSp>
        <p:nvCxnSpPr>
          <p:cNvPr id="10" name="Rechte verbindingslijn 9">
            <a:extLst>
              <a:ext uri="{FF2B5EF4-FFF2-40B4-BE49-F238E27FC236}">
                <a16:creationId xmlns:a16="http://schemas.microsoft.com/office/drawing/2014/main" id="{A637EB18-0635-7745-A564-5B9C6EFFC063}"/>
              </a:ext>
            </a:extLst>
          </p:cNvPr>
          <p:cNvCxnSpPr>
            <a:cxnSpLocks/>
          </p:cNvCxnSpPr>
          <p:nvPr/>
        </p:nvCxnSpPr>
        <p:spPr>
          <a:xfrm>
            <a:off x="2524563" y="2218643"/>
            <a:ext cx="2028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81E29E5C-52F5-CD06-27A6-99FD3E778342}"/>
              </a:ext>
            </a:extLst>
          </p:cNvPr>
          <p:cNvCxnSpPr>
            <a:cxnSpLocks/>
          </p:cNvCxnSpPr>
          <p:nvPr/>
        </p:nvCxnSpPr>
        <p:spPr>
          <a:xfrm flipV="1">
            <a:off x="2519935" y="3920339"/>
            <a:ext cx="1728276" cy="54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0C9D882E-BFD1-5F1A-BD58-3577EFF0273A}"/>
              </a:ext>
            </a:extLst>
          </p:cNvPr>
          <p:cNvCxnSpPr>
            <a:cxnSpLocks/>
          </p:cNvCxnSpPr>
          <p:nvPr/>
        </p:nvCxnSpPr>
        <p:spPr>
          <a:xfrm>
            <a:off x="6669292" y="2239783"/>
            <a:ext cx="20115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15A35E00-ECF7-4CD3-7412-5D3DB307F1DC}"/>
              </a:ext>
            </a:extLst>
          </p:cNvPr>
          <p:cNvCxnSpPr>
            <a:cxnSpLocks/>
          </p:cNvCxnSpPr>
          <p:nvPr/>
        </p:nvCxnSpPr>
        <p:spPr>
          <a:xfrm>
            <a:off x="6894447" y="3916167"/>
            <a:ext cx="188041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hthoek 13">
            <a:extLst>
              <a:ext uri="{FF2B5EF4-FFF2-40B4-BE49-F238E27FC236}">
                <a16:creationId xmlns:a16="http://schemas.microsoft.com/office/drawing/2014/main" id="{32EB8426-B0A6-8596-D42F-10B20DB7B7EC}"/>
              </a:ext>
            </a:extLst>
          </p:cNvPr>
          <p:cNvSpPr/>
          <p:nvPr/>
        </p:nvSpPr>
        <p:spPr>
          <a:xfrm>
            <a:off x="7025196" y="3622810"/>
            <a:ext cx="1965058"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Innovatie</a:t>
            </a:r>
            <a:r>
              <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rPr>
              <a:t> en </a:t>
            </a: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strategie</a:t>
            </a:r>
            <a:endPar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endParaRPr>
          </a:p>
        </p:txBody>
      </p:sp>
      <p:sp>
        <p:nvSpPr>
          <p:cNvPr id="15" name="Rechthoek 14">
            <a:extLst>
              <a:ext uri="{FF2B5EF4-FFF2-40B4-BE49-F238E27FC236}">
                <a16:creationId xmlns:a16="http://schemas.microsoft.com/office/drawing/2014/main" id="{24A8BA32-6443-299E-A6D5-701F7A8CF6D5}"/>
              </a:ext>
            </a:extLst>
          </p:cNvPr>
          <p:cNvSpPr/>
          <p:nvPr/>
        </p:nvSpPr>
        <p:spPr>
          <a:xfrm>
            <a:off x="6931332" y="1981569"/>
            <a:ext cx="1965058"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Ervaring</a:t>
            </a:r>
            <a:r>
              <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delen</a:t>
            </a:r>
            <a:endPar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endParaRPr>
          </a:p>
        </p:txBody>
      </p:sp>
      <p:sp>
        <p:nvSpPr>
          <p:cNvPr id="16" name="Rechthoek 15">
            <a:extLst>
              <a:ext uri="{FF2B5EF4-FFF2-40B4-BE49-F238E27FC236}">
                <a16:creationId xmlns:a16="http://schemas.microsoft.com/office/drawing/2014/main" id="{9A7FBC8C-0094-0B3F-259C-36B9E665FF3A}"/>
              </a:ext>
            </a:extLst>
          </p:cNvPr>
          <p:cNvSpPr/>
          <p:nvPr/>
        </p:nvSpPr>
        <p:spPr>
          <a:xfrm>
            <a:off x="2441102" y="1979529"/>
            <a:ext cx="1965058"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rPr>
              <a:t>Wetenschap </a:t>
            </a: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vertalen</a:t>
            </a:r>
            <a:endPar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endParaRPr>
          </a:p>
        </p:txBody>
      </p:sp>
      <p:sp>
        <p:nvSpPr>
          <p:cNvPr id="17" name="Rechthoek 16">
            <a:extLst>
              <a:ext uri="{FF2B5EF4-FFF2-40B4-BE49-F238E27FC236}">
                <a16:creationId xmlns:a16="http://schemas.microsoft.com/office/drawing/2014/main" id="{C274C9DC-D8C3-4EA9-9012-2592050BE0B5}"/>
              </a:ext>
            </a:extLst>
          </p:cNvPr>
          <p:cNvSpPr/>
          <p:nvPr/>
        </p:nvSpPr>
        <p:spPr>
          <a:xfrm>
            <a:off x="2425382" y="3667034"/>
            <a:ext cx="1965058" cy="25391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Kennis</a:t>
            </a:r>
            <a:r>
              <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rgbClr val="0095AD"/>
                </a:solidFill>
                <a:effectLst/>
                <a:uLnTx/>
                <a:uFillTx/>
                <a:latin typeface="Century Gothic" panose="020F0302020204030204"/>
                <a:ea typeface="+mn-ea"/>
                <a:cs typeface="+mn-cs"/>
              </a:rPr>
              <a:t>delen</a:t>
            </a:r>
            <a:r>
              <a:rPr kumimoji="0" lang="en-US" sz="1000" b="0" i="0" u="none" strike="noStrike" kern="1200" cap="none" spc="0" normalizeH="0" baseline="0" noProof="0">
                <a:ln>
                  <a:noFill/>
                </a:ln>
                <a:solidFill>
                  <a:srgbClr val="0095AD"/>
                </a:solidFill>
                <a:effectLst/>
                <a:uLnTx/>
                <a:uFillTx/>
                <a:latin typeface="Century Gothic" panose="020F0302020204030204"/>
                <a:ea typeface="+mn-ea"/>
                <a:cs typeface="+mn-cs"/>
              </a:rPr>
              <a:t> </a:t>
            </a:r>
          </a:p>
        </p:txBody>
      </p:sp>
      <p:grpSp>
        <p:nvGrpSpPr>
          <p:cNvPr id="18" name="Group 7">
            <a:extLst>
              <a:ext uri="{FF2B5EF4-FFF2-40B4-BE49-F238E27FC236}">
                <a16:creationId xmlns:a16="http://schemas.microsoft.com/office/drawing/2014/main" id="{8F2DE59D-D244-97CE-3156-77C94B8E2516}"/>
              </a:ext>
            </a:extLst>
          </p:cNvPr>
          <p:cNvGrpSpPr/>
          <p:nvPr/>
        </p:nvGrpSpPr>
        <p:grpSpPr>
          <a:xfrm>
            <a:off x="4098126" y="1604657"/>
            <a:ext cx="2837176" cy="2851620"/>
            <a:chOff x="2786835" y="1085588"/>
            <a:chExt cx="3495835" cy="3495835"/>
          </a:xfrm>
        </p:grpSpPr>
        <p:grpSp>
          <p:nvGrpSpPr>
            <p:cNvPr id="19" name="Groep 18">
              <a:extLst>
                <a:ext uri="{FF2B5EF4-FFF2-40B4-BE49-F238E27FC236}">
                  <a16:creationId xmlns:a16="http://schemas.microsoft.com/office/drawing/2014/main" id="{14C7DDEC-4742-567B-B18A-51EBBAAEE43C}"/>
                </a:ext>
              </a:extLst>
            </p:cNvPr>
            <p:cNvGrpSpPr/>
            <p:nvPr/>
          </p:nvGrpSpPr>
          <p:grpSpPr>
            <a:xfrm rot="2700000">
              <a:off x="2786835" y="1085588"/>
              <a:ext cx="3495835" cy="3495835"/>
              <a:chOff x="3749908" y="1218120"/>
              <a:chExt cx="4661113" cy="4661113"/>
            </a:xfrm>
          </p:grpSpPr>
          <p:sp>
            <p:nvSpPr>
              <p:cNvPr id="50" name="Graphic 7">
                <a:extLst>
                  <a:ext uri="{FF2B5EF4-FFF2-40B4-BE49-F238E27FC236}">
                    <a16:creationId xmlns:a16="http://schemas.microsoft.com/office/drawing/2014/main" id="{A7E346F2-9A66-4C7E-A316-278BF3CF9B77}"/>
                  </a:ext>
                </a:extLst>
              </p:cNvPr>
              <p:cNvSpPr/>
              <p:nvPr/>
            </p:nvSpPr>
            <p:spPr>
              <a:xfrm>
                <a:off x="3749908" y="1928761"/>
                <a:ext cx="1699213" cy="3239830"/>
              </a:xfrm>
              <a:custGeom>
                <a:avLst/>
                <a:gdLst>
                  <a:gd name="connsiteX0" fmla="*/ 916772 w 1699213"/>
                  <a:gd name="connsiteY0" fmla="*/ 2731350 h 3239830"/>
                  <a:gd name="connsiteX1" fmla="*/ 1188635 w 1699213"/>
                  <a:gd name="connsiteY1" fmla="*/ 2706416 h 3239830"/>
                  <a:gd name="connsiteX2" fmla="*/ 1699116 w 1699213"/>
                  <a:gd name="connsiteY2" fmla="*/ 2195857 h 3239830"/>
                  <a:gd name="connsiteX3" fmla="*/ 1699116 w 1699213"/>
                  <a:gd name="connsiteY3" fmla="*/ 1043779 h 3239830"/>
                  <a:gd name="connsiteX4" fmla="*/ 1188635 w 1699213"/>
                  <a:gd name="connsiteY4" fmla="*/ 533221 h 3239830"/>
                  <a:gd name="connsiteX5" fmla="*/ 891605 w 1699213"/>
                  <a:gd name="connsiteY5" fmla="*/ 478188 h 3239830"/>
                  <a:gd name="connsiteX6" fmla="*/ 891605 w 1699213"/>
                  <a:gd name="connsiteY6" fmla="*/ 236191 h 3239830"/>
                  <a:gd name="connsiteX7" fmla="*/ 655240 w 1699213"/>
                  <a:gd name="connsiteY7" fmla="*/ -97 h 3239830"/>
                  <a:gd name="connsiteX8" fmla="*/ 655240 w 1699213"/>
                  <a:gd name="connsiteY8" fmla="*/ 3239733 h 3239830"/>
                  <a:gd name="connsiteX9" fmla="*/ 891605 w 1699213"/>
                  <a:gd name="connsiteY9" fmla="*/ 3003446 h 3239830"/>
                  <a:gd name="connsiteX10" fmla="*/ 916772 w 1699213"/>
                  <a:gd name="connsiteY10" fmla="*/ 2731350 h 3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213" h="3239830">
                    <a:moveTo>
                      <a:pt x="916772" y="2731350"/>
                    </a:moveTo>
                    <a:cubicBezTo>
                      <a:pt x="989569" y="2658654"/>
                      <a:pt x="1103829" y="2648175"/>
                      <a:pt x="1188635" y="2706416"/>
                    </a:cubicBezTo>
                    <a:lnTo>
                      <a:pt x="1699116" y="2195857"/>
                    </a:lnTo>
                    <a:cubicBezTo>
                      <a:pt x="1401279" y="1869575"/>
                      <a:pt x="1401279" y="1370062"/>
                      <a:pt x="1699116" y="1043779"/>
                    </a:cubicBezTo>
                    <a:lnTo>
                      <a:pt x="1188635" y="533221"/>
                    </a:lnTo>
                    <a:cubicBezTo>
                      <a:pt x="1091417" y="600045"/>
                      <a:pt x="958429" y="575406"/>
                      <a:pt x="891605" y="478188"/>
                    </a:cubicBezTo>
                    <a:cubicBezTo>
                      <a:pt x="841505" y="405297"/>
                      <a:pt x="841505" y="309073"/>
                      <a:pt x="891605" y="236191"/>
                    </a:cubicBezTo>
                    <a:lnTo>
                      <a:pt x="655240" y="-97"/>
                    </a:lnTo>
                    <a:cubicBezTo>
                      <a:pt x="-218543" y="903102"/>
                      <a:pt x="-218543" y="2336535"/>
                      <a:pt x="655240" y="3239733"/>
                    </a:cubicBezTo>
                    <a:lnTo>
                      <a:pt x="891605" y="3003446"/>
                    </a:lnTo>
                    <a:cubicBezTo>
                      <a:pt x="833295" y="2918539"/>
                      <a:pt x="843882" y="2804116"/>
                      <a:pt x="916772" y="2731350"/>
                    </a:cubicBezTo>
                    <a:close/>
                  </a:path>
                </a:pathLst>
              </a:custGeom>
              <a:solidFill>
                <a:schemeClr val="bg2">
                  <a:lumMod val="75000"/>
                </a:schemeClr>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1" name="Graphic 7">
                <a:extLst>
                  <a:ext uri="{FF2B5EF4-FFF2-40B4-BE49-F238E27FC236}">
                    <a16:creationId xmlns:a16="http://schemas.microsoft.com/office/drawing/2014/main" id="{4FB0D78A-A839-2819-9C8A-8EC536E94564}"/>
                  </a:ext>
                </a:extLst>
              </p:cNvPr>
              <p:cNvSpPr/>
              <p:nvPr/>
            </p:nvSpPr>
            <p:spPr>
              <a:xfrm>
                <a:off x="4460549" y="1218120"/>
                <a:ext cx="3239830" cy="1699213"/>
              </a:xfrm>
              <a:custGeom>
                <a:avLst/>
                <a:gdLst>
                  <a:gd name="connsiteX0" fmla="*/ 508287 w 3239830"/>
                  <a:gd name="connsiteY0" fmla="*/ 916772 h 1699213"/>
                  <a:gd name="connsiteX1" fmla="*/ 533221 w 3239830"/>
                  <a:gd name="connsiteY1" fmla="*/ 1188635 h 1699213"/>
                  <a:gd name="connsiteX2" fmla="*/ 1043779 w 3239830"/>
                  <a:gd name="connsiteY2" fmla="*/ 1699116 h 1699213"/>
                  <a:gd name="connsiteX3" fmla="*/ 2195857 w 3239830"/>
                  <a:gd name="connsiteY3" fmla="*/ 1699116 h 1699213"/>
                  <a:gd name="connsiteX4" fmla="*/ 2706416 w 3239830"/>
                  <a:gd name="connsiteY4" fmla="*/ 1188635 h 1699213"/>
                  <a:gd name="connsiteX5" fmla="*/ 2761449 w 3239830"/>
                  <a:gd name="connsiteY5" fmla="*/ 891605 h 1699213"/>
                  <a:gd name="connsiteX6" fmla="*/ 3003446 w 3239830"/>
                  <a:gd name="connsiteY6" fmla="*/ 891605 h 1699213"/>
                  <a:gd name="connsiteX7" fmla="*/ 3239733 w 3239830"/>
                  <a:gd name="connsiteY7" fmla="*/ 655240 h 1699213"/>
                  <a:gd name="connsiteX8" fmla="*/ -97 w 3239830"/>
                  <a:gd name="connsiteY8" fmla="*/ 655240 h 1699213"/>
                  <a:gd name="connsiteX9" fmla="*/ 236191 w 3239830"/>
                  <a:gd name="connsiteY9" fmla="*/ 891605 h 1699213"/>
                  <a:gd name="connsiteX10" fmla="*/ 508287 w 3239830"/>
                  <a:gd name="connsiteY10" fmla="*/ 916772 h 16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9830" h="1699213">
                    <a:moveTo>
                      <a:pt x="508287" y="916772"/>
                    </a:moveTo>
                    <a:cubicBezTo>
                      <a:pt x="580975" y="989569"/>
                      <a:pt x="591461" y="1103829"/>
                      <a:pt x="533221" y="1188635"/>
                    </a:cubicBezTo>
                    <a:lnTo>
                      <a:pt x="1043779" y="1699116"/>
                    </a:lnTo>
                    <a:cubicBezTo>
                      <a:pt x="1370062" y="1401279"/>
                      <a:pt x="1869575" y="1401279"/>
                      <a:pt x="2195857" y="1699116"/>
                    </a:cubicBezTo>
                    <a:lnTo>
                      <a:pt x="2706416" y="1188635"/>
                    </a:lnTo>
                    <a:cubicBezTo>
                      <a:pt x="2639592" y="1091417"/>
                      <a:pt x="2664230" y="958429"/>
                      <a:pt x="2761449" y="891605"/>
                    </a:cubicBezTo>
                    <a:cubicBezTo>
                      <a:pt x="2834339" y="841505"/>
                      <a:pt x="2930563" y="841505"/>
                      <a:pt x="3003446" y="891605"/>
                    </a:cubicBezTo>
                    <a:lnTo>
                      <a:pt x="3239733" y="655240"/>
                    </a:lnTo>
                    <a:cubicBezTo>
                      <a:pt x="2336535" y="-218543"/>
                      <a:pt x="903102" y="-218543"/>
                      <a:pt x="-97" y="655240"/>
                    </a:cubicBezTo>
                    <a:lnTo>
                      <a:pt x="236191" y="891605"/>
                    </a:lnTo>
                    <a:cubicBezTo>
                      <a:pt x="321098" y="833295"/>
                      <a:pt x="435521" y="843882"/>
                      <a:pt x="508287" y="916772"/>
                    </a:cubicBezTo>
                    <a:close/>
                  </a:path>
                </a:pathLst>
              </a:custGeom>
              <a:solidFill>
                <a:srgbClr val="42ADBF"/>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2" name="Graphic 7">
                <a:extLst>
                  <a:ext uri="{FF2B5EF4-FFF2-40B4-BE49-F238E27FC236}">
                    <a16:creationId xmlns:a16="http://schemas.microsoft.com/office/drawing/2014/main" id="{CF84168C-D421-7B4B-B0C0-1D147E318772}"/>
                  </a:ext>
                </a:extLst>
              </p:cNvPr>
              <p:cNvSpPr/>
              <p:nvPr/>
            </p:nvSpPr>
            <p:spPr>
              <a:xfrm>
                <a:off x="4460549" y="4180020"/>
                <a:ext cx="3239830" cy="1699213"/>
              </a:xfrm>
              <a:custGeom>
                <a:avLst/>
                <a:gdLst>
                  <a:gd name="connsiteX0" fmla="*/ 2731350 w 3239830"/>
                  <a:gd name="connsiteY0" fmla="*/ 782247 h 1699213"/>
                  <a:gd name="connsiteX1" fmla="*/ 2706416 w 3239830"/>
                  <a:gd name="connsiteY1" fmla="*/ 510384 h 1699213"/>
                  <a:gd name="connsiteX2" fmla="*/ 2195857 w 3239830"/>
                  <a:gd name="connsiteY2" fmla="*/ -97 h 1699213"/>
                  <a:gd name="connsiteX3" fmla="*/ 1043779 w 3239830"/>
                  <a:gd name="connsiteY3" fmla="*/ -97 h 1699213"/>
                  <a:gd name="connsiteX4" fmla="*/ 533221 w 3239830"/>
                  <a:gd name="connsiteY4" fmla="*/ 510384 h 1699213"/>
                  <a:gd name="connsiteX5" fmla="*/ 478188 w 3239830"/>
                  <a:gd name="connsiteY5" fmla="*/ 807414 h 1699213"/>
                  <a:gd name="connsiteX6" fmla="*/ 236191 w 3239830"/>
                  <a:gd name="connsiteY6" fmla="*/ 807414 h 1699213"/>
                  <a:gd name="connsiteX7" fmla="*/ -97 w 3239830"/>
                  <a:gd name="connsiteY7" fmla="*/ 1043779 h 1699213"/>
                  <a:gd name="connsiteX8" fmla="*/ 3239733 w 3239830"/>
                  <a:gd name="connsiteY8" fmla="*/ 1043779 h 1699213"/>
                  <a:gd name="connsiteX9" fmla="*/ 3003446 w 3239830"/>
                  <a:gd name="connsiteY9" fmla="*/ 807103 h 1699213"/>
                  <a:gd name="connsiteX10" fmla="*/ 2731350 w 3239830"/>
                  <a:gd name="connsiteY10" fmla="*/ 782247 h 169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9830" h="1699213">
                    <a:moveTo>
                      <a:pt x="2731350" y="782247"/>
                    </a:moveTo>
                    <a:cubicBezTo>
                      <a:pt x="2658654" y="709450"/>
                      <a:pt x="2648175" y="595190"/>
                      <a:pt x="2706416" y="510384"/>
                    </a:cubicBezTo>
                    <a:lnTo>
                      <a:pt x="2195857" y="-97"/>
                    </a:lnTo>
                    <a:cubicBezTo>
                      <a:pt x="1869575" y="297741"/>
                      <a:pt x="1370062" y="297741"/>
                      <a:pt x="1043779" y="-97"/>
                    </a:cubicBezTo>
                    <a:lnTo>
                      <a:pt x="533221" y="510384"/>
                    </a:lnTo>
                    <a:cubicBezTo>
                      <a:pt x="600045" y="607602"/>
                      <a:pt x="575406" y="740590"/>
                      <a:pt x="478188" y="807414"/>
                    </a:cubicBezTo>
                    <a:cubicBezTo>
                      <a:pt x="405297" y="857514"/>
                      <a:pt x="309073" y="857514"/>
                      <a:pt x="236191" y="807414"/>
                    </a:cubicBezTo>
                    <a:lnTo>
                      <a:pt x="-97" y="1043779"/>
                    </a:lnTo>
                    <a:cubicBezTo>
                      <a:pt x="903102" y="1917563"/>
                      <a:pt x="2336535" y="1917563"/>
                      <a:pt x="3239733" y="1043779"/>
                    </a:cubicBezTo>
                    <a:lnTo>
                      <a:pt x="3003446" y="807103"/>
                    </a:lnTo>
                    <a:cubicBezTo>
                      <a:pt x="2918617" y="865491"/>
                      <a:pt x="2804201" y="855044"/>
                      <a:pt x="2731350" y="782247"/>
                    </a:cubicBezTo>
                    <a:close/>
                  </a:path>
                </a:pathLst>
              </a:custGeom>
              <a:solidFill>
                <a:srgbClr val="0F6779"/>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3" name="Graphic 7">
                <a:extLst>
                  <a:ext uri="{FF2B5EF4-FFF2-40B4-BE49-F238E27FC236}">
                    <a16:creationId xmlns:a16="http://schemas.microsoft.com/office/drawing/2014/main" id="{A18BA297-97DE-5D40-51A4-C9A5F63E1712}"/>
                  </a:ext>
                </a:extLst>
              </p:cNvPr>
              <p:cNvSpPr/>
              <p:nvPr/>
            </p:nvSpPr>
            <p:spPr>
              <a:xfrm>
                <a:off x="6711808" y="1928761"/>
                <a:ext cx="1699213" cy="3239830"/>
              </a:xfrm>
              <a:custGeom>
                <a:avLst/>
                <a:gdLst>
                  <a:gd name="connsiteX0" fmla="*/ 782247 w 1699213"/>
                  <a:gd name="connsiteY0" fmla="*/ 508287 h 3239830"/>
                  <a:gd name="connsiteX1" fmla="*/ 510384 w 1699213"/>
                  <a:gd name="connsiteY1" fmla="*/ 533221 h 3239830"/>
                  <a:gd name="connsiteX2" fmla="*/ -97 w 1699213"/>
                  <a:gd name="connsiteY2" fmla="*/ 1043779 h 3239830"/>
                  <a:gd name="connsiteX3" fmla="*/ -97 w 1699213"/>
                  <a:gd name="connsiteY3" fmla="*/ 2195857 h 3239830"/>
                  <a:gd name="connsiteX4" fmla="*/ 510384 w 1699213"/>
                  <a:gd name="connsiteY4" fmla="*/ 2706416 h 3239830"/>
                  <a:gd name="connsiteX5" fmla="*/ 807414 w 1699213"/>
                  <a:gd name="connsiteY5" fmla="*/ 2761449 h 3239830"/>
                  <a:gd name="connsiteX6" fmla="*/ 807414 w 1699213"/>
                  <a:gd name="connsiteY6" fmla="*/ 3003446 h 3239830"/>
                  <a:gd name="connsiteX7" fmla="*/ 1043779 w 1699213"/>
                  <a:gd name="connsiteY7" fmla="*/ 3239733 h 3239830"/>
                  <a:gd name="connsiteX8" fmla="*/ 1043779 w 1699213"/>
                  <a:gd name="connsiteY8" fmla="*/ -97 h 3239830"/>
                  <a:gd name="connsiteX9" fmla="*/ 807103 w 1699213"/>
                  <a:gd name="connsiteY9" fmla="*/ 236191 h 3239830"/>
                  <a:gd name="connsiteX10" fmla="*/ 782247 w 1699213"/>
                  <a:gd name="connsiteY10" fmla="*/ 508287 h 3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213" h="3239830">
                    <a:moveTo>
                      <a:pt x="782247" y="508287"/>
                    </a:moveTo>
                    <a:cubicBezTo>
                      <a:pt x="709450" y="580975"/>
                      <a:pt x="595190" y="591461"/>
                      <a:pt x="510384" y="533221"/>
                    </a:cubicBezTo>
                    <a:lnTo>
                      <a:pt x="-97" y="1043779"/>
                    </a:lnTo>
                    <a:cubicBezTo>
                      <a:pt x="297741" y="1370062"/>
                      <a:pt x="297741" y="1869575"/>
                      <a:pt x="-97" y="2195857"/>
                    </a:cubicBezTo>
                    <a:lnTo>
                      <a:pt x="510384" y="2706416"/>
                    </a:lnTo>
                    <a:cubicBezTo>
                      <a:pt x="607602" y="2639592"/>
                      <a:pt x="740590" y="2664230"/>
                      <a:pt x="807414" y="2761449"/>
                    </a:cubicBezTo>
                    <a:cubicBezTo>
                      <a:pt x="857514" y="2834339"/>
                      <a:pt x="857514" y="2930563"/>
                      <a:pt x="807414" y="3003446"/>
                    </a:cubicBezTo>
                    <a:lnTo>
                      <a:pt x="1043779" y="3239733"/>
                    </a:lnTo>
                    <a:cubicBezTo>
                      <a:pt x="1917563" y="2336535"/>
                      <a:pt x="1917563" y="903102"/>
                      <a:pt x="1043779" y="-97"/>
                    </a:cubicBezTo>
                    <a:lnTo>
                      <a:pt x="807103" y="236191"/>
                    </a:lnTo>
                    <a:cubicBezTo>
                      <a:pt x="865491" y="321020"/>
                      <a:pt x="855044" y="435435"/>
                      <a:pt x="782247" y="508287"/>
                    </a:cubicBezTo>
                    <a:close/>
                  </a:path>
                </a:pathLst>
              </a:custGeom>
              <a:solidFill>
                <a:srgbClr val="278798"/>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4" name="Graphic 7">
                <a:extLst>
                  <a:ext uri="{FF2B5EF4-FFF2-40B4-BE49-F238E27FC236}">
                    <a16:creationId xmlns:a16="http://schemas.microsoft.com/office/drawing/2014/main" id="{5BE9FB71-E6C2-A9DD-0251-F3D08967C0C1}"/>
                  </a:ext>
                </a:extLst>
              </p:cNvPr>
              <p:cNvSpPr/>
              <p:nvPr/>
            </p:nvSpPr>
            <p:spPr>
              <a:xfrm>
                <a:off x="4818241" y="2684074"/>
                <a:ext cx="631190" cy="1729204"/>
              </a:xfrm>
              <a:custGeom>
                <a:avLst/>
                <a:gdLst>
                  <a:gd name="connsiteX0" fmla="*/ 407699 w 631190"/>
                  <a:gd name="connsiteY0" fmla="*/ 864505 h 1729204"/>
                  <a:gd name="connsiteX1" fmla="*/ 631093 w 631190"/>
                  <a:gd name="connsiteY1" fmla="*/ 288466 h 1729204"/>
                  <a:gd name="connsiteX2" fmla="*/ 342608 w 631190"/>
                  <a:gd name="connsiteY2" fmla="*/ -97 h 1729204"/>
                  <a:gd name="connsiteX3" fmla="*/ 342608 w 631190"/>
                  <a:gd name="connsiteY3" fmla="*/ 1729107 h 1729204"/>
                  <a:gd name="connsiteX4" fmla="*/ 631093 w 631190"/>
                  <a:gd name="connsiteY4" fmla="*/ 1440544 h 1729204"/>
                  <a:gd name="connsiteX5" fmla="*/ 407699 w 631190"/>
                  <a:gd name="connsiteY5" fmla="*/ 864505 h 172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190" h="1729204">
                    <a:moveTo>
                      <a:pt x="407699" y="864505"/>
                    </a:moveTo>
                    <a:cubicBezTo>
                      <a:pt x="407397" y="651295"/>
                      <a:pt x="487115" y="445727"/>
                      <a:pt x="631093" y="288466"/>
                    </a:cubicBezTo>
                    <a:lnTo>
                      <a:pt x="342608" y="-97"/>
                    </a:lnTo>
                    <a:cubicBezTo>
                      <a:pt x="-114332" y="485746"/>
                      <a:pt x="-114332" y="1243265"/>
                      <a:pt x="342608" y="1729107"/>
                    </a:cubicBezTo>
                    <a:lnTo>
                      <a:pt x="631093" y="1440544"/>
                    </a:lnTo>
                    <a:cubicBezTo>
                      <a:pt x="487115" y="1283283"/>
                      <a:pt x="407397" y="1077716"/>
                      <a:pt x="407699" y="864505"/>
                    </a:cubicBezTo>
                    <a:close/>
                  </a:path>
                </a:pathLst>
              </a:custGeom>
              <a:solidFill>
                <a:schemeClr val="accent2">
                  <a:lumMod val="75000"/>
                  <a:alpha val="55000"/>
                </a:schemeClr>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5" name="Graphic 7">
                <a:extLst>
                  <a:ext uri="{FF2B5EF4-FFF2-40B4-BE49-F238E27FC236}">
                    <a16:creationId xmlns:a16="http://schemas.microsoft.com/office/drawing/2014/main" id="{986E690A-C499-5C92-7A63-8D7E8158DBC8}"/>
                  </a:ext>
                </a:extLst>
              </p:cNvPr>
              <p:cNvSpPr/>
              <p:nvPr/>
            </p:nvSpPr>
            <p:spPr>
              <a:xfrm>
                <a:off x="5215862" y="2286453"/>
                <a:ext cx="1729204" cy="631190"/>
              </a:xfrm>
              <a:custGeom>
                <a:avLst/>
                <a:gdLst>
                  <a:gd name="connsiteX0" fmla="*/ 864505 w 1729204"/>
                  <a:gd name="connsiteY0" fmla="*/ 407699 h 631190"/>
                  <a:gd name="connsiteX1" fmla="*/ 1440544 w 1729204"/>
                  <a:gd name="connsiteY1" fmla="*/ 631093 h 631190"/>
                  <a:gd name="connsiteX2" fmla="*/ 1729107 w 1729204"/>
                  <a:gd name="connsiteY2" fmla="*/ 342608 h 631190"/>
                  <a:gd name="connsiteX3" fmla="*/ -97 w 1729204"/>
                  <a:gd name="connsiteY3" fmla="*/ 342608 h 631190"/>
                  <a:gd name="connsiteX4" fmla="*/ 288466 w 1729204"/>
                  <a:gd name="connsiteY4" fmla="*/ 631093 h 631190"/>
                  <a:gd name="connsiteX5" fmla="*/ 864505 w 1729204"/>
                  <a:gd name="connsiteY5" fmla="*/ 407699 h 6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204" h="631190">
                    <a:moveTo>
                      <a:pt x="864505" y="407699"/>
                    </a:moveTo>
                    <a:cubicBezTo>
                      <a:pt x="1077716" y="407397"/>
                      <a:pt x="1283283" y="487115"/>
                      <a:pt x="1440544" y="631093"/>
                    </a:cubicBezTo>
                    <a:lnTo>
                      <a:pt x="1729107" y="342608"/>
                    </a:lnTo>
                    <a:cubicBezTo>
                      <a:pt x="1243265" y="-114332"/>
                      <a:pt x="485746" y="-114332"/>
                      <a:pt x="-97" y="342608"/>
                    </a:cubicBezTo>
                    <a:lnTo>
                      <a:pt x="288466" y="631093"/>
                    </a:lnTo>
                    <a:cubicBezTo>
                      <a:pt x="445727" y="487115"/>
                      <a:pt x="651295" y="407397"/>
                      <a:pt x="864505" y="407699"/>
                    </a:cubicBezTo>
                    <a:close/>
                  </a:path>
                </a:pathLst>
              </a:custGeom>
              <a:solidFill>
                <a:schemeClr val="accent1">
                  <a:lumMod val="60000"/>
                  <a:lumOff val="40000"/>
                  <a:alpha val="55000"/>
                </a:schemeClr>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Graphic 7">
                <a:extLst>
                  <a:ext uri="{FF2B5EF4-FFF2-40B4-BE49-F238E27FC236}">
                    <a16:creationId xmlns:a16="http://schemas.microsoft.com/office/drawing/2014/main" id="{1F6A0012-88FC-604C-1757-1A2C3024EF0C}"/>
                  </a:ext>
                </a:extLst>
              </p:cNvPr>
              <p:cNvSpPr/>
              <p:nvPr/>
            </p:nvSpPr>
            <p:spPr>
              <a:xfrm>
                <a:off x="5215862" y="4179709"/>
                <a:ext cx="1729204" cy="631190"/>
              </a:xfrm>
              <a:custGeom>
                <a:avLst/>
                <a:gdLst>
                  <a:gd name="connsiteX0" fmla="*/ 864505 w 1729204"/>
                  <a:gd name="connsiteY0" fmla="*/ 223297 h 631190"/>
                  <a:gd name="connsiteX1" fmla="*/ 288466 w 1729204"/>
                  <a:gd name="connsiteY1" fmla="*/ -97 h 631190"/>
                  <a:gd name="connsiteX2" fmla="*/ -97 w 1729204"/>
                  <a:gd name="connsiteY2" fmla="*/ 288389 h 631190"/>
                  <a:gd name="connsiteX3" fmla="*/ 1729107 w 1729204"/>
                  <a:gd name="connsiteY3" fmla="*/ 288389 h 631190"/>
                  <a:gd name="connsiteX4" fmla="*/ 1440544 w 1729204"/>
                  <a:gd name="connsiteY4" fmla="*/ -97 h 631190"/>
                  <a:gd name="connsiteX5" fmla="*/ 864505 w 1729204"/>
                  <a:gd name="connsiteY5" fmla="*/ 223297 h 63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204" h="631190">
                    <a:moveTo>
                      <a:pt x="864505" y="223297"/>
                    </a:moveTo>
                    <a:cubicBezTo>
                      <a:pt x="651295" y="223600"/>
                      <a:pt x="445727" y="143882"/>
                      <a:pt x="288466" y="-97"/>
                    </a:cubicBezTo>
                    <a:lnTo>
                      <a:pt x="-97" y="288389"/>
                    </a:lnTo>
                    <a:cubicBezTo>
                      <a:pt x="485746" y="745328"/>
                      <a:pt x="1243265" y="745328"/>
                      <a:pt x="1729107" y="288389"/>
                    </a:cubicBezTo>
                    <a:lnTo>
                      <a:pt x="1440544" y="-97"/>
                    </a:lnTo>
                    <a:cubicBezTo>
                      <a:pt x="1283283" y="143882"/>
                      <a:pt x="1077716" y="223600"/>
                      <a:pt x="864505" y="223297"/>
                    </a:cubicBezTo>
                    <a:close/>
                  </a:path>
                </a:pathLst>
              </a:custGeom>
              <a:solidFill>
                <a:schemeClr val="accent3"/>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Graphic 7">
                <a:extLst>
                  <a:ext uri="{FF2B5EF4-FFF2-40B4-BE49-F238E27FC236}">
                    <a16:creationId xmlns:a16="http://schemas.microsoft.com/office/drawing/2014/main" id="{205898CE-99FE-8713-2092-037C2141B743}"/>
                  </a:ext>
                </a:extLst>
              </p:cNvPr>
              <p:cNvSpPr/>
              <p:nvPr/>
            </p:nvSpPr>
            <p:spPr>
              <a:xfrm>
                <a:off x="6711497" y="2684074"/>
                <a:ext cx="631190" cy="1729204"/>
              </a:xfrm>
              <a:custGeom>
                <a:avLst/>
                <a:gdLst>
                  <a:gd name="connsiteX0" fmla="*/ 223297 w 631190"/>
                  <a:gd name="connsiteY0" fmla="*/ 864505 h 1729204"/>
                  <a:gd name="connsiteX1" fmla="*/ -97 w 631190"/>
                  <a:gd name="connsiteY1" fmla="*/ 1440544 h 1729204"/>
                  <a:gd name="connsiteX2" fmla="*/ 288389 w 631190"/>
                  <a:gd name="connsiteY2" fmla="*/ 1729107 h 1729204"/>
                  <a:gd name="connsiteX3" fmla="*/ 288389 w 631190"/>
                  <a:gd name="connsiteY3" fmla="*/ -97 h 1729204"/>
                  <a:gd name="connsiteX4" fmla="*/ -97 w 631190"/>
                  <a:gd name="connsiteY4" fmla="*/ 288466 h 1729204"/>
                  <a:gd name="connsiteX5" fmla="*/ 223297 w 631190"/>
                  <a:gd name="connsiteY5" fmla="*/ 864505 h 172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190" h="1729204">
                    <a:moveTo>
                      <a:pt x="223297" y="864505"/>
                    </a:moveTo>
                    <a:cubicBezTo>
                      <a:pt x="223600" y="1077716"/>
                      <a:pt x="143882" y="1283283"/>
                      <a:pt x="-97" y="1440544"/>
                    </a:cubicBezTo>
                    <a:lnTo>
                      <a:pt x="288389" y="1729107"/>
                    </a:lnTo>
                    <a:cubicBezTo>
                      <a:pt x="745328" y="1243265"/>
                      <a:pt x="745328" y="485746"/>
                      <a:pt x="288389" y="-97"/>
                    </a:cubicBezTo>
                    <a:lnTo>
                      <a:pt x="-97" y="288466"/>
                    </a:lnTo>
                    <a:cubicBezTo>
                      <a:pt x="143882" y="445727"/>
                      <a:pt x="223600" y="651295"/>
                      <a:pt x="223297" y="864505"/>
                    </a:cubicBezTo>
                    <a:close/>
                  </a:path>
                </a:pathLst>
              </a:custGeom>
              <a:solidFill>
                <a:schemeClr val="accent1">
                  <a:lumMod val="75000"/>
                  <a:alpha val="55000"/>
                </a:schemeClr>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Graphic 7">
                <a:extLst>
                  <a:ext uri="{FF2B5EF4-FFF2-40B4-BE49-F238E27FC236}">
                    <a16:creationId xmlns:a16="http://schemas.microsoft.com/office/drawing/2014/main" id="{A35C2243-D82D-4DB3-A777-F2AF26A6ACC2}"/>
                  </a:ext>
                </a:extLst>
              </p:cNvPr>
              <p:cNvSpPr/>
              <p:nvPr/>
            </p:nvSpPr>
            <p:spPr>
              <a:xfrm>
                <a:off x="4696138" y="2222373"/>
                <a:ext cx="185022" cy="184944"/>
              </a:xfrm>
              <a:custGeom>
                <a:avLst/>
                <a:gdLst>
                  <a:gd name="connsiteX0" fmla="*/ 165506 w 185022"/>
                  <a:gd name="connsiteY0" fmla="*/ 184848 h 184944"/>
                  <a:gd name="connsiteX1" fmla="*/ 146088 w 185022"/>
                  <a:gd name="connsiteY1" fmla="*/ 165584 h 184944"/>
                  <a:gd name="connsiteX2" fmla="*/ 146088 w 185022"/>
                  <a:gd name="connsiteY2" fmla="*/ 165429 h 184944"/>
                  <a:gd name="connsiteX3" fmla="*/ 146088 w 185022"/>
                  <a:gd name="connsiteY3" fmla="*/ 38741 h 184944"/>
                  <a:gd name="connsiteX4" fmla="*/ 19322 w 185022"/>
                  <a:gd name="connsiteY4" fmla="*/ 38741 h 184944"/>
                  <a:gd name="connsiteX5" fmla="*/ -97 w 185022"/>
                  <a:gd name="connsiteY5" fmla="*/ 19322 h 184944"/>
                  <a:gd name="connsiteX6" fmla="*/ 19322 w 185022"/>
                  <a:gd name="connsiteY6" fmla="*/ -97 h 184944"/>
                  <a:gd name="connsiteX7" fmla="*/ 184925 w 185022"/>
                  <a:gd name="connsiteY7" fmla="*/ -97 h 184944"/>
                  <a:gd name="connsiteX8" fmla="*/ 184925 w 185022"/>
                  <a:gd name="connsiteY8" fmla="*/ 165429 h 184944"/>
                  <a:gd name="connsiteX9" fmla="*/ 165662 w 185022"/>
                  <a:gd name="connsiteY9" fmla="*/ 184848 h 184944"/>
                  <a:gd name="connsiteX10" fmla="*/ 165506 w 185022"/>
                  <a:gd name="connsiteY10" fmla="*/ 184848 h 1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22" h="184944">
                    <a:moveTo>
                      <a:pt x="165506" y="184848"/>
                    </a:moveTo>
                    <a:cubicBezTo>
                      <a:pt x="154826" y="184894"/>
                      <a:pt x="146134" y="176264"/>
                      <a:pt x="146088" y="165584"/>
                    </a:cubicBezTo>
                    <a:cubicBezTo>
                      <a:pt x="146088" y="165530"/>
                      <a:pt x="146088" y="165483"/>
                      <a:pt x="146088" y="165429"/>
                    </a:cubicBezTo>
                    <a:lnTo>
                      <a:pt x="146088" y="38741"/>
                    </a:lnTo>
                    <a:lnTo>
                      <a:pt x="19322" y="38741"/>
                    </a:lnTo>
                    <a:cubicBezTo>
                      <a:pt x="8595" y="38741"/>
                      <a:pt x="-97" y="30049"/>
                      <a:pt x="-97" y="19322"/>
                    </a:cubicBezTo>
                    <a:cubicBezTo>
                      <a:pt x="-97" y="8595"/>
                      <a:pt x="8595" y="-97"/>
                      <a:pt x="19322" y="-97"/>
                    </a:cubicBezTo>
                    <a:lnTo>
                      <a:pt x="184925" y="-97"/>
                    </a:lnTo>
                    <a:lnTo>
                      <a:pt x="184925" y="165429"/>
                    </a:lnTo>
                    <a:cubicBezTo>
                      <a:pt x="184972" y="176109"/>
                      <a:pt x="176342" y="184801"/>
                      <a:pt x="165662" y="184848"/>
                    </a:cubicBezTo>
                    <a:cubicBezTo>
                      <a:pt x="165607" y="184848"/>
                      <a:pt x="165561" y="184848"/>
                      <a:pt x="165506" y="184848"/>
                    </a:cubicBezTo>
                    <a:close/>
                  </a:path>
                </a:pathLst>
              </a:custGeom>
              <a:solidFill>
                <a:schemeClr val="accent2"/>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Graphic 7">
                <a:extLst>
                  <a:ext uri="{FF2B5EF4-FFF2-40B4-BE49-F238E27FC236}">
                    <a16:creationId xmlns:a16="http://schemas.microsoft.com/office/drawing/2014/main" id="{AB8A6CE8-8F39-A4E8-EC0B-B15F4EA7C9A1}"/>
                  </a:ext>
                </a:extLst>
              </p:cNvPr>
              <p:cNvSpPr/>
              <p:nvPr/>
            </p:nvSpPr>
            <p:spPr>
              <a:xfrm>
                <a:off x="4754161" y="4747981"/>
                <a:ext cx="184944" cy="185021"/>
              </a:xfrm>
              <a:custGeom>
                <a:avLst/>
                <a:gdLst>
                  <a:gd name="connsiteX0" fmla="*/ 19322 w 184944"/>
                  <a:gd name="connsiteY0" fmla="*/ 184925 h 185021"/>
                  <a:gd name="connsiteX1" fmla="*/ -97 w 184944"/>
                  <a:gd name="connsiteY1" fmla="*/ 165506 h 185021"/>
                  <a:gd name="connsiteX2" fmla="*/ -97 w 184944"/>
                  <a:gd name="connsiteY2" fmla="*/ -97 h 185021"/>
                  <a:gd name="connsiteX3" fmla="*/ 165429 w 184944"/>
                  <a:gd name="connsiteY3" fmla="*/ -97 h 185021"/>
                  <a:gd name="connsiteX4" fmla="*/ 184848 w 184944"/>
                  <a:gd name="connsiteY4" fmla="*/ 19322 h 185021"/>
                  <a:gd name="connsiteX5" fmla="*/ 165429 w 184944"/>
                  <a:gd name="connsiteY5" fmla="*/ 38741 h 185021"/>
                  <a:gd name="connsiteX6" fmla="*/ 38741 w 184944"/>
                  <a:gd name="connsiteY6" fmla="*/ 38741 h 185021"/>
                  <a:gd name="connsiteX7" fmla="*/ 38741 w 184944"/>
                  <a:gd name="connsiteY7" fmla="*/ 165506 h 185021"/>
                  <a:gd name="connsiteX8" fmla="*/ 19322 w 184944"/>
                  <a:gd name="connsiteY8" fmla="*/ 184925 h 18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44" h="185021">
                    <a:moveTo>
                      <a:pt x="19322" y="184925"/>
                    </a:moveTo>
                    <a:cubicBezTo>
                      <a:pt x="8595" y="184925"/>
                      <a:pt x="-97" y="176233"/>
                      <a:pt x="-97" y="165506"/>
                    </a:cubicBezTo>
                    <a:lnTo>
                      <a:pt x="-97" y="-97"/>
                    </a:lnTo>
                    <a:lnTo>
                      <a:pt x="165429" y="-97"/>
                    </a:lnTo>
                    <a:cubicBezTo>
                      <a:pt x="176156" y="-97"/>
                      <a:pt x="184848" y="8595"/>
                      <a:pt x="184848" y="19322"/>
                    </a:cubicBezTo>
                    <a:cubicBezTo>
                      <a:pt x="184848" y="30049"/>
                      <a:pt x="176156" y="38741"/>
                      <a:pt x="165429" y="38741"/>
                    </a:cubicBezTo>
                    <a:lnTo>
                      <a:pt x="38741" y="38741"/>
                    </a:lnTo>
                    <a:lnTo>
                      <a:pt x="38741" y="165506"/>
                    </a:lnTo>
                    <a:cubicBezTo>
                      <a:pt x="38741" y="176233"/>
                      <a:pt x="30049" y="184925"/>
                      <a:pt x="19322" y="184925"/>
                    </a:cubicBezTo>
                    <a:close/>
                  </a:path>
                </a:pathLst>
              </a:custGeom>
              <a:solidFill>
                <a:srgbClr val="0F6779"/>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0" name="Graphic 7">
                <a:extLst>
                  <a:ext uri="{FF2B5EF4-FFF2-40B4-BE49-F238E27FC236}">
                    <a16:creationId xmlns:a16="http://schemas.microsoft.com/office/drawing/2014/main" id="{18BD0DEF-5EAB-92F8-8D7B-D065F8C7D705}"/>
                  </a:ext>
                </a:extLst>
              </p:cNvPr>
              <p:cNvSpPr/>
              <p:nvPr/>
            </p:nvSpPr>
            <p:spPr>
              <a:xfrm>
                <a:off x="7279769" y="4690035"/>
                <a:ext cx="185021" cy="184944"/>
              </a:xfrm>
              <a:custGeom>
                <a:avLst/>
                <a:gdLst>
                  <a:gd name="connsiteX0" fmla="*/ 165506 w 185021"/>
                  <a:gd name="connsiteY0" fmla="*/ 184848 h 184944"/>
                  <a:gd name="connsiteX1" fmla="*/ -97 w 185021"/>
                  <a:gd name="connsiteY1" fmla="*/ 184848 h 184944"/>
                  <a:gd name="connsiteX2" fmla="*/ -97 w 185021"/>
                  <a:gd name="connsiteY2" fmla="*/ 19322 h 184944"/>
                  <a:gd name="connsiteX3" fmla="*/ 19322 w 185021"/>
                  <a:gd name="connsiteY3" fmla="*/ -97 h 184944"/>
                  <a:gd name="connsiteX4" fmla="*/ 38741 w 185021"/>
                  <a:gd name="connsiteY4" fmla="*/ 19322 h 184944"/>
                  <a:gd name="connsiteX5" fmla="*/ 38741 w 185021"/>
                  <a:gd name="connsiteY5" fmla="*/ 146010 h 184944"/>
                  <a:gd name="connsiteX6" fmla="*/ 165506 w 185021"/>
                  <a:gd name="connsiteY6" fmla="*/ 146010 h 184944"/>
                  <a:gd name="connsiteX7" fmla="*/ 184925 w 185021"/>
                  <a:gd name="connsiteY7" fmla="*/ 165429 h 184944"/>
                  <a:gd name="connsiteX8" fmla="*/ 165506 w 185021"/>
                  <a:gd name="connsiteY8" fmla="*/ 184848 h 1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21" h="184944">
                    <a:moveTo>
                      <a:pt x="165506" y="184848"/>
                    </a:moveTo>
                    <a:lnTo>
                      <a:pt x="-97" y="184848"/>
                    </a:lnTo>
                    <a:lnTo>
                      <a:pt x="-97" y="19322"/>
                    </a:lnTo>
                    <a:cubicBezTo>
                      <a:pt x="-97" y="8595"/>
                      <a:pt x="8595" y="-97"/>
                      <a:pt x="19322" y="-97"/>
                    </a:cubicBezTo>
                    <a:cubicBezTo>
                      <a:pt x="30049" y="-97"/>
                      <a:pt x="38741" y="8595"/>
                      <a:pt x="38741" y="19322"/>
                    </a:cubicBezTo>
                    <a:lnTo>
                      <a:pt x="38741" y="146010"/>
                    </a:lnTo>
                    <a:lnTo>
                      <a:pt x="165506" y="146010"/>
                    </a:lnTo>
                    <a:cubicBezTo>
                      <a:pt x="176233" y="146010"/>
                      <a:pt x="184925" y="154702"/>
                      <a:pt x="184925" y="165429"/>
                    </a:cubicBezTo>
                    <a:cubicBezTo>
                      <a:pt x="184925" y="176156"/>
                      <a:pt x="176233" y="184848"/>
                      <a:pt x="165506" y="184848"/>
                    </a:cubicBezTo>
                    <a:close/>
                  </a:path>
                </a:pathLst>
              </a:custGeom>
              <a:solidFill>
                <a:schemeClr val="tx2"/>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1" name="Graphic 7">
                <a:extLst>
                  <a:ext uri="{FF2B5EF4-FFF2-40B4-BE49-F238E27FC236}">
                    <a16:creationId xmlns:a16="http://schemas.microsoft.com/office/drawing/2014/main" id="{73C54EDC-D446-E7FC-9DD4-037C97DA4EDB}"/>
                  </a:ext>
                </a:extLst>
              </p:cNvPr>
              <p:cNvSpPr/>
              <p:nvPr/>
            </p:nvSpPr>
            <p:spPr>
              <a:xfrm>
                <a:off x="7221823" y="2164350"/>
                <a:ext cx="184944" cy="185022"/>
              </a:xfrm>
              <a:custGeom>
                <a:avLst/>
                <a:gdLst>
                  <a:gd name="connsiteX0" fmla="*/ 184848 w 184944"/>
                  <a:gd name="connsiteY0" fmla="*/ 184925 h 185022"/>
                  <a:gd name="connsiteX1" fmla="*/ 19322 w 184944"/>
                  <a:gd name="connsiteY1" fmla="*/ 184925 h 185022"/>
                  <a:gd name="connsiteX2" fmla="*/ -97 w 184944"/>
                  <a:gd name="connsiteY2" fmla="*/ 165506 h 185022"/>
                  <a:gd name="connsiteX3" fmla="*/ 19322 w 184944"/>
                  <a:gd name="connsiteY3" fmla="*/ 146088 h 185022"/>
                  <a:gd name="connsiteX4" fmla="*/ 146010 w 184944"/>
                  <a:gd name="connsiteY4" fmla="*/ 146088 h 185022"/>
                  <a:gd name="connsiteX5" fmla="*/ 146010 w 184944"/>
                  <a:gd name="connsiteY5" fmla="*/ 19322 h 185022"/>
                  <a:gd name="connsiteX6" fmla="*/ 165429 w 184944"/>
                  <a:gd name="connsiteY6" fmla="*/ -97 h 185022"/>
                  <a:gd name="connsiteX7" fmla="*/ 184848 w 184944"/>
                  <a:gd name="connsiteY7" fmla="*/ 19322 h 1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944" h="185022">
                    <a:moveTo>
                      <a:pt x="184848" y="184925"/>
                    </a:moveTo>
                    <a:lnTo>
                      <a:pt x="19322" y="184925"/>
                    </a:lnTo>
                    <a:cubicBezTo>
                      <a:pt x="8595" y="184925"/>
                      <a:pt x="-97" y="176233"/>
                      <a:pt x="-97" y="165506"/>
                    </a:cubicBezTo>
                    <a:cubicBezTo>
                      <a:pt x="-97" y="154779"/>
                      <a:pt x="8595" y="146088"/>
                      <a:pt x="19322" y="146088"/>
                    </a:cubicBezTo>
                    <a:lnTo>
                      <a:pt x="146010" y="146088"/>
                    </a:lnTo>
                    <a:lnTo>
                      <a:pt x="146010" y="19322"/>
                    </a:lnTo>
                    <a:cubicBezTo>
                      <a:pt x="146010" y="8595"/>
                      <a:pt x="154702" y="-97"/>
                      <a:pt x="165429" y="-97"/>
                    </a:cubicBezTo>
                    <a:cubicBezTo>
                      <a:pt x="176156" y="-97"/>
                      <a:pt x="184848" y="8595"/>
                      <a:pt x="184848" y="19322"/>
                    </a:cubicBezTo>
                    <a:close/>
                  </a:path>
                </a:pathLst>
              </a:custGeom>
              <a:solidFill>
                <a:schemeClr val="accent1"/>
              </a:solidFill>
              <a:ln w="7761"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20" name="Graphic 51">
              <a:extLst>
                <a:ext uri="{FF2B5EF4-FFF2-40B4-BE49-F238E27FC236}">
                  <a16:creationId xmlns:a16="http://schemas.microsoft.com/office/drawing/2014/main" id="{3C64A2D5-3C21-EA04-CE84-352EC8E96A66}"/>
                </a:ext>
              </a:extLst>
            </p:cNvPr>
            <p:cNvGrpSpPr/>
            <p:nvPr/>
          </p:nvGrpSpPr>
          <p:grpSpPr>
            <a:xfrm>
              <a:off x="5251555" y="3495814"/>
              <a:ext cx="490574" cy="490437"/>
              <a:chOff x="11699875" y="5005237"/>
              <a:chExt cx="1340449" cy="1340075"/>
            </a:xfrm>
            <a:solidFill>
              <a:schemeClr val="accent2"/>
            </a:solidFill>
          </p:grpSpPr>
          <p:sp>
            <p:nvSpPr>
              <p:cNvPr id="46" name="Graphic 51">
                <a:extLst>
                  <a:ext uri="{FF2B5EF4-FFF2-40B4-BE49-F238E27FC236}">
                    <a16:creationId xmlns:a16="http://schemas.microsoft.com/office/drawing/2014/main" id="{39579A24-0A96-E55B-F254-78A1BBCB2584}"/>
                  </a:ext>
                </a:extLst>
              </p:cNvPr>
              <p:cNvSpPr/>
              <p:nvPr/>
            </p:nvSpPr>
            <p:spPr>
              <a:xfrm>
                <a:off x="12132389" y="5005237"/>
                <a:ext cx="636216" cy="654367"/>
              </a:xfrm>
              <a:custGeom>
                <a:avLst/>
                <a:gdLst>
                  <a:gd name="connsiteX0" fmla="*/ 30953 w 636216"/>
                  <a:gd name="connsiteY0" fmla="*/ 104728 h 654367"/>
                  <a:gd name="connsiteX1" fmla="*/ 237741 w 636216"/>
                  <a:gd name="connsiteY1" fmla="*/ 39271 h 654367"/>
                  <a:gd name="connsiteX2" fmla="*/ 596943 w 636216"/>
                  <a:gd name="connsiteY2" fmla="*/ 398472 h 654367"/>
                  <a:gd name="connsiteX3" fmla="*/ 518560 w 636216"/>
                  <a:gd name="connsiteY3" fmla="*/ 622474 h 654367"/>
                  <a:gd name="connsiteX4" fmla="*/ 521650 w 636216"/>
                  <a:gd name="connsiteY4" fmla="*/ 650071 h 654367"/>
                  <a:gd name="connsiteX5" fmla="*/ 533892 w 636216"/>
                  <a:gd name="connsiteY5" fmla="*/ 654367 h 654367"/>
                  <a:gd name="connsiteX6" fmla="*/ 549250 w 636216"/>
                  <a:gd name="connsiteY6" fmla="*/ 646984 h 654367"/>
                  <a:gd name="connsiteX7" fmla="*/ 636216 w 636216"/>
                  <a:gd name="connsiteY7" fmla="*/ 398475 h 654367"/>
                  <a:gd name="connsiteX8" fmla="*/ 237744 w 636216"/>
                  <a:gd name="connsiteY8" fmla="*/ 0 h 654367"/>
                  <a:gd name="connsiteX9" fmla="*/ 8320 w 636216"/>
                  <a:gd name="connsiteY9" fmla="*/ 72636 h 654367"/>
                  <a:gd name="connsiteX10" fmla="*/ 3592 w 636216"/>
                  <a:gd name="connsiteY10" fmla="*/ 100000 h 654367"/>
                  <a:gd name="connsiteX11" fmla="*/ 30953 w 636216"/>
                  <a:gd name="connsiteY11" fmla="*/ 104728 h 65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6216" h="654367">
                    <a:moveTo>
                      <a:pt x="30953" y="104728"/>
                    </a:moveTo>
                    <a:cubicBezTo>
                      <a:pt x="91666" y="61907"/>
                      <a:pt x="163171" y="39271"/>
                      <a:pt x="237741" y="39271"/>
                    </a:cubicBezTo>
                    <a:cubicBezTo>
                      <a:pt x="435806" y="39271"/>
                      <a:pt x="596943" y="200408"/>
                      <a:pt x="596943" y="398472"/>
                    </a:cubicBezTo>
                    <a:cubicBezTo>
                      <a:pt x="596943" y="480821"/>
                      <a:pt x="569838" y="558277"/>
                      <a:pt x="518560" y="622474"/>
                    </a:cubicBezTo>
                    <a:cubicBezTo>
                      <a:pt x="511793" y="630946"/>
                      <a:pt x="513175" y="643303"/>
                      <a:pt x="521650" y="650071"/>
                    </a:cubicBezTo>
                    <a:cubicBezTo>
                      <a:pt x="525268" y="652962"/>
                      <a:pt x="529593" y="654367"/>
                      <a:pt x="533892" y="654367"/>
                    </a:cubicBezTo>
                    <a:cubicBezTo>
                      <a:pt x="539657" y="654367"/>
                      <a:pt x="545370" y="651841"/>
                      <a:pt x="549250" y="646984"/>
                    </a:cubicBezTo>
                    <a:cubicBezTo>
                      <a:pt x="606143" y="575757"/>
                      <a:pt x="636216" y="489822"/>
                      <a:pt x="636216" y="398475"/>
                    </a:cubicBezTo>
                    <a:cubicBezTo>
                      <a:pt x="636216" y="178756"/>
                      <a:pt x="457460" y="0"/>
                      <a:pt x="237744" y="0"/>
                    </a:cubicBezTo>
                    <a:cubicBezTo>
                      <a:pt x="155024" y="0"/>
                      <a:pt x="75691" y="25118"/>
                      <a:pt x="8320" y="72636"/>
                    </a:cubicBezTo>
                    <a:cubicBezTo>
                      <a:pt x="-542" y="78888"/>
                      <a:pt x="-2660" y="91138"/>
                      <a:pt x="3592" y="100000"/>
                    </a:cubicBezTo>
                    <a:cubicBezTo>
                      <a:pt x="9839" y="108862"/>
                      <a:pt x="22094" y="110977"/>
                      <a:pt x="30953" y="104728"/>
                    </a:cubicBezTo>
                    <a:close/>
                  </a:path>
                </a:pathLst>
              </a:custGeom>
              <a:grpFill/>
              <a:ln w="260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7" name="Graphic 51">
                <a:extLst>
                  <a:ext uri="{FF2B5EF4-FFF2-40B4-BE49-F238E27FC236}">
                    <a16:creationId xmlns:a16="http://schemas.microsoft.com/office/drawing/2014/main" id="{823B64C5-A615-55F5-99B3-0EB75E3D0765}"/>
                  </a:ext>
                </a:extLst>
              </p:cNvPr>
              <p:cNvSpPr/>
              <p:nvPr/>
            </p:nvSpPr>
            <p:spPr>
              <a:xfrm>
                <a:off x="11971656" y="5136294"/>
                <a:ext cx="648111" cy="665890"/>
              </a:xfrm>
              <a:custGeom>
                <a:avLst/>
                <a:gdLst>
                  <a:gd name="connsiteX0" fmla="*/ 398475 w 648111"/>
                  <a:gd name="connsiteY0" fmla="*/ 665890 h 665890"/>
                  <a:gd name="connsiteX1" fmla="*/ 640408 w 648111"/>
                  <a:gd name="connsiteY1" fmla="*/ 584065 h 665890"/>
                  <a:gd name="connsiteX2" fmla="*/ 644068 w 648111"/>
                  <a:gd name="connsiteY2" fmla="*/ 556536 h 665890"/>
                  <a:gd name="connsiteX3" fmla="*/ 616542 w 648111"/>
                  <a:gd name="connsiteY3" fmla="*/ 552874 h 665890"/>
                  <a:gd name="connsiteX4" fmla="*/ 398475 w 648111"/>
                  <a:gd name="connsiteY4" fmla="*/ 626617 h 665890"/>
                  <a:gd name="connsiteX5" fmla="*/ 39274 w 648111"/>
                  <a:gd name="connsiteY5" fmla="*/ 267415 h 665890"/>
                  <a:gd name="connsiteX6" fmla="*/ 126743 w 648111"/>
                  <a:gd name="connsiteY6" fmla="*/ 32486 h 665890"/>
                  <a:gd name="connsiteX7" fmla="*/ 124743 w 648111"/>
                  <a:gd name="connsiteY7" fmla="*/ 4787 h 665890"/>
                  <a:gd name="connsiteX8" fmla="*/ 97044 w 648111"/>
                  <a:gd name="connsiteY8" fmla="*/ 6787 h 665890"/>
                  <a:gd name="connsiteX9" fmla="*/ 0 w 648111"/>
                  <a:gd name="connsiteY9" fmla="*/ 267415 h 665890"/>
                  <a:gd name="connsiteX10" fmla="*/ 398475 w 648111"/>
                  <a:gd name="connsiteY10" fmla="*/ 665890 h 66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111" h="665890">
                    <a:moveTo>
                      <a:pt x="398475" y="665890"/>
                    </a:moveTo>
                    <a:cubicBezTo>
                      <a:pt x="486785" y="665890"/>
                      <a:pt x="570445" y="637594"/>
                      <a:pt x="640408" y="584065"/>
                    </a:cubicBezTo>
                    <a:cubicBezTo>
                      <a:pt x="649019" y="577476"/>
                      <a:pt x="650660" y="565150"/>
                      <a:pt x="644068" y="556536"/>
                    </a:cubicBezTo>
                    <a:cubicBezTo>
                      <a:pt x="637481" y="547926"/>
                      <a:pt x="625163" y="546281"/>
                      <a:pt x="616542" y="552874"/>
                    </a:cubicBezTo>
                    <a:cubicBezTo>
                      <a:pt x="553491" y="601117"/>
                      <a:pt x="478085" y="626617"/>
                      <a:pt x="398475" y="626617"/>
                    </a:cubicBezTo>
                    <a:cubicBezTo>
                      <a:pt x="200410" y="626617"/>
                      <a:pt x="39274" y="465480"/>
                      <a:pt x="39274" y="267415"/>
                    </a:cubicBezTo>
                    <a:cubicBezTo>
                      <a:pt x="39274" y="181100"/>
                      <a:pt x="70337" y="97665"/>
                      <a:pt x="126743" y="32486"/>
                    </a:cubicBezTo>
                    <a:cubicBezTo>
                      <a:pt x="133841" y="24286"/>
                      <a:pt x="132945" y="11884"/>
                      <a:pt x="124743" y="4787"/>
                    </a:cubicBezTo>
                    <a:cubicBezTo>
                      <a:pt x="116543" y="-2308"/>
                      <a:pt x="104141" y="-1413"/>
                      <a:pt x="97044" y="6787"/>
                    </a:cubicBezTo>
                    <a:cubicBezTo>
                      <a:pt x="34464" y="79103"/>
                      <a:pt x="0" y="171662"/>
                      <a:pt x="0" y="267415"/>
                    </a:cubicBezTo>
                    <a:cubicBezTo>
                      <a:pt x="3" y="487137"/>
                      <a:pt x="178756" y="665890"/>
                      <a:pt x="398475" y="665890"/>
                    </a:cubicBezTo>
                    <a:close/>
                  </a:path>
                </a:pathLst>
              </a:custGeom>
              <a:grpFill/>
              <a:ln w="260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8" name="Graphic 51">
                <a:extLst>
                  <a:ext uri="{FF2B5EF4-FFF2-40B4-BE49-F238E27FC236}">
                    <a16:creationId xmlns:a16="http://schemas.microsoft.com/office/drawing/2014/main" id="{FDA49519-1A4E-4E54-BCDE-936438550C0D}"/>
                  </a:ext>
                </a:extLst>
              </p:cNvPr>
              <p:cNvSpPr/>
              <p:nvPr/>
            </p:nvSpPr>
            <p:spPr>
              <a:xfrm>
                <a:off x="12159946" y="5209594"/>
                <a:ext cx="380739" cy="380716"/>
              </a:xfrm>
              <a:custGeom>
                <a:avLst/>
                <a:gdLst>
                  <a:gd name="connsiteX0" fmla="*/ 8573 w 380739"/>
                  <a:gd name="connsiteY0" fmla="*/ 292919 h 380716"/>
                  <a:gd name="connsiteX1" fmla="*/ 87821 w 380739"/>
                  <a:gd name="connsiteY1" fmla="*/ 372167 h 380716"/>
                  <a:gd name="connsiteX2" fmla="*/ 129179 w 380739"/>
                  <a:gd name="connsiteY2" fmla="*/ 372165 h 380716"/>
                  <a:gd name="connsiteX3" fmla="*/ 280160 w 380739"/>
                  <a:gd name="connsiteY3" fmla="*/ 221184 h 380716"/>
                  <a:gd name="connsiteX4" fmla="*/ 319484 w 380739"/>
                  <a:gd name="connsiteY4" fmla="*/ 260507 h 380716"/>
                  <a:gd name="connsiteX5" fmla="*/ 369368 w 380739"/>
                  <a:gd name="connsiteY5" fmla="*/ 241400 h 380716"/>
                  <a:gd name="connsiteX6" fmla="*/ 380697 w 380739"/>
                  <a:gd name="connsiteY6" fmla="*/ 30824 h 380716"/>
                  <a:gd name="connsiteX7" fmla="*/ 372177 w 380739"/>
                  <a:gd name="connsiteY7" fmla="*/ 8568 h 380716"/>
                  <a:gd name="connsiteX8" fmla="*/ 349921 w 380739"/>
                  <a:gd name="connsiteY8" fmla="*/ 41 h 380716"/>
                  <a:gd name="connsiteX9" fmla="*/ 139340 w 380739"/>
                  <a:gd name="connsiteY9" fmla="*/ 11369 h 380716"/>
                  <a:gd name="connsiteX10" fmla="*/ 120228 w 380739"/>
                  <a:gd name="connsiteY10" fmla="*/ 61254 h 380716"/>
                  <a:gd name="connsiteX11" fmla="*/ 159551 w 380739"/>
                  <a:gd name="connsiteY11" fmla="*/ 100580 h 380716"/>
                  <a:gd name="connsiteX12" fmla="*/ 8575 w 380739"/>
                  <a:gd name="connsiteY12" fmla="*/ 251558 h 380716"/>
                  <a:gd name="connsiteX13" fmla="*/ 8573 w 380739"/>
                  <a:gd name="connsiteY13" fmla="*/ 292919 h 380716"/>
                  <a:gd name="connsiteX14" fmla="*/ 194408 w 380739"/>
                  <a:gd name="connsiteY14" fmla="*/ 121260 h 380716"/>
                  <a:gd name="connsiteX15" fmla="*/ 202977 w 380739"/>
                  <a:gd name="connsiteY15" fmla="*/ 100577 h 380716"/>
                  <a:gd name="connsiteX16" fmla="*/ 194411 w 380739"/>
                  <a:gd name="connsiteY16" fmla="*/ 79897 h 380716"/>
                  <a:gd name="connsiteX17" fmla="*/ 163892 w 380739"/>
                  <a:gd name="connsiteY17" fmla="*/ 49378 h 380716"/>
                  <a:gd name="connsiteX18" fmla="*/ 340878 w 380739"/>
                  <a:gd name="connsiteY18" fmla="*/ 39856 h 380716"/>
                  <a:gd name="connsiteX19" fmla="*/ 331357 w 380739"/>
                  <a:gd name="connsiteY19" fmla="*/ 216843 h 380716"/>
                  <a:gd name="connsiteX20" fmla="*/ 300838 w 380739"/>
                  <a:gd name="connsiteY20" fmla="*/ 186321 h 380716"/>
                  <a:gd name="connsiteX21" fmla="*/ 259475 w 380739"/>
                  <a:gd name="connsiteY21" fmla="*/ 186324 h 380716"/>
                  <a:gd name="connsiteX22" fmla="*/ 108496 w 380739"/>
                  <a:gd name="connsiteY22" fmla="*/ 337305 h 380716"/>
                  <a:gd name="connsiteX23" fmla="*/ 43429 w 380739"/>
                  <a:gd name="connsiteY23" fmla="*/ 272238 h 38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0739" h="380716">
                    <a:moveTo>
                      <a:pt x="8573" y="292919"/>
                    </a:moveTo>
                    <a:lnTo>
                      <a:pt x="87821" y="372167"/>
                    </a:lnTo>
                    <a:cubicBezTo>
                      <a:pt x="99223" y="383566"/>
                      <a:pt x="117775" y="383566"/>
                      <a:pt x="129179" y="372165"/>
                    </a:cubicBezTo>
                    <a:lnTo>
                      <a:pt x="280160" y="221184"/>
                    </a:lnTo>
                    <a:lnTo>
                      <a:pt x="319484" y="260507"/>
                    </a:lnTo>
                    <a:cubicBezTo>
                      <a:pt x="337315" y="278349"/>
                      <a:pt x="368012" y="266636"/>
                      <a:pt x="369368" y="241400"/>
                    </a:cubicBezTo>
                    <a:lnTo>
                      <a:pt x="380697" y="30824"/>
                    </a:lnTo>
                    <a:cubicBezTo>
                      <a:pt x="381144" y="22543"/>
                      <a:pt x="378039" y="14430"/>
                      <a:pt x="372177" y="8568"/>
                    </a:cubicBezTo>
                    <a:cubicBezTo>
                      <a:pt x="366316" y="2706"/>
                      <a:pt x="358210" y="-397"/>
                      <a:pt x="349921" y="41"/>
                    </a:cubicBezTo>
                    <a:lnTo>
                      <a:pt x="139340" y="11369"/>
                    </a:lnTo>
                    <a:cubicBezTo>
                      <a:pt x="114149" y="12723"/>
                      <a:pt x="102357" y="43380"/>
                      <a:pt x="120228" y="61254"/>
                    </a:cubicBezTo>
                    <a:lnTo>
                      <a:pt x="159551" y="100580"/>
                    </a:lnTo>
                    <a:lnTo>
                      <a:pt x="8575" y="251558"/>
                    </a:lnTo>
                    <a:cubicBezTo>
                      <a:pt x="-2853" y="262981"/>
                      <a:pt x="-2863" y="281488"/>
                      <a:pt x="8573" y="292919"/>
                    </a:cubicBezTo>
                    <a:close/>
                    <a:moveTo>
                      <a:pt x="194408" y="121260"/>
                    </a:moveTo>
                    <a:cubicBezTo>
                      <a:pt x="199935" y="115736"/>
                      <a:pt x="202977" y="108392"/>
                      <a:pt x="202977" y="100577"/>
                    </a:cubicBezTo>
                    <a:cubicBezTo>
                      <a:pt x="202977" y="92765"/>
                      <a:pt x="199935" y="85421"/>
                      <a:pt x="194411" y="79897"/>
                    </a:cubicBezTo>
                    <a:lnTo>
                      <a:pt x="163892" y="49378"/>
                    </a:lnTo>
                    <a:lnTo>
                      <a:pt x="340878" y="39856"/>
                    </a:lnTo>
                    <a:lnTo>
                      <a:pt x="331357" y="216843"/>
                    </a:lnTo>
                    <a:lnTo>
                      <a:pt x="300838" y="186321"/>
                    </a:lnTo>
                    <a:cubicBezTo>
                      <a:pt x="289434" y="174922"/>
                      <a:pt x="270884" y="174922"/>
                      <a:pt x="259475" y="186324"/>
                    </a:cubicBezTo>
                    <a:lnTo>
                      <a:pt x="108496" y="337305"/>
                    </a:lnTo>
                    <a:lnTo>
                      <a:pt x="43429" y="272238"/>
                    </a:lnTo>
                    <a:close/>
                  </a:path>
                </a:pathLst>
              </a:custGeom>
              <a:grpFill/>
              <a:ln w="260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9" name="Graphic 51">
                <a:extLst>
                  <a:ext uri="{FF2B5EF4-FFF2-40B4-BE49-F238E27FC236}">
                    <a16:creationId xmlns:a16="http://schemas.microsoft.com/office/drawing/2014/main" id="{A1B81493-5A39-54F1-BA62-9A93E8310CEA}"/>
                  </a:ext>
                </a:extLst>
              </p:cNvPr>
              <p:cNvSpPr/>
              <p:nvPr/>
            </p:nvSpPr>
            <p:spPr>
              <a:xfrm>
                <a:off x="11699875" y="5730659"/>
                <a:ext cx="1340449" cy="614653"/>
              </a:xfrm>
              <a:custGeom>
                <a:avLst/>
                <a:gdLst>
                  <a:gd name="connsiteX0" fmla="*/ 1325593 w 1340449"/>
                  <a:gd name="connsiteY0" fmla="*/ 222279 h 614653"/>
                  <a:gd name="connsiteX1" fmla="*/ 1209201 w 1340449"/>
                  <a:gd name="connsiteY1" fmla="*/ 197685 h 614653"/>
                  <a:gd name="connsiteX2" fmla="*/ 868554 w 1340449"/>
                  <a:gd name="connsiteY2" fmla="*/ 347674 h 614653"/>
                  <a:gd name="connsiteX3" fmla="*/ 868769 w 1340449"/>
                  <a:gd name="connsiteY3" fmla="*/ 318205 h 614653"/>
                  <a:gd name="connsiteX4" fmla="*/ 760355 w 1340449"/>
                  <a:gd name="connsiteY4" fmla="*/ 203217 h 614653"/>
                  <a:gd name="connsiteX5" fmla="*/ 759849 w 1340449"/>
                  <a:gd name="connsiteY5" fmla="*/ 203152 h 614653"/>
                  <a:gd name="connsiteX6" fmla="*/ 535612 w 1340449"/>
                  <a:gd name="connsiteY6" fmla="*/ 177332 h 614653"/>
                  <a:gd name="connsiteX7" fmla="*/ 420210 w 1340449"/>
                  <a:gd name="connsiteY7" fmla="*/ 128770 h 614653"/>
                  <a:gd name="connsiteX8" fmla="*/ 209417 w 1340449"/>
                  <a:gd name="connsiteY8" fmla="*/ 71062 h 614653"/>
                  <a:gd name="connsiteX9" fmla="*/ 209417 w 1340449"/>
                  <a:gd name="connsiteY9" fmla="*/ 58187 h 614653"/>
                  <a:gd name="connsiteX10" fmla="*/ 151230 w 1340449"/>
                  <a:gd name="connsiteY10" fmla="*/ 0 h 614653"/>
                  <a:gd name="connsiteX11" fmla="*/ 58187 w 1340449"/>
                  <a:gd name="connsiteY11" fmla="*/ 0 h 614653"/>
                  <a:gd name="connsiteX12" fmla="*/ 0 w 1340449"/>
                  <a:gd name="connsiteY12" fmla="*/ 58184 h 614653"/>
                  <a:gd name="connsiteX13" fmla="*/ 0 w 1340449"/>
                  <a:gd name="connsiteY13" fmla="*/ 530219 h 614653"/>
                  <a:gd name="connsiteX14" fmla="*/ 58187 w 1340449"/>
                  <a:gd name="connsiteY14" fmla="*/ 588405 h 614653"/>
                  <a:gd name="connsiteX15" fmla="*/ 151227 w 1340449"/>
                  <a:gd name="connsiteY15" fmla="*/ 588405 h 614653"/>
                  <a:gd name="connsiteX16" fmla="*/ 209414 w 1340449"/>
                  <a:gd name="connsiteY16" fmla="*/ 530219 h 614653"/>
                  <a:gd name="connsiteX17" fmla="*/ 209414 w 1340449"/>
                  <a:gd name="connsiteY17" fmla="*/ 523532 h 614653"/>
                  <a:gd name="connsiteX18" fmla="*/ 413225 w 1340449"/>
                  <a:gd name="connsiteY18" fmla="*/ 599393 h 614653"/>
                  <a:gd name="connsiteX19" fmla="*/ 497967 w 1340449"/>
                  <a:gd name="connsiteY19" fmla="*/ 614654 h 614653"/>
                  <a:gd name="connsiteX20" fmla="*/ 800380 w 1340449"/>
                  <a:gd name="connsiteY20" fmla="*/ 614654 h 614653"/>
                  <a:gd name="connsiteX21" fmla="*/ 930406 w 1340449"/>
                  <a:gd name="connsiteY21" fmla="*/ 576925 h 614653"/>
                  <a:gd name="connsiteX22" fmla="*/ 1309054 w 1340449"/>
                  <a:gd name="connsiteY22" fmla="*/ 336992 h 614653"/>
                  <a:gd name="connsiteX23" fmla="*/ 1311583 w 1340449"/>
                  <a:gd name="connsiteY23" fmla="*/ 335086 h 614653"/>
                  <a:gd name="connsiteX24" fmla="*/ 1325593 w 1340449"/>
                  <a:gd name="connsiteY24" fmla="*/ 222279 h 614653"/>
                  <a:gd name="connsiteX25" fmla="*/ 1286573 w 1340449"/>
                  <a:gd name="connsiteY25" fmla="*/ 304748 h 614653"/>
                  <a:gd name="connsiteX26" fmla="*/ 909383 w 1340449"/>
                  <a:gd name="connsiteY26" fmla="*/ 543757 h 614653"/>
                  <a:gd name="connsiteX27" fmla="*/ 800377 w 1340449"/>
                  <a:gd name="connsiteY27" fmla="*/ 575386 h 614653"/>
                  <a:gd name="connsiteX28" fmla="*/ 497964 w 1340449"/>
                  <a:gd name="connsiteY28" fmla="*/ 575386 h 614653"/>
                  <a:gd name="connsiteX29" fmla="*/ 426923 w 1340449"/>
                  <a:gd name="connsiteY29" fmla="*/ 562594 h 614653"/>
                  <a:gd name="connsiteX30" fmla="*/ 209411 w 1340449"/>
                  <a:gd name="connsiteY30" fmla="*/ 481633 h 614653"/>
                  <a:gd name="connsiteX31" fmla="*/ 209411 w 1340449"/>
                  <a:gd name="connsiteY31" fmla="*/ 263042 h 614653"/>
                  <a:gd name="connsiteX32" fmla="*/ 189776 w 1340449"/>
                  <a:gd name="connsiteY32" fmla="*/ 243407 h 614653"/>
                  <a:gd name="connsiteX33" fmla="*/ 170140 w 1340449"/>
                  <a:gd name="connsiteY33" fmla="*/ 263042 h 614653"/>
                  <a:gd name="connsiteX34" fmla="*/ 170140 w 1340449"/>
                  <a:gd name="connsiteY34" fmla="*/ 530224 h 614653"/>
                  <a:gd name="connsiteX35" fmla="*/ 151227 w 1340449"/>
                  <a:gd name="connsiteY35" fmla="*/ 549137 h 614653"/>
                  <a:gd name="connsiteX36" fmla="*/ 58187 w 1340449"/>
                  <a:gd name="connsiteY36" fmla="*/ 549137 h 614653"/>
                  <a:gd name="connsiteX37" fmla="*/ 39274 w 1340449"/>
                  <a:gd name="connsiteY37" fmla="*/ 530224 h 614653"/>
                  <a:gd name="connsiteX38" fmla="*/ 39274 w 1340449"/>
                  <a:gd name="connsiteY38" fmla="*/ 58184 h 614653"/>
                  <a:gd name="connsiteX39" fmla="*/ 58187 w 1340449"/>
                  <a:gd name="connsiteY39" fmla="*/ 39271 h 614653"/>
                  <a:gd name="connsiteX40" fmla="*/ 151227 w 1340449"/>
                  <a:gd name="connsiteY40" fmla="*/ 39271 h 614653"/>
                  <a:gd name="connsiteX41" fmla="*/ 170140 w 1340449"/>
                  <a:gd name="connsiteY41" fmla="*/ 58184 h 614653"/>
                  <a:gd name="connsiteX42" fmla="*/ 170140 w 1340449"/>
                  <a:gd name="connsiteY42" fmla="*/ 171240 h 614653"/>
                  <a:gd name="connsiteX43" fmla="*/ 189776 w 1340449"/>
                  <a:gd name="connsiteY43" fmla="*/ 190875 h 614653"/>
                  <a:gd name="connsiteX44" fmla="*/ 209411 w 1340449"/>
                  <a:gd name="connsiteY44" fmla="*/ 171240 h 614653"/>
                  <a:gd name="connsiteX45" fmla="*/ 209411 w 1340449"/>
                  <a:gd name="connsiteY45" fmla="*/ 110333 h 614653"/>
                  <a:gd name="connsiteX46" fmla="*/ 400376 w 1340449"/>
                  <a:gd name="connsiteY46" fmla="*/ 162668 h 614653"/>
                  <a:gd name="connsiteX47" fmla="*/ 530352 w 1340449"/>
                  <a:gd name="connsiteY47" fmla="*/ 216252 h 614653"/>
                  <a:gd name="connsiteX48" fmla="*/ 530857 w 1340449"/>
                  <a:gd name="connsiteY48" fmla="*/ 216315 h 614653"/>
                  <a:gd name="connsiteX49" fmla="*/ 755090 w 1340449"/>
                  <a:gd name="connsiteY49" fmla="*/ 242132 h 614653"/>
                  <a:gd name="connsiteX50" fmla="*/ 829487 w 1340449"/>
                  <a:gd name="connsiteY50" fmla="*/ 319014 h 614653"/>
                  <a:gd name="connsiteX51" fmla="*/ 829202 w 1340449"/>
                  <a:gd name="connsiteY51" fmla="*/ 358233 h 614653"/>
                  <a:gd name="connsiteX52" fmla="*/ 619469 w 1340449"/>
                  <a:gd name="connsiteY52" fmla="*/ 358233 h 614653"/>
                  <a:gd name="connsiteX53" fmla="*/ 599833 w 1340449"/>
                  <a:gd name="connsiteY53" fmla="*/ 377868 h 614653"/>
                  <a:gd name="connsiteX54" fmla="*/ 619469 w 1340449"/>
                  <a:gd name="connsiteY54" fmla="*/ 397504 h 614653"/>
                  <a:gd name="connsiteX55" fmla="*/ 848696 w 1340449"/>
                  <a:gd name="connsiteY55" fmla="*/ 397504 h 614653"/>
                  <a:gd name="connsiteX56" fmla="*/ 856534 w 1340449"/>
                  <a:gd name="connsiteY56" fmla="*/ 395867 h 614653"/>
                  <a:gd name="connsiteX57" fmla="*/ 856608 w 1340449"/>
                  <a:gd name="connsiteY57" fmla="*/ 395841 h 614653"/>
                  <a:gd name="connsiteX58" fmla="*/ 1225258 w 1340449"/>
                  <a:gd name="connsiteY58" fmla="*/ 233521 h 614653"/>
                  <a:gd name="connsiteX59" fmla="*/ 1225739 w 1340449"/>
                  <a:gd name="connsiteY59" fmla="*/ 233301 h 614653"/>
                  <a:gd name="connsiteX60" fmla="*/ 1293126 w 1340449"/>
                  <a:gd name="connsiteY60" fmla="*/ 244370 h 614653"/>
                  <a:gd name="connsiteX61" fmla="*/ 1286573 w 1340449"/>
                  <a:gd name="connsiteY61" fmla="*/ 304748 h 61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340449" h="614653">
                    <a:moveTo>
                      <a:pt x="1325593" y="222279"/>
                    </a:moveTo>
                    <a:cubicBezTo>
                      <a:pt x="1299970" y="184621"/>
                      <a:pt x="1256460" y="175437"/>
                      <a:pt x="1209201" y="197685"/>
                    </a:cubicBezTo>
                    <a:lnTo>
                      <a:pt x="868554" y="347674"/>
                    </a:lnTo>
                    <a:lnTo>
                      <a:pt x="868769" y="318205"/>
                    </a:lnTo>
                    <a:cubicBezTo>
                      <a:pt x="869099" y="273371"/>
                      <a:pt x="828029" y="212789"/>
                      <a:pt x="760355" y="203217"/>
                    </a:cubicBezTo>
                    <a:cubicBezTo>
                      <a:pt x="760187" y="203193"/>
                      <a:pt x="760017" y="203170"/>
                      <a:pt x="759849" y="203152"/>
                    </a:cubicBezTo>
                    <a:lnTo>
                      <a:pt x="535612" y="177332"/>
                    </a:lnTo>
                    <a:cubicBezTo>
                      <a:pt x="487806" y="170525"/>
                      <a:pt x="464529" y="154689"/>
                      <a:pt x="420210" y="128770"/>
                    </a:cubicBezTo>
                    <a:cubicBezTo>
                      <a:pt x="356287" y="91376"/>
                      <a:pt x="283445" y="71465"/>
                      <a:pt x="209417" y="71062"/>
                    </a:cubicBezTo>
                    <a:lnTo>
                      <a:pt x="209417" y="58187"/>
                    </a:lnTo>
                    <a:cubicBezTo>
                      <a:pt x="209417" y="26102"/>
                      <a:pt x="183314" y="0"/>
                      <a:pt x="151230" y="0"/>
                    </a:cubicBezTo>
                    <a:lnTo>
                      <a:pt x="58187" y="0"/>
                    </a:lnTo>
                    <a:cubicBezTo>
                      <a:pt x="26102" y="0"/>
                      <a:pt x="0" y="26099"/>
                      <a:pt x="0" y="58184"/>
                    </a:cubicBezTo>
                    <a:lnTo>
                      <a:pt x="0" y="530219"/>
                    </a:lnTo>
                    <a:cubicBezTo>
                      <a:pt x="0" y="562303"/>
                      <a:pt x="26102" y="588405"/>
                      <a:pt x="58187" y="588405"/>
                    </a:cubicBezTo>
                    <a:lnTo>
                      <a:pt x="151227" y="588405"/>
                    </a:lnTo>
                    <a:cubicBezTo>
                      <a:pt x="183312" y="588405"/>
                      <a:pt x="209414" y="562303"/>
                      <a:pt x="209414" y="530219"/>
                    </a:cubicBezTo>
                    <a:lnTo>
                      <a:pt x="209414" y="523532"/>
                    </a:lnTo>
                    <a:lnTo>
                      <a:pt x="413225" y="599393"/>
                    </a:lnTo>
                    <a:cubicBezTo>
                      <a:pt x="440429" y="609520"/>
                      <a:pt x="468940" y="614654"/>
                      <a:pt x="497967" y="614654"/>
                    </a:cubicBezTo>
                    <a:lnTo>
                      <a:pt x="800380" y="614654"/>
                    </a:lnTo>
                    <a:cubicBezTo>
                      <a:pt x="846492" y="614654"/>
                      <a:pt x="891454" y="601608"/>
                      <a:pt x="930406" y="576925"/>
                    </a:cubicBezTo>
                    <a:lnTo>
                      <a:pt x="1309054" y="336992"/>
                    </a:lnTo>
                    <a:cubicBezTo>
                      <a:pt x="1309947" y="336427"/>
                      <a:pt x="1310793" y="335791"/>
                      <a:pt x="1311583" y="335086"/>
                    </a:cubicBezTo>
                    <a:cubicBezTo>
                      <a:pt x="1343840" y="306445"/>
                      <a:pt x="1349865" y="257945"/>
                      <a:pt x="1325593" y="222279"/>
                    </a:cubicBezTo>
                    <a:close/>
                    <a:moveTo>
                      <a:pt x="1286573" y="304748"/>
                    </a:moveTo>
                    <a:lnTo>
                      <a:pt x="909383" y="543757"/>
                    </a:lnTo>
                    <a:cubicBezTo>
                      <a:pt x="876730" y="564450"/>
                      <a:pt x="839035" y="575386"/>
                      <a:pt x="800377" y="575386"/>
                    </a:cubicBezTo>
                    <a:lnTo>
                      <a:pt x="497964" y="575386"/>
                    </a:lnTo>
                    <a:cubicBezTo>
                      <a:pt x="473632" y="575386"/>
                      <a:pt x="449729" y="571082"/>
                      <a:pt x="426923" y="562594"/>
                    </a:cubicBezTo>
                    <a:lnTo>
                      <a:pt x="209411" y="481633"/>
                    </a:lnTo>
                    <a:lnTo>
                      <a:pt x="209411" y="263042"/>
                    </a:lnTo>
                    <a:cubicBezTo>
                      <a:pt x="209411" y="252198"/>
                      <a:pt x="200620" y="243407"/>
                      <a:pt x="189776" y="243407"/>
                    </a:cubicBezTo>
                    <a:cubicBezTo>
                      <a:pt x="178932" y="243407"/>
                      <a:pt x="170140" y="252198"/>
                      <a:pt x="170140" y="263042"/>
                    </a:cubicBezTo>
                    <a:lnTo>
                      <a:pt x="170140" y="530224"/>
                    </a:lnTo>
                    <a:cubicBezTo>
                      <a:pt x="170140" y="540652"/>
                      <a:pt x="161655" y="549137"/>
                      <a:pt x="151227" y="549137"/>
                    </a:cubicBezTo>
                    <a:lnTo>
                      <a:pt x="58187" y="549137"/>
                    </a:lnTo>
                    <a:cubicBezTo>
                      <a:pt x="47759" y="549137"/>
                      <a:pt x="39274" y="540652"/>
                      <a:pt x="39274" y="530224"/>
                    </a:cubicBezTo>
                    <a:lnTo>
                      <a:pt x="39274" y="58184"/>
                    </a:lnTo>
                    <a:cubicBezTo>
                      <a:pt x="39274" y="47756"/>
                      <a:pt x="47759" y="39271"/>
                      <a:pt x="58187" y="39271"/>
                    </a:cubicBezTo>
                    <a:lnTo>
                      <a:pt x="151227" y="39271"/>
                    </a:lnTo>
                    <a:cubicBezTo>
                      <a:pt x="161655" y="39271"/>
                      <a:pt x="170140" y="47756"/>
                      <a:pt x="170140" y="58184"/>
                    </a:cubicBezTo>
                    <a:lnTo>
                      <a:pt x="170140" y="171240"/>
                    </a:lnTo>
                    <a:cubicBezTo>
                      <a:pt x="170140" y="182084"/>
                      <a:pt x="178932" y="190875"/>
                      <a:pt x="189776" y="190875"/>
                    </a:cubicBezTo>
                    <a:cubicBezTo>
                      <a:pt x="200620" y="190875"/>
                      <a:pt x="209411" y="182084"/>
                      <a:pt x="209411" y="171240"/>
                    </a:cubicBezTo>
                    <a:lnTo>
                      <a:pt x="209411" y="110333"/>
                    </a:lnTo>
                    <a:cubicBezTo>
                      <a:pt x="276481" y="110736"/>
                      <a:pt x="342464" y="128791"/>
                      <a:pt x="400376" y="162668"/>
                    </a:cubicBezTo>
                    <a:cubicBezTo>
                      <a:pt x="446812" y="189831"/>
                      <a:pt x="474907" y="208406"/>
                      <a:pt x="530352" y="216252"/>
                    </a:cubicBezTo>
                    <a:cubicBezTo>
                      <a:pt x="530520" y="216276"/>
                      <a:pt x="530687" y="216297"/>
                      <a:pt x="530857" y="216315"/>
                    </a:cubicBezTo>
                    <a:lnTo>
                      <a:pt x="755090" y="242132"/>
                    </a:lnTo>
                    <a:cubicBezTo>
                      <a:pt x="794654" y="247837"/>
                      <a:pt x="825099" y="279348"/>
                      <a:pt x="829487" y="319014"/>
                    </a:cubicBezTo>
                    <a:lnTo>
                      <a:pt x="829202" y="358233"/>
                    </a:lnTo>
                    <a:lnTo>
                      <a:pt x="619469" y="358233"/>
                    </a:lnTo>
                    <a:cubicBezTo>
                      <a:pt x="608625" y="358233"/>
                      <a:pt x="599833" y="367024"/>
                      <a:pt x="599833" y="377868"/>
                    </a:cubicBezTo>
                    <a:cubicBezTo>
                      <a:pt x="599833" y="388712"/>
                      <a:pt x="608625" y="397504"/>
                      <a:pt x="619469" y="397504"/>
                    </a:cubicBezTo>
                    <a:lnTo>
                      <a:pt x="848696" y="397504"/>
                    </a:lnTo>
                    <a:cubicBezTo>
                      <a:pt x="851181" y="397504"/>
                      <a:pt x="854016" y="396967"/>
                      <a:pt x="856534" y="395867"/>
                    </a:cubicBezTo>
                    <a:cubicBezTo>
                      <a:pt x="856558" y="395857"/>
                      <a:pt x="856584" y="395852"/>
                      <a:pt x="856608" y="395841"/>
                    </a:cubicBezTo>
                    <a:lnTo>
                      <a:pt x="1225258" y="233521"/>
                    </a:lnTo>
                    <a:cubicBezTo>
                      <a:pt x="1225420" y="233450"/>
                      <a:pt x="1225580" y="233377"/>
                      <a:pt x="1225739" y="233301"/>
                    </a:cubicBezTo>
                    <a:cubicBezTo>
                      <a:pt x="1246399" y="223533"/>
                      <a:pt x="1274852" y="217525"/>
                      <a:pt x="1293126" y="244370"/>
                    </a:cubicBezTo>
                    <a:cubicBezTo>
                      <a:pt x="1306051" y="263370"/>
                      <a:pt x="1303177" y="289058"/>
                      <a:pt x="1286573" y="304748"/>
                    </a:cubicBezTo>
                    <a:close/>
                  </a:path>
                </a:pathLst>
              </a:custGeom>
              <a:grpFill/>
              <a:ln w="260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21" name="Graphic 49">
              <a:extLst>
                <a:ext uri="{FF2B5EF4-FFF2-40B4-BE49-F238E27FC236}">
                  <a16:creationId xmlns:a16="http://schemas.microsoft.com/office/drawing/2014/main" id="{186D6C99-32C2-6002-114E-1836008D1A27}"/>
                </a:ext>
              </a:extLst>
            </p:cNvPr>
            <p:cNvGrpSpPr/>
            <p:nvPr/>
          </p:nvGrpSpPr>
          <p:grpSpPr>
            <a:xfrm>
              <a:off x="5320603" y="1764697"/>
              <a:ext cx="469464" cy="392414"/>
              <a:chOff x="3809968" y="1524000"/>
              <a:chExt cx="4558075" cy="3809990"/>
            </a:xfrm>
            <a:solidFill>
              <a:schemeClr val="accent2">
                <a:lumMod val="60000"/>
                <a:lumOff val="40000"/>
              </a:schemeClr>
            </a:solidFill>
          </p:grpSpPr>
          <p:sp>
            <p:nvSpPr>
              <p:cNvPr id="39" name="Graphic 49">
                <a:extLst>
                  <a:ext uri="{FF2B5EF4-FFF2-40B4-BE49-F238E27FC236}">
                    <a16:creationId xmlns:a16="http://schemas.microsoft.com/office/drawing/2014/main" id="{C9E03983-6710-A510-C0C9-FB0D4D0FA3B7}"/>
                  </a:ext>
                </a:extLst>
              </p:cNvPr>
              <p:cNvSpPr/>
              <p:nvPr/>
            </p:nvSpPr>
            <p:spPr>
              <a:xfrm>
                <a:off x="4419593" y="1524000"/>
                <a:ext cx="2771212" cy="2771241"/>
              </a:xfrm>
              <a:custGeom>
                <a:avLst/>
                <a:gdLst>
                  <a:gd name="connsiteX0" fmla="*/ 2771125 w 2771212"/>
                  <a:gd name="connsiteY0" fmla="*/ 438636 h 2771241"/>
                  <a:gd name="connsiteX1" fmla="*/ 2743550 w 2771212"/>
                  <a:gd name="connsiteY1" fmla="*/ 383505 h 2771241"/>
                  <a:gd name="connsiteX2" fmla="*/ 1843790 w 2771212"/>
                  <a:gd name="connsiteY2" fmla="*/ 8277 h 2771241"/>
                  <a:gd name="connsiteX3" fmla="*/ 1677626 w 2771212"/>
                  <a:gd name="connsiteY3" fmla="*/ 57 h 2771241"/>
                  <a:gd name="connsiteX4" fmla="*/ 1676407 w 2771212"/>
                  <a:gd name="connsiteY4" fmla="*/ 0 h 2771241"/>
                  <a:gd name="connsiteX5" fmla="*/ 1675197 w 2771212"/>
                  <a:gd name="connsiteY5" fmla="*/ 57 h 2771241"/>
                  <a:gd name="connsiteX6" fmla="*/ 1509062 w 2771212"/>
                  <a:gd name="connsiteY6" fmla="*/ 8277 h 2771241"/>
                  <a:gd name="connsiteX7" fmla="*/ 275355 w 2771212"/>
                  <a:gd name="connsiteY7" fmla="*/ 755647 h 2771241"/>
                  <a:gd name="connsiteX8" fmla="*/ 274774 w 2771212"/>
                  <a:gd name="connsiteY8" fmla="*/ 756495 h 2771241"/>
                  <a:gd name="connsiteX9" fmla="*/ 274774 w 2771212"/>
                  <a:gd name="connsiteY9" fmla="*/ 756495 h 2771241"/>
                  <a:gd name="connsiteX10" fmla="*/ 383521 w 2771212"/>
                  <a:gd name="connsiteY10" fmla="*/ 2743543 h 2771241"/>
                  <a:gd name="connsiteX11" fmla="*/ 438643 w 2771212"/>
                  <a:gd name="connsiteY11" fmla="*/ 2771166 h 2771241"/>
                  <a:gd name="connsiteX12" fmla="*/ 442262 w 2771212"/>
                  <a:gd name="connsiteY12" fmla="*/ 2771242 h 2771241"/>
                  <a:gd name="connsiteX13" fmla="*/ 496135 w 2771212"/>
                  <a:gd name="connsiteY13" fmla="*/ 2748934 h 2771241"/>
                  <a:gd name="connsiteX14" fmla="*/ 2748922 w 2771212"/>
                  <a:gd name="connsiteY14" fmla="*/ 496129 h 2771241"/>
                  <a:gd name="connsiteX15" fmla="*/ 2771125 w 2771212"/>
                  <a:gd name="connsiteY15" fmla="*/ 438636 h 2771241"/>
                  <a:gd name="connsiteX16" fmla="*/ 1429290 w 2771212"/>
                  <a:gd name="connsiteY16" fmla="*/ 1600200 h 2771241"/>
                  <a:gd name="connsiteX17" fmla="*/ 961498 w 2771212"/>
                  <a:gd name="connsiteY17" fmla="*/ 1600200 h 2771241"/>
                  <a:gd name="connsiteX18" fmla="*/ 1055986 w 2771212"/>
                  <a:gd name="connsiteY18" fmla="*/ 1026566 h 2771241"/>
                  <a:gd name="connsiteX19" fmla="*/ 1600207 w 2771212"/>
                  <a:gd name="connsiteY19" fmla="*/ 1066114 h 2771241"/>
                  <a:gd name="connsiteX20" fmla="*/ 1600207 w 2771212"/>
                  <a:gd name="connsiteY20" fmla="*/ 1429283 h 2771241"/>
                  <a:gd name="connsiteX21" fmla="*/ 154521 w 2771212"/>
                  <a:gd name="connsiteY21" fmla="*/ 1600200 h 2771241"/>
                  <a:gd name="connsiteX22" fmla="*/ 372434 w 2771212"/>
                  <a:gd name="connsiteY22" fmla="*/ 887244 h 2771241"/>
                  <a:gd name="connsiteX23" fmla="*/ 903558 w 2771212"/>
                  <a:gd name="connsiteY23" fmla="*/ 1004468 h 2771241"/>
                  <a:gd name="connsiteX24" fmla="*/ 809041 w 2771212"/>
                  <a:gd name="connsiteY24" fmla="*/ 1600200 h 2771241"/>
                  <a:gd name="connsiteX25" fmla="*/ 1552649 w 2771212"/>
                  <a:gd name="connsiteY25" fmla="*/ 157458 h 2771241"/>
                  <a:gd name="connsiteX26" fmla="*/ 1600207 w 2771212"/>
                  <a:gd name="connsiteY26" fmla="*/ 154286 h 2771241"/>
                  <a:gd name="connsiteX27" fmla="*/ 1600207 w 2771212"/>
                  <a:gd name="connsiteY27" fmla="*/ 913714 h 2771241"/>
                  <a:gd name="connsiteX28" fmla="*/ 1106126 w 2771212"/>
                  <a:gd name="connsiteY28" fmla="*/ 879348 h 2771241"/>
                  <a:gd name="connsiteX29" fmla="*/ 1552649 w 2771212"/>
                  <a:gd name="connsiteY29" fmla="*/ 157458 h 2771241"/>
                  <a:gd name="connsiteX30" fmla="*/ 1276900 w 2771212"/>
                  <a:gd name="connsiteY30" fmla="*/ 1752600 h 2771241"/>
                  <a:gd name="connsiteX31" fmla="*/ 989731 w 2771212"/>
                  <a:gd name="connsiteY31" fmla="*/ 2039760 h 2771241"/>
                  <a:gd name="connsiteX32" fmla="*/ 961555 w 2771212"/>
                  <a:gd name="connsiteY32" fmla="*/ 1752600 h 2771241"/>
                  <a:gd name="connsiteX33" fmla="*/ 1752607 w 2771212"/>
                  <a:gd name="connsiteY33" fmla="*/ 1066124 h 2771241"/>
                  <a:gd name="connsiteX34" fmla="*/ 1971882 w 2771212"/>
                  <a:gd name="connsiteY34" fmla="*/ 1057618 h 2771241"/>
                  <a:gd name="connsiteX35" fmla="*/ 1752607 w 2771212"/>
                  <a:gd name="connsiteY35" fmla="*/ 1276883 h 2771241"/>
                  <a:gd name="connsiteX36" fmla="*/ 2138141 w 2771212"/>
                  <a:gd name="connsiteY36" fmla="*/ 891350 h 2771241"/>
                  <a:gd name="connsiteX37" fmla="*/ 1752607 w 2771212"/>
                  <a:gd name="connsiteY37" fmla="*/ 913695 h 2771241"/>
                  <a:gd name="connsiteX38" fmla="*/ 1752607 w 2771212"/>
                  <a:gd name="connsiteY38" fmla="*/ 154305 h 2771241"/>
                  <a:gd name="connsiteX39" fmla="*/ 1800232 w 2771212"/>
                  <a:gd name="connsiteY39" fmla="*/ 157477 h 2771241"/>
                  <a:gd name="connsiteX40" fmla="*/ 2219265 w 2771212"/>
                  <a:gd name="connsiteY40" fmla="*/ 810244 h 2771241"/>
                  <a:gd name="connsiteX41" fmla="*/ 1321124 w 2771212"/>
                  <a:gd name="connsiteY41" fmla="*/ 194024 h 2771241"/>
                  <a:gd name="connsiteX42" fmla="*/ 951430 w 2771212"/>
                  <a:gd name="connsiteY42" fmla="*/ 857660 h 2771241"/>
                  <a:gd name="connsiteX43" fmla="*/ 463169 w 2771212"/>
                  <a:gd name="connsiteY43" fmla="*/ 754161 h 2771241"/>
                  <a:gd name="connsiteX44" fmla="*/ 1321124 w 2771212"/>
                  <a:gd name="connsiteY44" fmla="*/ 194024 h 2771241"/>
                  <a:gd name="connsiteX45" fmla="*/ 449272 w 2771212"/>
                  <a:gd name="connsiteY45" fmla="*/ 2580228 h 2771241"/>
                  <a:gd name="connsiteX46" fmla="*/ 154397 w 2771212"/>
                  <a:gd name="connsiteY46" fmla="*/ 1752600 h 2771241"/>
                  <a:gd name="connsiteX47" fmla="*/ 809041 w 2771212"/>
                  <a:gd name="connsiteY47" fmla="*/ 1752600 h 2771241"/>
                  <a:gd name="connsiteX48" fmla="*/ 859152 w 2771212"/>
                  <a:gd name="connsiteY48" fmla="*/ 2170348 h 2771241"/>
                  <a:gd name="connsiteX49" fmla="*/ 2335175 w 2771212"/>
                  <a:gd name="connsiteY49" fmla="*/ 694277 h 2771241"/>
                  <a:gd name="connsiteX50" fmla="*/ 2031613 w 2771212"/>
                  <a:gd name="connsiteY50" fmla="*/ 193958 h 2771241"/>
                  <a:gd name="connsiteX51" fmla="*/ 2580253 w 2771212"/>
                  <a:gd name="connsiteY51" fmla="*/ 449228 h 277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71212" h="2771241">
                    <a:moveTo>
                      <a:pt x="2771125" y="438636"/>
                    </a:moveTo>
                    <a:cubicBezTo>
                      <a:pt x="2770106" y="417195"/>
                      <a:pt x="2760095" y="397178"/>
                      <a:pt x="2743550" y="383505"/>
                    </a:cubicBezTo>
                    <a:cubicBezTo>
                      <a:pt x="2487756" y="171507"/>
                      <a:pt x="2174412" y="40835"/>
                      <a:pt x="1843790" y="8277"/>
                    </a:cubicBezTo>
                    <a:cubicBezTo>
                      <a:pt x="1789011" y="2829"/>
                      <a:pt x="1733300" y="105"/>
                      <a:pt x="1677626" y="57"/>
                    </a:cubicBezTo>
                    <a:cubicBezTo>
                      <a:pt x="1677216" y="57"/>
                      <a:pt x="1676816" y="0"/>
                      <a:pt x="1676407" y="0"/>
                    </a:cubicBezTo>
                    <a:cubicBezTo>
                      <a:pt x="1675997" y="0"/>
                      <a:pt x="1675607" y="57"/>
                      <a:pt x="1675197" y="57"/>
                    </a:cubicBezTo>
                    <a:cubicBezTo>
                      <a:pt x="1619495" y="57"/>
                      <a:pt x="1563802" y="2829"/>
                      <a:pt x="1509062" y="8277"/>
                    </a:cubicBezTo>
                    <a:cubicBezTo>
                      <a:pt x="1005847" y="57662"/>
                      <a:pt x="552152" y="332508"/>
                      <a:pt x="275355" y="755647"/>
                    </a:cubicBezTo>
                    <a:lnTo>
                      <a:pt x="274774" y="756495"/>
                    </a:lnTo>
                    <a:lnTo>
                      <a:pt x="274774" y="756495"/>
                    </a:lnTo>
                    <a:cubicBezTo>
                      <a:pt x="-128409" y="1371086"/>
                      <a:pt x="-84324" y="2176615"/>
                      <a:pt x="383521" y="2743543"/>
                    </a:cubicBezTo>
                    <a:cubicBezTo>
                      <a:pt x="397180" y="2760107"/>
                      <a:pt x="417202" y="2770137"/>
                      <a:pt x="438643" y="2771166"/>
                    </a:cubicBezTo>
                    <a:cubicBezTo>
                      <a:pt x="439852" y="2771223"/>
                      <a:pt x="441052" y="2771242"/>
                      <a:pt x="442262" y="2771242"/>
                    </a:cubicBezTo>
                    <a:cubicBezTo>
                      <a:pt x="462465" y="2771242"/>
                      <a:pt x="481848" y="2763222"/>
                      <a:pt x="496135" y="2748934"/>
                    </a:cubicBezTo>
                    <a:lnTo>
                      <a:pt x="2748922" y="496129"/>
                    </a:lnTo>
                    <a:cubicBezTo>
                      <a:pt x="2764086" y="480946"/>
                      <a:pt x="2772153" y="460067"/>
                      <a:pt x="2771125" y="438636"/>
                    </a:cubicBezTo>
                    <a:close/>
                    <a:moveTo>
                      <a:pt x="1429290" y="1600200"/>
                    </a:moveTo>
                    <a:lnTo>
                      <a:pt x="961498" y="1600200"/>
                    </a:lnTo>
                    <a:cubicBezTo>
                      <a:pt x="967966" y="1405700"/>
                      <a:pt x="999732" y="1212866"/>
                      <a:pt x="1055986" y="1026566"/>
                    </a:cubicBezTo>
                    <a:cubicBezTo>
                      <a:pt x="1236504" y="1049979"/>
                      <a:pt x="1418203" y="1063181"/>
                      <a:pt x="1600207" y="1066114"/>
                    </a:cubicBezTo>
                    <a:lnTo>
                      <a:pt x="1600207" y="1429283"/>
                    </a:lnTo>
                    <a:close/>
                    <a:moveTo>
                      <a:pt x="154521" y="1600200"/>
                    </a:moveTo>
                    <a:cubicBezTo>
                      <a:pt x="166649" y="1348111"/>
                      <a:pt x="241551" y="1103043"/>
                      <a:pt x="372434" y="887244"/>
                    </a:cubicBezTo>
                    <a:cubicBezTo>
                      <a:pt x="547123" y="936298"/>
                      <a:pt x="724450" y="975436"/>
                      <a:pt x="903558" y="1004468"/>
                    </a:cubicBezTo>
                    <a:cubicBezTo>
                      <a:pt x="847075" y="1198264"/>
                      <a:pt x="815318" y="1398432"/>
                      <a:pt x="809041" y="1600200"/>
                    </a:cubicBezTo>
                    <a:close/>
                    <a:moveTo>
                      <a:pt x="1552649" y="157458"/>
                    </a:moveTo>
                    <a:cubicBezTo>
                      <a:pt x="1568450" y="156181"/>
                      <a:pt x="1584300" y="155067"/>
                      <a:pt x="1600207" y="154286"/>
                    </a:cubicBezTo>
                    <a:lnTo>
                      <a:pt x="1600207" y="913714"/>
                    </a:lnTo>
                    <a:cubicBezTo>
                      <a:pt x="1435024" y="910971"/>
                      <a:pt x="1270099" y="899503"/>
                      <a:pt x="1106126" y="879348"/>
                    </a:cubicBezTo>
                    <a:cubicBezTo>
                      <a:pt x="1207177" y="612248"/>
                      <a:pt x="1358786" y="367147"/>
                      <a:pt x="1552649" y="157458"/>
                    </a:cubicBezTo>
                    <a:close/>
                    <a:moveTo>
                      <a:pt x="1276900" y="1752600"/>
                    </a:moveTo>
                    <a:lnTo>
                      <a:pt x="989731" y="2039760"/>
                    </a:lnTo>
                    <a:cubicBezTo>
                      <a:pt x="974233" y="1944738"/>
                      <a:pt x="964823" y="1848822"/>
                      <a:pt x="961555" y="1752600"/>
                    </a:cubicBezTo>
                    <a:close/>
                    <a:moveTo>
                      <a:pt x="1752607" y="1066124"/>
                    </a:moveTo>
                    <a:cubicBezTo>
                      <a:pt x="1825635" y="1064962"/>
                      <a:pt x="1898720" y="1062123"/>
                      <a:pt x="1971882" y="1057618"/>
                    </a:cubicBezTo>
                    <a:lnTo>
                      <a:pt x="1752607" y="1276883"/>
                    </a:lnTo>
                    <a:close/>
                    <a:moveTo>
                      <a:pt x="2138141" y="891350"/>
                    </a:moveTo>
                    <a:cubicBezTo>
                      <a:pt x="2010611" y="904075"/>
                      <a:pt x="1881375" y="911581"/>
                      <a:pt x="1752607" y="913695"/>
                    </a:cubicBezTo>
                    <a:lnTo>
                      <a:pt x="1752607" y="154305"/>
                    </a:lnTo>
                    <a:cubicBezTo>
                      <a:pt x="1768533" y="155086"/>
                      <a:pt x="1784401" y="156210"/>
                      <a:pt x="1800232" y="157477"/>
                    </a:cubicBezTo>
                    <a:cubicBezTo>
                      <a:pt x="1976978" y="348913"/>
                      <a:pt x="2118796" y="569843"/>
                      <a:pt x="2219265" y="810244"/>
                    </a:cubicBezTo>
                    <a:close/>
                    <a:moveTo>
                      <a:pt x="1321124" y="194024"/>
                    </a:moveTo>
                    <a:cubicBezTo>
                      <a:pt x="1162952" y="393880"/>
                      <a:pt x="1038108" y="617982"/>
                      <a:pt x="951430" y="857660"/>
                    </a:cubicBezTo>
                    <a:cubicBezTo>
                      <a:pt x="786943" y="831894"/>
                      <a:pt x="623961" y="797347"/>
                      <a:pt x="463169" y="754161"/>
                    </a:cubicBezTo>
                    <a:cubicBezTo>
                      <a:pt x="675453" y="473507"/>
                      <a:pt x="978777" y="275465"/>
                      <a:pt x="1321124" y="194024"/>
                    </a:cubicBezTo>
                    <a:close/>
                    <a:moveTo>
                      <a:pt x="449272" y="2580228"/>
                    </a:moveTo>
                    <a:cubicBezTo>
                      <a:pt x="272022" y="2339197"/>
                      <a:pt x="169488" y="2051409"/>
                      <a:pt x="154397" y="1752600"/>
                    </a:cubicBezTo>
                    <a:lnTo>
                      <a:pt x="809041" y="1752600"/>
                    </a:lnTo>
                    <a:cubicBezTo>
                      <a:pt x="813518" y="1893046"/>
                      <a:pt x="830282" y="2032826"/>
                      <a:pt x="859152" y="2170348"/>
                    </a:cubicBezTo>
                    <a:close/>
                    <a:moveTo>
                      <a:pt x="2335175" y="694277"/>
                    </a:moveTo>
                    <a:cubicBezTo>
                      <a:pt x="2255003" y="515626"/>
                      <a:pt x="2153038" y="347579"/>
                      <a:pt x="2031613" y="193958"/>
                    </a:cubicBezTo>
                    <a:cubicBezTo>
                      <a:pt x="2229819" y="241224"/>
                      <a:pt x="2416433" y="328052"/>
                      <a:pt x="2580253" y="449228"/>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Graphic 49">
                <a:extLst>
                  <a:ext uri="{FF2B5EF4-FFF2-40B4-BE49-F238E27FC236}">
                    <a16:creationId xmlns:a16="http://schemas.microsoft.com/office/drawing/2014/main" id="{58F250D6-EA52-5A39-E6C1-5F3EE556D00D}"/>
                  </a:ext>
                </a:extLst>
              </p:cNvPr>
              <p:cNvSpPr/>
              <p:nvPr/>
            </p:nvSpPr>
            <p:spPr>
              <a:xfrm>
                <a:off x="5001167" y="2105603"/>
                <a:ext cx="2771378" cy="3228387"/>
              </a:xfrm>
              <a:custGeom>
                <a:avLst/>
                <a:gdLst>
                  <a:gd name="connsiteX0" fmla="*/ 2496503 w 2771378"/>
                  <a:gd name="connsiteY0" fmla="*/ 174958 h 3228387"/>
                  <a:gd name="connsiteX1" fmla="*/ 2387727 w 2771378"/>
                  <a:gd name="connsiteY1" fmla="*/ 27673 h 3228387"/>
                  <a:gd name="connsiteX2" fmla="*/ 2280447 w 2771378"/>
                  <a:gd name="connsiteY2" fmla="*/ 17453 h 3228387"/>
                  <a:gd name="connsiteX3" fmla="*/ 2275103 w 2771378"/>
                  <a:gd name="connsiteY3" fmla="*/ 22310 h 3228387"/>
                  <a:gd name="connsiteX4" fmla="*/ 22317 w 2771378"/>
                  <a:gd name="connsiteY4" fmla="*/ 2275068 h 3228387"/>
                  <a:gd name="connsiteX5" fmla="*/ 22317 w 2771378"/>
                  <a:gd name="connsiteY5" fmla="*/ 2382834 h 3228387"/>
                  <a:gd name="connsiteX6" fmla="*/ 27661 w 2771378"/>
                  <a:gd name="connsiteY6" fmla="*/ 2387692 h 3228387"/>
                  <a:gd name="connsiteX7" fmla="*/ 927421 w 2771378"/>
                  <a:gd name="connsiteY7" fmla="*/ 2762920 h 3228387"/>
                  <a:gd name="connsiteX8" fmla="*/ 1247232 w 2771378"/>
                  <a:gd name="connsiteY8" fmla="*/ 2764339 h 3228387"/>
                  <a:gd name="connsiteX9" fmla="*/ 1247232 w 2771378"/>
                  <a:gd name="connsiteY9" fmla="*/ 3152197 h 3228387"/>
                  <a:gd name="connsiteX10" fmla="*/ 1323442 w 2771378"/>
                  <a:gd name="connsiteY10" fmla="*/ 3228387 h 3228387"/>
                  <a:gd name="connsiteX11" fmla="*/ 1379420 w 2771378"/>
                  <a:gd name="connsiteY11" fmla="*/ 3203880 h 3228387"/>
                  <a:gd name="connsiteX12" fmla="*/ 2062810 w 2771378"/>
                  <a:gd name="connsiteY12" fmla="*/ 2463540 h 3228387"/>
                  <a:gd name="connsiteX13" fmla="*/ 2496503 w 2771378"/>
                  <a:gd name="connsiteY13" fmla="*/ 174949 h 3228387"/>
                  <a:gd name="connsiteX14" fmla="*/ 1968551 w 2771378"/>
                  <a:gd name="connsiteY14" fmla="*/ 2343525 h 3228387"/>
                  <a:gd name="connsiteX15" fmla="*/ 1956302 w 2771378"/>
                  <a:gd name="connsiteY15" fmla="*/ 2354240 h 3228387"/>
                  <a:gd name="connsiteX16" fmla="*/ 1399632 w 2771378"/>
                  <a:gd name="connsiteY16" fmla="*/ 2957306 h 3228387"/>
                  <a:gd name="connsiteX17" fmla="*/ 1399632 w 2771378"/>
                  <a:gd name="connsiteY17" fmla="*/ 2678700 h 3228387"/>
                  <a:gd name="connsiteX18" fmla="*/ 1323432 w 2771378"/>
                  <a:gd name="connsiteY18" fmla="*/ 2602500 h 3228387"/>
                  <a:gd name="connsiteX19" fmla="*/ 1312650 w 2771378"/>
                  <a:gd name="connsiteY19" fmla="*/ 2603262 h 3228387"/>
                  <a:gd name="connsiteX20" fmla="*/ 1247108 w 2771378"/>
                  <a:gd name="connsiteY20" fmla="*/ 2611263 h 3228387"/>
                  <a:gd name="connsiteX21" fmla="*/ 942518 w 2771378"/>
                  <a:gd name="connsiteY21" fmla="*/ 2611263 h 3228387"/>
                  <a:gd name="connsiteX22" fmla="*/ 190995 w 2771378"/>
                  <a:gd name="connsiteY22" fmla="*/ 2321970 h 3228387"/>
                  <a:gd name="connsiteX23" fmla="*/ 2321976 w 2771378"/>
                  <a:gd name="connsiteY23" fmla="*/ 190970 h 3228387"/>
                  <a:gd name="connsiteX24" fmla="*/ 2369153 w 2771378"/>
                  <a:gd name="connsiteY24" fmla="*/ 258673 h 3228387"/>
                  <a:gd name="connsiteX25" fmla="*/ 1968551 w 2771378"/>
                  <a:gd name="connsiteY25" fmla="*/ 2343525 h 322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71378" h="3228387">
                    <a:moveTo>
                      <a:pt x="2496503" y="174958"/>
                    </a:moveTo>
                    <a:cubicBezTo>
                      <a:pt x="2462946" y="123923"/>
                      <a:pt x="2426637" y="74755"/>
                      <a:pt x="2387727" y="27673"/>
                    </a:cubicBezTo>
                    <a:cubicBezTo>
                      <a:pt x="2360924" y="-4769"/>
                      <a:pt x="2312899" y="-9351"/>
                      <a:pt x="2280447" y="17453"/>
                    </a:cubicBezTo>
                    <a:cubicBezTo>
                      <a:pt x="2278590" y="18986"/>
                      <a:pt x="2276809" y="20606"/>
                      <a:pt x="2275103" y="22310"/>
                    </a:cubicBezTo>
                    <a:lnTo>
                      <a:pt x="22317" y="2275068"/>
                    </a:lnTo>
                    <a:cubicBezTo>
                      <a:pt x="-7439" y="2304824"/>
                      <a:pt x="-7439" y="2353068"/>
                      <a:pt x="22317" y="2382834"/>
                    </a:cubicBezTo>
                    <a:cubicBezTo>
                      <a:pt x="24022" y="2384539"/>
                      <a:pt x="25803" y="2386158"/>
                      <a:pt x="27661" y="2387692"/>
                    </a:cubicBezTo>
                    <a:cubicBezTo>
                      <a:pt x="283454" y="2599690"/>
                      <a:pt x="596798" y="2730363"/>
                      <a:pt x="927421" y="2762920"/>
                    </a:cubicBezTo>
                    <a:cubicBezTo>
                      <a:pt x="1033748" y="2773397"/>
                      <a:pt x="1140819" y="2773874"/>
                      <a:pt x="1247232" y="2764339"/>
                    </a:cubicBezTo>
                    <a:lnTo>
                      <a:pt x="1247232" y="3152197"/>
                    </a:lnTo>
                    <a:cubicBezTo>
                      <a:pt x="1247232" y="3194278"/>
                      <a:pt x="1281351" y="3228397"/>
                      <a:pt x="1323442" y="3228387"/>
                    </a:cubicBezTo>
                    <a:cubicBezTo>
                      <a:pt x="1344701" y="3228387"/>
                      <a:pt x="1364999" y="3219501"/>
                      <a:pt x="1379420" y="3203880"/>
                    </a:cubicBezTo>
                    <a:lnTo>
                      <a:pt x="2062810" y="2463540"/>
                    </a:lnTo>
                    <a:cubicBezTo>
                      <a:pt x="2800121" y="1941960"/>
                      <a:pt x="2991869" y="930119"/>
                      <a:pt x="2496503" y="174949"/>
                    </a:cubicBezTo>
                    <a:close/>
                    <a:moveTo>
                      <a:pt x="1968551" y="2343525"/>
                    </a:moveTo>
                    <a:cubicBezTo>
                      <a:pt x="1964103" y="2346649"/>
                      <a:pt x="1959997" y="2350240"/>
                      <a:pt x="1956302" y="2354240"/>
                    </a:cubicBezTo>
                    <a:lnTo>
                      <a:pt x="1399632" y="2957306"/>
                    </a:lnTo>
                    <a:lnTo>
                      <a:pt x="1399632" y="2678700"/>
                    </a:lnTo>
                    <a:cubicBezTo>
                      <a:pt x="1399632" y="2636618"/>
                      <a:pt x="1365523" y="2602500"/>
                      <a:pt x="1323432" y="2602500"/>
                    </a:cubicBezTo>
                    <a:cubicBezTo>
                      <a:pt x="1319832" y="2602490"/>
                      <a:pt x="1316222" y="2602747"/>
                      <a:pt x="1312650" y="2603262"/>
                    </a:cubicBezTo>
                    <a:cubicBezTo>
                      <a:pt x="1289580" y="2606567"/>
                      <a:pt x="1268149" y="2609177"/>
                      <a:pt x="1247108" y="2611263"/>
                    </a:cubicBezTo>
                    <a:cubicBezTo>
                      <a:pt x="1145829" y="2621274"/>
                      <a:pt x="1043797" y="2621274"/>
                      <a:pt x="942518" y="2611263"/>
                    </a:cubicBezTo>
                    <a:cubicBezTo>
                      <a:pt x="670474" y="2584488"/>
                      <a:pt x="410775" y="2484514"/>
                      <a:pt x="190995" y="2321970"/>
                    </a:cubicBezTo>
                    <a:lnTo>
                      <a:pt x="2321976" y="190970"/>
                    </a:lnTo>
                    <a:cubicBezTo>
                      <a:pt x="2338388" y="213191"/>
                      <a:pt x="2354113" y="235766"/>
                      <a:pt x="2369153" y="258673"/>
                    </a:cubicBezTo>
                    <a:cubicBezTo>
                      <a:pt x="2821019" y="947683"/>
                      <a:pt x="2643597" y="1871056"/>
                      <a:pt x="1968551" y="2343525"/>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Graphic 49">
                <a:extLst>
                  <a:ext uri="{FF2B5EF4-FFF2-40B4-BE49-F238E27FC236}">
                    <a16:creationId xmlns:a16="http://schemas.microsoft.com/office/drawing/2014/main" id="{9D7A2B89-325C-4311-364A-4F73CC3B64E5}"/>
                  </a:ext>
                </a:extLst>
              </p:cNvPr>
              <p:cNvSpPr/>
              <p:nvPr/>
            </p:nvSpPr>
            <p:spPr>
              <a:xfrm>
                <a:off x="5943600" y="3810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Graphic 49">
                <a:extLst>
                  <a:ext uri="{FF2B5EF4-FFF2-40B4-BE49-F238E27FC236}">
                    <a16:creationId xmlns:a16="http://schemas.microsoft.com/office/drawing/2014/main" id="{6CD05399-79E1-F97C-770A-21ECE436144B}"/>
                  </a:ext>
                </a:extLst>
              </p:cNvPr>
              <p:cNvSpPr/>
              <p:nvPr/>
            </p:nvSpPr>
            <p:spPr>
              <a:xfrm>
                <a:off x="6400800" y="3810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Graphic 49">
                <a:extLst>
                  <a:ext uri="{FF2B5EF4-FFF2-40B4-BE49-F238E27FC236}">
                    <a16:creationId xmlns:a16="http://schemas.microsoft.com/office/drawing/2014/main" id="{365B1506-7FC2-557F-988B-859E6B989AB7}"/>
                  </a:ext>
                </a:extLst>
              </p:cNvPr>
              <p:cNvSpPr/>
              <p:nvPr/>
            </p:nvSpPr>
            <p:spPr>
              <a:xfrm>
                <a:off x="6858000" y="38100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Graphic 49">
                <a:extLst>
                  <a:ext uri="{FF2B5EF4-FFF2-40B4-BE49-F238E27FC236}">
                    <a16:creationId xmlns:a16="http://schemas.microsoft.com/office/drawing/2014/main" id="{A7A42E05-85F4-D84C-2278-5665FC12CDB3}"/>
                  </a:ext>
                </a:extLst>
              </p:cNvPr>
              <p:cNvSpPr/>
              <p:nvPr/>
            </p:nvSpPr>
            <p:spPr>
              <a:xfrm>
                <a:off x="3809968" y="1662227"/>
                <a:ext cx="762237" cy="2947895"/>
              </a:xfrm>
              <a:custGeom>
                <a:avLst/>
                <a:gdLst>
                  <a:gd name="connsiteX0" fmla="*/ 609555 w 762237"/>
                  <a:gd name="connsiteY0" fmla="*/ 2567464 h 2947895"/>
                  <a:gd name="connsiteX1" fmla="*/ 524497 w 762237"/>
                  <a:gd name="connsiteY1" fmla="*/ 2633624 h 2947895"/>
                  <a:gd name="connsiteX2" fmla="*/ 518058 w 762237"/>
                  <a:gd name="connsiteY2" fmla="*/ 2685059 h 2947895"/>
                  <a:gd name="connsiteX3" fmla="*/ 739457 w 762237"/>
                  <a:gd name="connsiteY3" fmla="*/ 130540 h 2947895"/>
                  <a:gd name="connsiteX4" fmla="*/ 740377 w 762237"/>
                  <a:gd name="connsiteY4" fmla="*/ 22781 h 2947895"/>
                  <a:gd name="connsiteX5" fmla="*/ 632618 w 762237"/>
                  <a:gd name="connsiteY5" fmla="*/ 21861 h 2947895"/>
                  <a:gd name="connsiteX6" fmla="*/ 632206 w 762237"/>
                  <a:gd name="connsiteY6" fmla="*/ 22269 h 2947895"/>
                  <a:gd name="connsiteX7" fmla="*/ 389909 w 762237"/>
                  <a:gd name="connsiteY7" fmla="*/ 2767727 h 2947895"/>
                  <a:gd name="connsiteX8" fmla="*/ 325520 w 762237"/>
                  <a:gd name="connsiteY8" fmla="*/ 2758202 h 2947895"/>
                  <a:gd name="connsiteX9" fmla="*/ 238975 w 762237"/>
                  <a:gd name="connsiteY9" fmla="*/ 2822419 h 2947895"/>
                  <a:gd name="connsiteX10" fmla="*/ 303193 w 762237"/>
                  <a:gd name="connsiteY10" fmla="*/ 2908963 h 2947895"/>
                  <a:gd name="connsiteX11" fmla="*/ 560368 w 762237"/>
                  <a:gd name="connsiteY11" fmla="*/ 2947063 h 2947895"/>
                  <a:gd name="connsiteX12" fmla="*/ 646906 w 762237"/>
                  <a:gd name="connsiteY12" fmla="*/ 2882846 h 2947895"/>
                  <a:gd name="connsiteX13" fmla="*/ 647141 w 762237"/>
                  <a:gd name="connsiteY13" fmla="*/ 2881131 h 2947895"/>
                  <a:gd name="connsiteX14" fmla="*/ 675716 w 762237"/>
                  <a:gd name="connsiteY14" fmla="*/ 2652531 h 2947895"/>
                  <a:gd name="connsiteX15" fmla="*/ 609561 w 762237"/>
                  <a:gd name="connsiteY15" fmla="*/ 2567464 h 2947895"/>
                  <a:gd name="connsiteX16" fmla="*/ 609555 w 762237"/>
                  <a:gd name="connsiteY16" fmla="*/ 2567464 h 29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237" h="2947895">
                    <a:moveTo>
                      <a:pt x="609555" y="2567464"/>
                    </a:moveTo>
                    <a:cubicBezTo>
                      <a:pt x="567797" y="2562244"/>
                      <a:pt x="529717" y="2591867"/>
                      <a:pt x="524497" y="2633624"/>
                    </a:cubicBezTo>
                    <a:lnTo>
                      <a:pt x="518058" y="2685059"/>
                    </a:lnTo>
                    <a:cubicBezTo>
                      <a:pt x="-43308" y="1894132"/>
                      <a:pt x="50385" y="813092"/>
                      <a:pt x="739457" y="130540"/>
                    </a:cubicBezTo>
                    <a:cubicBezTo>
                      <a:pt x="769468" y="101037"/>
                      <a:pt x="769880" y="52791"/>
                      <a:pt x="740377" y="22781"/>
                    </a:cubicBezTo>
                    <a:cubicBezTo>
                      <a:pt x="710874" y="-7231"/>
                      <a:pt x="662628" y="-7642"/>
                      <a:pt x="632618" y="21861"/>
                    </a:cubicBezTo>
                    <a:cubicBezTo>
                      <a:pt x="632480" y="21997"/>
                      <a:pt x="632343" y="22132"/>
                      <a:pt x="632206" y="22269"/>
                    </a:cubicBezTo>
                    <a:cubicBezTo>
                      <a:pt x="-108079" y="755504"/>
                      <a:pt x="-210512" y="1916173"/>
                      <a:pt x="389909" y="2767727"/>
                    </a:cubicBezTo>
                    <a:lnTo>
                      <a:pt x="325520" y="2758202"/>
                    </a:lnTo>
                    <a:cubicBezTo>
                      <a:pt x="283888" y="2752039"/>
                      <a:pt x="245141" y="2780786"/>
                      <a:pt x="238975" y="2822419"/>
                    </a:cubicBezTo>
                    <a:cubicBezTo>
                      <a:pt x="232810" y="2864053"/>
                      <a:pt x="261561" y="2902801"/>
                      <a:pt x="303193" y="2908963"/>
                    </a:cubicBezTo>
                    <a:lnTo>
                      <a:pt x="560368" y="2947063"/>
                    </a:lnTo>
                    <a:cubicBezTo>
                      <a:pt x="601998" y="2953226"/>
                      <a:pt x="640743" y="2924480"/>
                      <a:pt x="646906" y="2882846"/>
                    </a:cubicBezTo>
                    <a:cubicBezTo>
                      <a:pt x="646991" y="2882274"/>
                      <a:pt x="647069" y="2881703"/>
                      <a:pt x="647141" y="2881131"/>
                    </a:cubicBezTo>
                    <a:lnTo>
                      <a:pt x="675716" y="2652531"/>
                    </a:lnTo>
                    <a:cubicBezTo>
                      <a:pt x="680938" y="2610774"/>
                      <a:pt x="651319" y="2572683"/>
                      <a:pt x="609561" y="2567464"/>
                    </a:cubicBezTo>
                    <a:cubicBezTo>
                      <a:pt x="609559" y="2567464"/>
                      <a:pt x="609557" y="2567464"/>
                      <a:pt x="609555" y="256746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5" name="Graphic 49">
                <a:extLst>
                  <a:ext uri="{FF2B5EF4-FFF2-40B4-BE49-F238E27FC236}">
                    <a16:creationId xmlns:a16="http://schemas.microsoft.com/office/drawing/2014/main" id="{FD2A474B-7F61-253C-C31F-98AA964D5891}"/>
                  </a:ext>
                </a:extLst>
              </p:cNvPr>
              <p:cNvSpPr/>
              <p:nvPr/>
            </p:nvSpPr>
            <p:spPr>
              <a:xfrm>
                <a:off x="7619999" y="1752600"/>
                <a:ext cx="748045" cy="2971800"/>
              </a:xfrm>
              <a:custGeom>
                <a:avLst/>
                <a:gdLst>
                  <a:gd name="connsiteX0" fmla="*/ 367037 w 748045"/>
                  <a:gd name="connsiteY0" fmla="*/ 152400 h 2971800"/>
                  <a:gd name="connsiteX1" fmla="*/ 443237 w 748045"/>
                  <a:gd name="connsiteY1" fmla="*/ 76200 h 2971800"/>
                  <a:gd name="connsiteX2" fmla="*/ 367037 w 748045"/>
                  <a:gd name="connsiteY2" fmla="*/ 0 h 2971800"/>
                  <a:gd name="connsiteX3" fmla="*/ 138437 w 748045"/>
                  <a:gd name="connsiteY3" fmla="*/ 0 h 2971800"/>
                  <a:gd name="connsiteX4" fmla="*/ 62237 w 748045"/>
                  <a:gd name="connsiteY4" fmla="*/ 76200 h 2971800"/>
                  <a:gd name="connsiteX5" fmla="*/ 62237 w 748045"/>
                  <a:gd name="connsiteY5" fmla="*/ 304800 h 2971800"/>
                  <a:gd name="connsiteX6" fmla="*/ 138437 w 748045"/>
                  <a:gd name="connsiteY6" fmla="*/ 381000 h 2971800"/>
                  <a:gd name="connsiteX7" fmla="*/ 214637 w 748045"/>
                  <a:gd name="connsiteY7" fmla="*/ 304800 h 2971800"/>
                  <a:gd name="connsiteX8" fmla="*/ 214637 w 748045"/>
                  <a:gd name="connsiteY8" fmla="*/ 279673 h 2971800"/>
                  <a:gd name="connsiteX9" fmla="*/ 22061 w 748045"/>
                  <a:gd name="connsiteY9" fmla="*/ 2841974 h 2971800"/>
                  <a:gd name="connsiteX10" fmla="*/ 22575 w 748045"/>
                  <a:gd name="connsiteY10" fmla="*/ 2949740 h 2971800"/>
                  <a:gd name="connsiteX11" fmla="*/ 130341 w 748045"/>
                  <a:gd name="connsiteY11" fmla="*/ 2949226 h 2971800"/>
                  <a:gd name="connsiteX12" fmla="*/ 309763 w 748045"/>
                  <a:gd name="connsiteY12" fmla="*/ 1524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045" h="2971800">
                    <a:moveTo>
                      <a:pt x="367037" y="152400"/>
                    </a:moveTo>
                    <a:cubicBezTo>
                      <a:pt x="409119" y="152400"/>
                      <a:pt x="443237" y="118284"/>
                      <a:pt x="443237" y="76200"/>
                    </a:cubicBezTo>
                    <a:cubicBezTo>
                      <a:pt x="443237" y="34116"/>
                      <a:pt x="409119" y="0"/>
                      <a:pt x="367037" y="0"/>
                    </a:cubicBezTo>
                    <a:lnTo>
                      <a:pt x="138437" y="0"/>
                    </a:lnTo>
                    <a:cubicBezTo>
                      <a:pt x="96356" y="0"/>
                      <a:pt x="62237" y="34116"/>
                      <a:pt x="62237" y="76200"/>
                    </a:cubicBezTo>
                    <a:lnTo>
                      <a:pt x="62237" y="304800"/>
                    </a:lnTo>
                    <a:cubicBezTo>
                      <a:pt x="62237" y="346881"/>
                      <a:pt x="96356" y="381000"/>
                      <a:pt x="138437" y="381000"/>
                    </a:cubicBezTo>
                    <a:cubicBezTo>
                      <a:pt x="180519" y="381000"/>
                      <a:pt x="214637" y="346881"/>
                      <a:pt x="214637" y="304800"/>
                    </a:cubicBezTo>
                    <a:lnTo>
                      <a:pt x="214637" y="279673"/>
                    </a:lnTo>
                    <a:cubicBezTo>
                      <a:pt x="788099" y="1065257"/>
                      <a:pt x="706499" y="2150936"/>
                      <a:pt x="22061" y="2841974"/>
                    </a:cubicBezTo>
                    <a:cubicBezTo>
                      <a:pt x="-7552" y="2871873"/>
                      <a:pt x="-7324" y="2920127"/>
                      <a:pt x="22575" y="2949740"/>
                    </a:cubicBezTo>
                    <a:cubicBezTo>
                      <a:pt x="52474" y="2979353"/>
                      <a:pt x="100728" y="2979125"/>
                      <a:pt x="130341" y="2949226"/>
                    </a:cubicBezTo>
                    <a:cubicBezTo>
                      <a:pt x="879892" y="2192436"/>
                      <a:pt x="956473" y="998763"/>
                      <a:pt x="309763" y="152400"/>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22" name="Graphic 22">
              <a:extLst>
                <a:ext uri="{FF2B5EF4-FFF2-40B4-BE49-F238E27FC236}">
                  <a16:creationId xmlns:a16="http://schemas.microsoft.com/office/drawing/2014/main" id="{22FE24BE-0043-3A10-EB92-3EF6C33E5EE0}"/>
                </a:ext>
              </a:extLst>
            </p:cNvPr>
            <p:cNvGrpSpPr/>
            <p:nvPr/>
          </p:nvGrpSpPr>
          <p:grpSpPr>
            <a:xfrm>
              <a:off x="3278411" y="1751317"/>
              <a:ext cx="460671" cy="405245"/>
              <a:chOff x="3807600" y="1434095"/>
              <a:chExt cx="4878613" cy="4291641"/>
            </a:xfrm>
            <a:solidFill>
              <a:schemeClr val="accent1"/>
            </a:solidFill>
          </p:grpSpPr>
          <p:sp>
            <p:nvSpPr>
              <p:cNvPr id="32" name="Graphic 22">
                <a:extLst>
                  <a:ext uri="{FF2B5EF4-FFF2-40B4-BE49-F238E27FC236}">
                    <a16:creationId xmlns:a16="http://schemas.microsoft.com/office/drawing/2014/main" id="{E3CC4323-EC1C-3A0D-418F-C0411C767BB4}"/>
                  </a:ext>
                </a:extLst>
              </p:cNvPr>
              <p:cNvSpPr/>
              <p:nvPr/>
            </p:nvSpPr>
            <p:spPr>
              <a:xfrm>
                <a:off x="6524989" y="3883735"/>
                <a:ext cx="263521" cy="1834108"/>
              </a:xfrm>
              <a:custGeom>
                <a:avLst/>
                <a:gdLst>
                  <a:gd name="connsiteX0" fmla="*/ 212546 w 263521"/>
                  <a:gd name="connsiteY0" fmla="*/ 3057 h 1834108"/>
                  <a:gd name="connsiteX1" fmla="*/ 123380 w 263521"/>
                  <a:gd name="connsiteY1" fmla="*/ 50975 h 1834108"/>
                  <a:gd name="connsiteX2" fmla="*/ 3035 w 263521"/>
                  <a:gd name="connsiteY2" fmla="*/ 451025 h 1834108"/>
                  <a:gd name="connsiteX3" fmla="*/ 0 w 263521"/>
                  <a:gd name="connsiteY3" fmla="*/ 471649 h 1834108"/>
                  <a:gd name="connsiteX4" fmla="*/ 0 w 263521"/>
                  <a:gd name="connsiteY4" fmla="*/ 1762532 h 1834108"/>
                  <a:gd name="connsiteX5" fmla="*/ 71577 w 263521"/>
                  <a:gd name="connsiteY5" fmla="*/ 1834109 h 1834108"/>
                  <a:gd name="connsiteX6" fmla="*/ 143155 w 263521"/>
                  <a:gd name="connsiteY6" fmla="*/ 1762532 h 1834108"/>
                  <a:gd name="connsiteX7" fmla="*/ 143155 w 263521"/>
                  <a:gd name="connsiteY7" fmla="*/ 482185 h 1834108"/>
                  <a:gd name="connsiteX8" fmla="*/ 260465 w 263521"/>
                  <a:gd name="connsiteY8" fmla="*/ 92223 h 1834108"/>
                  <a:gd name="connsiteX9" fmla="*/ 212546 w 263521"/>
                  <a:gd name="connsiteY9" fmla="*/ 3057 h 18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1" h="1834108">
                    <a:moveTo>
                      <a:pt x="212546" y="3057"/>
                    </a:moveTo>
                    <a:cubicBezTo>
                      <a:pt x="174677" y="-8339"/>
                      <a:pt x="134775" y="13115"/>
                      <a:pt x="123380" y="50975"/>
                    </a:cubicBezTo>
                    <a:lnTo>
                      <a:pt x="3035" y="451025"/>
                    </a:lnTo>
                    <a:cubicBezTo>
                      <a:pt x="1021" y="457715"/>
                      <a:pt x="0" y="464663"/>
                      <a:pt x="0" y="471649"/>
                    </a:cubicBezTo>
                    <a:lnTo>
                      <a:pt x="0" y="1762532"/>
                    </a:lnTo>
                    <a:cubicBezTo>
                      <a:pt x="0" y="1802061"/>
                      <a:pt x="32048" y="1834109"/>
                      <a:pt x="71577" y="1834109"/>
                    </a:cubicBezTo>
                    <a:cubicBezTo>
                      <a:pt x="111107" y="1834109"/>
                      <a:pt x="143155" y="1802061"/>
                      <a:pt x="143155" y="1762532"/>
                    </a:cubicBezTo>
                    <a:lnTo>
                      <a:pt x="143155" y="482185"/>
                    </a:lnTo>
                    <a:lnTo>
                      <a:pt x="260465" y="92223"/>
                    </a:lnTo>
                    <a:cubicBezTo>
                      <a:pt x="271860" y="54363"/>
                      <a:pt x="250406" y="14442"/>
                      <a:pt x="212546" y="3057"/>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Graphic 22">
                <a:extLst>
                  <a:ext uri="{FF2B5EF4-FFF2-40B4-BE49-F238E27FC236}">
                    <a16:creationId xmlns:a16="http://schemas.microsoft.com/office/drawing/2014/main" id="{6654D273-0321-A86F-2FBF-B18795B94B34}"/>
                  </a:ext>
                </a:extLst>
              </p:cNvPr>
              <p:cNvSpPr/>
              <p:nvPr/>
            </p:nvSpPr>
            <p:spPr>
              <a:xfrm>
                <a:off x="6733194" y="3118388"/>
                <a:ext cx="269725" cy="616440"/>
              </a:xfrm>
              <a:custGeom>
                <a:avLst/>
                <a:gdLst>
                  <a:gd name="connsiteX0" fmla="*/ 208842 w 269725"/>
                  <a:gd name="connsiteY0" fmla="*/ 818 h 616440"/>
                  <a:gd name="connsiteX1" fmla="*/ 127368 w 269725"/>
                  <a:gd name="connsiteY1" fmla="*/ 60886 h 616440"/>
                  <a:gd name="connsiteX2" fmla="*/ 82942 w 269725"/>
                  <a:gd name="connsiteY2" fmla="*/ 258639 h 616440"/>
                  <a:gd name="connsiteX3" fmla="*/ 3052 w 269725"/>
                  <a:gd name="connsiteY3" fmla="*/ 524220 h 616440"/>
                  <a:gd name="connsiteX4" fmla="*/ 50971 w 269725"/>
                  <a:gd name="connsiteY4" fmla="*/ 613386 h 616440"/>
                  <a:gd name="connsiteX5" fmla="*/ 71623 w 269725"/>
                  <a:gd name="connsiteY5" fmla="*/ 616440 h 616440"/>
                  <a:gd name="connsiteX6" fmla="*/ 140137 w 269725"/>
                  <a:gd name="connsiteY6" fmla="*/ 565467 h 616440"/>
                  <a:gd name="connsiteX7" fmla="*/ 220027 w 269725"/>
                  <a:gd name="connsiteY7" fmla="*/ 299887 h 616440"/>
                  <a:gd name="connsiteX8" fmla="*/ 268910 w 269725"/>
                  <a:gd name="connsiteY8" fmla="*/ 82302 h 616440"/>
                  <a:gd name="connsiteX9" fmla="*/ 208842 w 269725"/>
                  <a:gd name="connsiteY9" fmla="*/ 818 h 6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25" h="616440">
                    <a:moveTo>
                      <a:pt x="208842" y="818"/>
                    </a:moveTo>
                    <a:cubicBezTo>
                      <a:pt x="169770" y="-5109"/>
                      <a:pt x="133285" y="21804"/>
                      <a:pt x="127368" y="60886"/>
                    </a:cubicBezTo>
                    <a:cubicBezTo>
                      <a:pt x="117252" y="127739"/>
                      <a:pt x="102306" y="194277"/>
                      <a:pt x="82942" y="258639"/>
                    </a:cubicBezTo>
                    <a:lnTo>
                      <a:pt x="3052" y="524220"/>
                    </a:lnTo>
                    <a:cubicBezTo>
                      <a:pt x="-8333" y="562079"/>
                      <a:pt x="13121" y="601991"/>
                      <a:pt x="50971" y="613386"/>
                    </a:cubicBezTo>
                    <a:cubicBezTo>
                      <a:pt x="57852" y="615457"/>
                      <a:pt x="64790" y="616440"/>
                      <a:pt x="71623" y="616440"/>
                    </a:cubicBezTo>
                    <a:cubicBezTo>
                      <a:pt x="102392" y="616440"/>
                      <a:pt x="130823" y="596446"/>
                      <a:pt x="140137" y="565467"/>
                    </a:cubicBezTo>
                    <a:lnTo>
                      <a:pt x="220027" y="299887"/>
                    </a:lnTo>
                    <a:cubicBezTo>
                      <a:pt x="241338" y="229054"/>
                      <a:pt x="257782" y="155845"/>
                      <a:pt x="268910" y="82302"/>
                    </a:cubicBezTo>
                    <a:cubicBezTo>
                      <a:pt x="274827" y="43211"/>
                      <a:pt x="247933" y="6725"/>
                      <a:pt x="208842" y="818"/>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Graphic 22">
                <a:extLst>
                  <a:ext uri="{FF2B5EF4-FFF2-40B4-BE49-F238E27FC236}">
                    <a16:creationId xmlns:a16="http://schemas.microsoft.com/office/drawing/2014/main" id="{FF3FDF81-9567-9700-5842-A51DEF9B17C2}"/>
                  </a:ext>
                </a:extLst>
              </p:cNvPr>
              <p:cNvSpPr/>
              <p:nvPr/>
            </p:nvSpPr>
            <p:spPr>
              <a:xfrm>
                <a:off x="3807600" y="1434095"/>
                <a:ext cx="1796006" cy="4291641"/>
              </a:xfrm>
              <a:custGeom>
                <a:avLst/>
                <a:gdLst>
                  <a:gd name="connsiteX0" fmla="*/ 1302726 w 1796006"/>
                  <a:gd name="connsiteY0" fmla="*/ 3447163 h 4291641"/>
                  <a:gd name="connsiteX1" fmla="*/ 679278 w 1796006"/>
                  <a:gd name="connsiteY1" fmla="*/ 3444720 h 4291641"/>
                  <a:gd name="connsiteX2" fmla="*/ 533461 w 1796006"/>
                  <a:gd name="connsiteY2" fmla="*/ 3321359 h 4291641"/>
                  <a:gd name="connsiteX3" fmla="*/ 427374 w 1796006"/>
                  <a:gd name="connsiteY3" fmla="*/ 2704706 h 4291641"/>
                  <a:gd name="connsiteX4" fmla="*/ 356827 w 1796006"/>
                  <a:gd name="connsiteY4" fmla="*/ 2645259 h 4291641"/>
                  <a:gd name="connsiteX5" fmla="*/ 143355 w 1796006"/>
                  <a:gd name="connsiteY5" fmla="*/ 2645259 h 4291641"/>
                  <a:gd name="connsiteX6" fmla="*/ 291110 w 1796006"/>
                  <a:gd name="connsiteY6" fmla="*/ 2147090 h 4291641"/>
                  <a:gd name="connsiteX7" fmla="*/ 367201 w 1796006"/>
                  <a:gd name="connsiteY7" fmla="*/ 2024674 h 4291641"/>
                  <a:gd name="connsiteX8" fmla="*/ 391490 w 1796006"/>
                  <a:gd name="connsiteY8" fmla="*/ 1925181 h 4291641"/>
                  <a:gd name="connsiteX9" fmla="*/ 362935 w 1796006"/>
                  <a:gd name="connsiteY9" fmla="*/ 1555642 h 4291641"/>
                  <a:gd name="connsiteX10" fmla="*/ 708100 w 1796006"/>
                  <a:gd name="connsiteY10" fmla="*/ 563705 h 4291641"/>
                  <a:gd name="connsiteX11" fmla="*/ 1670500 w 1796006"/>
                  <a:gd name="connsiteY11" fmla="*/ 143145 h 4291641"/>
                  <a:gd name="connsiteX12" fmla="*/ 1721892 w 1796006"/>
                  <a:gd name="connsiteY12" fmla="*/ 144080 h 4291641"/>
                  <a:gd name="connsiteX13" fmla="*/ 1795960 w 1796006"/>
                  <a:gd name="connsiteY13" fmla="*/ 75089 h 4291641"/>
                  <a:gd name="connsiteX14" fmla="*/ 1726969 w 1796006"/>
                  <a:gd name="connsiteY14" fmla="*/ 1021 h 4291641"/>
                  <a:gd name="connsiteX15" fmla="*/ 1670500 w 1796006"/>
                  <a:gd name="connsiteY15" fmla="*/ 0 h 4291641"/>
                  <a:gd name="connsiteX16" fmla="*/ 603044 w 1796006"/>
                  <a:gd name="connsiteY16" fmla="*/ 466464 h 4291641"/>
                  <a:gd name="connsiteX17" fmla="*/ 220210 w 1796006"/>
                  <a:gd name="connsiteY17" fmla="*/ 1566674 h 4291641"/>
                  <a:gd name="connsiteX18" fmla="*/ 248765 w 1796006"/>
                  <a:gd name="connsiteY18" fmla="*/ 1936223 h 4291641"/>
                  <a:gd name="connsiteX19" fmla="*/ 245615 w 1796006"/>
                  <a:gd name="connsiteY19" fmla="*/ 1949126 h 4291641"/>
                  <a:gd name="connsiteX20" fmla="*/ 169533 w 1796006"/>
                  <a:gd name="connsiteY20" fmla="*/ 2071533 h 4291641"/>
                  <a:gd name="connsiteX21" fmla="*/ 0 w 1796006"/>
                  <a:gd name="connsiteY21" fmla="*/ 2665434 h 4291641"/>
                  <a:gd name="connsiteX22" fmla="*/ 122989 w 1796006"/>
                  <a:gd name="connsiteY22" fmla="*/ 2788423 h 4291641"/>
                  <a:gd name="connsiteX23" fmla="*/ 296521 w 1796006"/>
                  <a:gd name="connsiteY23" fmla="*/ 2788423 h 4291641"/>
                  <a:gd name="connsiteX24" fmla="*/ 392377 w 1796006"/>
                  <a:gd name="connsiteY24" fmla="*/ 3345638 h 4291641"/>
                  <a:gd name="connsiteX25" fmla="*/ 678725 w 1796006"/>
                  <a:gd name="connsiteY25" fmla="*/ 3587884 h 4291641"/>
                  <a:gd name="connsiteX26" fmla="*/ 1302172 w 1796006"/>
                  <a:gd name="connsiteY26" fmla="*/ 3590327 h 4291641"/>
                  <a:gd name="connsiteX27" fmla="*/ 1410350 w 1796006"/>
                  <a:gd name="connsiteY27" fmla="*/ 3698924 h 4291641"/>
                  <a:gd name="connsiteX28" fmla="*/ 1410350 w 1796006"/>
                  <a:gd name="connsiteY28" fmla="*/ 4220064 h 4291641"/>
                  <a:gd name="connsiteX29" fmla="*/ 1481927 w 1796006"/>
                  <a:gd name="connsiteY29" fmla="*/ 4291641 h 4291641"/>
                  <a:gd name="connsiteX30" fmla="*/ 1553504 w 1796006"/>
                  <a:gd name="connsiteY30" fmla="*/ 4220064 h 4291641"/>
                  <a:gd name="connsiteX31" fmla="*/ 1553504 w 1796006"/>
                  <a:gd name="connsiteY31" fmla="*/ 3698924 h 4291641"/>
                  <a:gd name="connsiteX32" fmla="*/ 1302726 w 1796006"/>
                  <a:gd name="connsiteY32" fmla="*/ 3447163 h 429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96006" h="4291641">
                    <a:moveTo>
                      <a:pt x="1302726" y="3447163"/>
                    </a:moveTo>
                    <a:lnTo>
                      <a:pt x="679278" y="3444720"/>
                    </a:lnTo>
                    <a:cubicBezTo>
                      <a:pt x="607033" y="3444433"/>
                      <a:pt x="545705" y="3392554"/>
                      <a:pt x="533461" y="3321359"/>
                    </a:cubicBezTo>
                    <a:lnTo>
                      <a:pt x="427374" y="2704706"/>
                    </a:lnTo>
                    <a:cubicBezTo>
                      <a:pt x="421466" y="2670358"/>
                      <a:pt x="391681" y="2645259"/>
                      <a:pt x="356827" y="2645259"/>
                    </a:cubicBezTo>
                    <a:lnTo>
                      <a:pt x="143355" y="2645259"/>
                    </a:lnTo>
                    <a:cubicBezTo>
                      <a:pt x="146963" y="2468940"/>
                      <a:pt x="197859" y="2297116"/>
                      <a:pt x="291110" y="2147090"/>
                    </a:cubicBezTo>
                    <a:lnTo>
                      <a:pt x="367201" y="2024674"/>
                    </a:lnTo>
                    <a:cubicBezTo>
                      <a:pt x="385811" y="1994726"/>
                      <a:pt x="394210" y="1960321"/>
                      <a:pt x="391490" y="1925181"/>
                    </a:cubicBezTo>
                    <a:lnTo>
                      <a:pt x="362935" y="1555642"/>
                    </a:lnTo>
                    <a:cubicBezTo>
                      <a:pt x="334466" y="1187181"/>
                      <a:pt x="457045" y="834897"/>
                      <a:pt x="708100" y="563705"/>
                    </a:cubicBezTo>
                    <a:cubicBezTo>
                      <a:pt x="959155" y="292503"/>
                      <a:pt x="1300941" y="143145"/>
                      <a:pt x="1670500" y="143145"/>
                    </a:cubicBezTo>
                    <a:cubicBezTo>
                      <a:pt x="1687125" y="143145"/>
                      <a:pt x="1704418" y="143460"/>
                      <a:pt x="1721892" y="144080"/>
                    </a:cubicBezTo>
                    <a:cubicBezTo>
                      <a:pt x="1761288" y="145512"/>
                      <a:pt x="1794558" y="114590"/>
                      <a:pt x="1795960" y="75089"/>
                    </a:cubicBezTo>
                    <a:cubicBezTo>
                      <a:pt x="1797363" y="35588"/>
                      <a:pt x="1766470" y="2424"/>
                      <a:pt x="1726969" y="1021"/>
                    </a:cubicBezTo>
                    <a:cubicBezTo>
                      <a:pt x="1707806" y="344"/>
                      <a:pt x="1688804" y="0"/>
                      <a:pt x="1670500" y="0"/>
                    </a:cubicBezTo>
                    <a:cubicBezTo>
                      <a:pt x="1266537" y="0"/>
                      <a:pt x="877471" y="170020"/>
                      <a:pt x="603044" y="466464"/>
                    </a:cubicBezTo>
                    <a:cubicBezTo>
                      <a:pt x="328626" y="762909"/>
                      <a:pt x="189088" y="1163923"/>
                      <a:pt x="220210" y="1566674"/>
                    </a:cubicBezTo>
                    <a:lnTo>
                      <a:pt x="248765" y="1936223"/>
                    </a:lnTo>
                    <a:cubicBezTo>
                      <a:pt x="249118" y="1940785"/>
                      <a:pt x="248020" y="1945242"/>
                      <a:pt x="245615" y="1949126"/>
                    </a:cubicBezTo>
                    <a:lnTo>
                      <a:pt x="169533" y="2071533"/>
                    </a:lnTo>
                    <a:cubicBezTo>
                      <a:pt x="58627" y="2249961"/>
                      <a:pt x="0" y="2455331"/>
                      <a:pt x="0" y="2665434"/>
                    </a:cubicBezTo>
                    <a:cubicBezTo>
                      <a:pt x="0" y="2733251"/>
                      <a:pt x="55172" y="2788423"/>
                      <a:pt x="122989" y="2788423"/>
                    </a:cubicBezTo>
                    <a:lnTo>
                      <a:pt x="296521" y="2788423"/>
                    </a:lnTo>
                    <a:lnTo>
                      <a:pt x="392377" y="3345638"/>
                    </a:lnTo>
                    <a:cubicBezTo>
                      <a:pt x="416437" y="3485442"/>
                      <a:pt x="536858" y="3587321"/>
                      <a:pt x="678725" y="3587884"/>
                    </a:cubicBezTo>
                    <a:lnTo>
                      <a:pt x="1302172" y="3590327"/>
                    </a:lnTo>
                    <a:cubicBezTo>
                      <a:pt x="1361820" y="3590556"/>
                      <a:pt x="1410350" y="3639276"/>
                      <a:pt x="1410350" y="3698924"/>
                    </a:cubicBezTo>
                    <a:lnTo>
                      <a:pt x="1410350" y="4220064"/>
                    </a:lnTo>
                    <a:cubicBezTo>
                      <a:pt x="1410350" y="4259594"/>
                      <a:pt x="1442397" y="4291641"/>
                      <a:pt x="1481927" y="4291641"/>
                    </a:cubicBezTo>
                    <a:cubicBezTo>
                      <a:pt x="1521457" y="4291641"/>
                      <a:pt x="1553504" y="4259594"/>
                      <a:pt x="1553504" y="4220064"/>
                    </a:cubicBezTo>
                    <a:lnTo>
                      <a:pt x="1553504" y="3698924"/>
                    </a:lnTo>
                    <a:cubicBezTo>
                      <a:pt x="1553504" y="3560637"/>
                      <a:pt x="1441004" y="3447697"/>
                      <a:pt x="1302726" y="3447163"/>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Graphic 22">
                <a:extLst>
                  <a:ext uri="{FF2B5EF4-FFF2-40B4-BE49-F238E27FC236}">
                    <a16:creationId xmlns:a16="http://schemas.microsoft.com/office/drawing/2014/main" id="{478F3DED-87B3-D0B8-CF52-72039EA6F5DD}"/>
                  </a:ext>
                </a:extLst>
              </p:cNvPr>
              <p:cNvSpPr/>
              <p:nvPr/>
            </p:nvSpPr>
            <p:spPr>
              <a:xfrm>
                <a:off x="5474045" y="1434095"/>
                <a:ext cx="3212168" cy="4291631"/>
              </a:xfrm>
              <a:custGeom>
                <a:avLst/>
                <a:gdLst>
                  <a:gd name="connsiteX0" fmla="*/ 3042635 w 3212168"/>
                  <a:gd name="connsiteY0" fmla="*/ 2071523 h 4291631"/>
                  <a:gd name="connsiteX1" fmla="*/ 2966553 w 3212168"/>
                  <a:gd name="connsiteY1" fmla="*/ 1949117 h 4291631"/>
                  <a:gd name="connsiteX2" fmla="*/ 2963394 w 3212168"/>
                  <a:gd name="connsiteY2" fmla="*/ 1936214 h 4291631"/>
                  <a:gd name="connsiteX3" fmla="*/ 2991949 w 3212168"/>
                  <a:gd name="connsiteY3" fmla="*/ 1566674 h 4291631"/>
                  <a:gd name="connsiteX4" fmla="*/ 2609115 w 3212168"/>
                  <a:gd name="connsiteY4" fmla="*/ 466464 h 4291631"/>
                  <a:gd name="connsiteX5" fmla="*/ 1541659 w 3212168"/>
                  <a:gd name="connsiteY5" fmla="*/ 0 h 4291631"/>
                  <a:gd name="connsiteX6" fmla="*/ 771344 w 3212168"/>
                  <a:gd name="connsiteY6" fmla="*/ 204587 h 4291631"/>
                  <a:gd name="connsiteX7" fmla="*/ 400803 w 3212168"/>
                  <a:gd name="connsiteY7" fmla="*/ 51307 h 4291631"/>
                  <a:gd name="connsiteX8" fmla="*/ 313316 w 3212168"/>
                  <a:gd name="connsiteY8" fmla="*/ 102222 h 4291631"/>
                  <a:gd name="connsiteX9" fmla="*/ 364232 w 3212168"/>
                  <a:gd name="connsiteY9" fmla="*/ 189708 h 4291631"/>
                  <a:gd name="connsiteX10" fmla="*/ 635300 w 3212168"/>
                  <a:gd name="connsiteY10" fmla="*/ 293467 h 4291631"/>
                  <a:gd name="connsiteX11" fmla="*/ 305443 w 3212168"/>
                  <a:gd name="connsiteY11" fmla="*/ 621367 h 4291631"/>
                  <a:gd name="connsiteX12" fmla="*/ 66537 w 3212168"/>
                  <a:gd name="connsiteY12" fmla="*/ 1984180 h 4291631"/>
                  <a:gd name="connsiteX13" fmla="*/ 127597 w 3212168"/>
                  <a:gd name="connsiteY13" fmla="*/ 2187164 h 4291631"/>
                  <a:gd name="connsiteX14" fmla="*/ 216763 w 3212168"/>
                  <a:gd name="connsiteY14" fmla="*/ 2235082 h 4291631"/>
                  <a:gd name="connsiteX15" fmla="*/ 264682 w 3212168"/>
                  <a:gd name="connsiteY15" fmla="*/ 2145916 h 4291631"/>
                  <a:gd name="connsiteX16" fmla="*/ 203622 w 3212168"/>
                  <a:gd name="connsiteY16" fmla="*/ 1942933 h 4291631"/>
                  <a:gd name="connsiteX17" fmla="*/ 420329 w 3212168"/>
                  <a:gd name="connsiteY17" fmla="*/ 706773 h 4291631"/>
                  <a:gd name="connsiteX18" fmla="*/ 771697 w 3212168"/>
                  <a:gd name="connsiteY18" fmla="*/ 372918 h 4291631"/>
                  <a:gd name="connsiteX19" fmla="*/ 1224925 w 3212168"/>
                  <a:gd name="connsiteY19" fmla="*/ 860789 h 4291631"/>
                  <a:gd name="connsiteX20" fmla="*/ 1287474 w 3212168"/>
                  <a:gd name="connsiteY20" fmla="*/ 897465 h 4291631"/>
                  <a:gd name="connsiteX21" fmla="*/ 1322318 w 3212168"/>
                  <a:gd name="connsiteY21" fmla="*/ 888360 h 4291631"/>
                  <a:gd name="connsiteX22" fmla="*/ 1349889 w 3212168"/>
                  <a:gd name="connsiteY22" fmla="*/ 790958 h 4291631"/>
                  <a:gd name="connsiteX23" fmla="*/ 908047 w 3212168"/>
                  <a:gd name="connsiteY23" fmla="*/ 293467 h 4291631"/>
                  <a:gd name="connsiteX24" fmla="*/ 1541669 w 3212168"/>
                  <a:gd name="connsiteY24" fmla="*/ 143145 h 4291631"/>
                  <a:gd name="connsiteX25" fmla="*/ 2504068 w 3212168"/>
                  <a:gd name="connsiteY25" fmla="*/ 563705 h 4291631"/>
                  <a:gd name="connsiteX26" fmla="*/ 2849233 w 3212168"/>
                  <a:gd name="connsiteY26" fmla="*/ 1555642 h 4291631"/>
                  <a:gd name="connsiteX27" fmla="*/ 2820679 w 3212168"/>
                  <a:gd name="connsiteY27" fmla="*/ 1925181 h 4291631"/>
                  <a:gd name="connsiteX28" fmla="*/ 2844977 w 3212168"/>
                  <a:gd name="connsiteY28" fmla="*/ 2024683 h 4291631"/>
                  <a:gd name="connsiteX29" fmla="*/ 2921059 w 3212168"/>
                  <a:gd name="connsiteY29" fmla="*/ 2147090 h 4291631"/>
                  <a:gd name="connsiteX30" fmla="*/ 3068813 w 3212168"/>
                  <a:gd name="connsiteY30" fmla="*/ 2645259 h 4291631"/>
                  <a:gd name="connsiteX31" fmla="*/ 2855341 w 3212168"/>
                  <a:gd name="connsiteY31" fmla="*/ 2645259 h 4291631"/>
                  <a:gd name="connsiteX32" fmla="*/ 2784795 w 3212168"/>
                  <a:gd name="connsiteY32" fmla="*/ 2704706 h 4291631"/>
                  <a:gd name="connsiteX33" fmla="*/ 2678708 w 3212168"/>
                  <a:gd name="connsiteY33" fmla="*/ 3321359 h 4291631"/>
                  <a:gd name="connsiteX34" fmla="*/ 2532881 w 3212168"/>
                  <a:gd name="connsiteY34" fmla="*/ 3444720 h 4291631"/>
                  <a:gd name="connsiteX35" fmla="*/ 1909433 w 3212168"/>
                  <a:gd name="connsiteY35" fmla="*/ 3447163 h 4291631"/>
                  <a:gd name="connsiteX36" fmla="*/ 1658664 w 3212168"/>
                  <a:gd name="connsiteY36" fmla="*/ 3698915 h 4291631"/>
                  <a:gd name="connsiteX37" fmla="*/ 1658664 w 3212168"/>
                  <a:gd name="connsiteY37" fmla="*/ 4220055 h 4291631"/>
                  <a:gd name="connsiteX38" fmla="*/ 1730242 w 3212168"/>
                  <a:gd name="connsiteY38" fmla="*/ 4291632 h 4291631"/>
                  <a:gd name="connsiteX39" fmla="*/ 1801819 w 3212168"/>
                  <a:gd name="connsiteY39" fmla="*/ 4220055 h 4291631"/>
                  <a:gd name="connsiteX40" fmla="*/ 1801819 w 3212168"/>
                  <a:gd name="connsiteY40" fmla="*/ 3698915 h 4291631"/>
                  <a:gd name="connsiteX41" fmla="*/ 1909996 w 3212168"/>
                  <a:gd name="connsiteY41" fmla="*/ 3590317 h 4291631"/>
                  <a:gd name="connsiteX42" fmla="*/ 2533444 w 3212168"/>
                  <a:gd name="connsiteY42" fmla="*/ 3587874 h 4291631"/>
                  <a:gd name="connsiteX43" fmla="*/ 2819791 w 3212168"/>
                  <a:gd name="connsiteY43" fmla="*/ 3345628 h 4291631"/>
                  <a:gd name="connsiteX44" fmla="*/ 2915647 w 3212168"/>
                  <a:gd name="connsiteY44" fmla="*/ 2788423 h 4291631"/>
                  <a:gd name="connsiteX45" fmla="*/ 3089180 w 3212168"/>
                  <a:gd name="connsiteY45" fmla="*/ 2788423 h 4291631"/>
                  <a:gd name="connsiteX46" fmla="*/ 3212168 w 3212168"/>
                  <a:gd name="connsiteY46" fmla="*/ 2665434 h 4291631"/>
                  <a:gd name="connsiteX47" fmla="*/ 3042635 w 3212168"/>
                  <a:gd name="connsiteY47" fmla="*/ 2071523 h 42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2168" h="4291631">
                    <a:moveTo>
                      <a:pt x="3042635" y="2071523"/>
                    </a:moveTo>
                    <a:lnTo>
                      <a:pt x="2966553" y="1949117"/>
                    </a:lnTo>
                    <a:cubicBezTo>
                      <a:pt x="2964139" y="1945232"/>
                      <a:pt x="2963051" y="1940766"/>
                      <a:pt x="2963394" y="1936214"/>
                    </a:cubicBezTo>
                    <a:lnTo>
                      <a:pt x="2991949" y="1566674"/>
                    </a:lnTo>
                    <a:cubicBezTo>
                      <a:pt x="3023071" y="1163914"/>
                      <a:pt x="2883533" y="762909"/>
                      <a:pt x="2609115" y="466464"/>
                    </a:cubicBezTo>
                    <a:cubicBezTo>
                      <a:pt x="2334698" y="170020"/>
                      <a:pt x="1945622" y="0"/>
                      <a:pt x="1541659" y="0"/>
                    </a:cubicBezTo>
                    <a:cubicBezTo>
                      <a:pt x="1264922" y="0"/>
                      <a:pt x="1001298" y="71644"/>
                      <a:pt x="771344" y="204587"/>
                    </a:cubicBezTo>
                    <a:cubicBezTo>
                      <a:pt x="655551" y="137686"/>
                      <a:pt x="531054" y="85731"/>
                      <a:pt x="400803" y="51307"/>
                    </a:cubicBezTo>
                    <a:cubicBezTo>
                      <a:pt x="362590" y="41181"/>
                      <a:pt x="323414" y="64009"/>
                      <a:pt x="313316" y="102222"/>
                    </a:cubicBezTo>
                    <a:cubicBezTo>
                      <a:pt x="303210" y="140435"/>
                      <a:pt x="326009" y="179611"/>
                      <a:pt x="364232" y="189708"/>
                    </a:cubicBezTo>
                    <a:cubicBezTo>
                      <a:pt x="458342" y="214579"/>
                      <a:pt x="549140" y="249585"/>
                      <a:pt x="635300" y="293467"/>
                    </a:cubicBezTo>
                    <a:cubicBezTo>
                      <a:pt x="511585" y="383931"/>
                      <a:pt x="400278" y="493798"/>
                      <a:pt x="305443" y="621367"/>
                    </a:cubicBezTo>
                    <a:cubicBezTo>
                      <a:pt x="11861" y="1016255"/>
                      <a:pt x="-75215" y="1512982"/>
                      <a:pt x="66537" y="1984180"/>
                    </a:cubicBezTo>
                    <a:lnTo>
                      <a:pt x="127597" y="2187164"/>
                    </a:lnTo>
                    <a:cubicBezTo>
                      <a:pt x="138983" y="2225014"/>
                      <a:pt x="178913" y="2246497"/>
                      <a:pt x="216763" y="2235082"/>
                    </a:cubicBezTo>
                    <a:cubicBezTo>
                      <a:pt x="254613" y="2223697"/>
                      <a:pt x="276077" y="2183776"/>
                      <a:pt x="264682" y="2145916"/>
                    </a:cubicBezTo>
                    <a:lnTo>
                      <a:pt x="203622" y="1942933"/>
                    </a:lnTo>
                    <a:cubicBezTo>
                      <a:pt x="75050" y="1515521"/>
                      <a:pt x="154033" y="1064956"/>
                      <a:pt x="420329" y="706773"/>
                    </a:cubicBezTo>
                    <a:cubicBezTo>
                      <a:pt x="519497" y="573382"/>
                      <a:pt x="638439" y="461216"/>
                      <a:pt x="771697" y="372918"/>
                    </a:cubicBezTo>
                    <a:cubicBezTo>
                      <a:pt x="957436" y="495706"/>
                      <a:pt x="1114285" y="662787"/>
                      <a:pt x="1224925" y="860789"/>
                    </a:cubicBezTo>
                    <a:cubicBezTo>
                      <a:pt x="1238038" y="884247"/>
                      <a:pt x="1262384" y="897465"/>
                      <a:pt x="1287474" y="897465"/>
                    </a:cubicBezTo>
                    <a:cubicBezTo>
                      <a:pt x="1299289" y="897465"/>
                      <a:pt x="1311276" y="894525"/>
                      <a:pt x="1322318" y="888360"/>
                    </a:cubicBezTo>
                    <a:cubicBezTo>
                      <a:pt x="1356827" y="869073"/>
                      <a:pt x="1369177" y="825468"/>
                      <a:pt x="1349889" y="790958"/>
                    </a:cubicBezTo>
                    <a:cubicBezTo>
                      <a:pt x="1239632" y="593634"/>
                      <a:pt x="1087611" y="424205"/>
                      <a:pt x="908047" y="293467"/>
                    </a:cubicBezTo>
                    <a:cubicBezTo>
                      <a:pt x="1100695" y="195549"/>
                      <a:pt x="1316372" y="143145"/>
                      <a:pt x="1541669" y="143145"/>
                    </a:cubicBezTo>
                    <a:cubicBezTo>
                      <a:pt x="1911227" y="143145"/>
                      <a:pt x="2253013" y="292503"/>
                      <a:pt x="2504068" y="563705"/>
                    </a:cubicBezTo>
                    <a:cubicBezTo>
                      <a:pt x="2755123" y="834906"/>
                      <a:pt x="2877702" y="1187181"/>
                      <a:pt x="2849233" y="1555642"/>
                    </a:cubicBezTo>
                    <a:lnTo>
                      <a:pt x="2820679" y="1925181"/>
                    </a:lnTo>
                    <a:cubicBezTo>
                      <a:pt x="2817959" y="1960340"/>
                      <a:pt x="2826367" y="1994745"/>
                      <a:pt x="2844977" y="2024683"/>
                    </a:cubicBezTo>
                    <a:lnTo>
                      <a:pt x="2921059" y="2147090"/>
                    </a:lnTo>
                    <a:cubicBezTo>
                      <a:pt x="3014310" y="2297116"/>
                      <a:pt x="3065206" y="2468940"/>
                      <a:pt x="3068813" y="2645259"/>
                    </a:cubicBezTo>
                    <a:lnTo>
                      <a:pt x="2855341" y="2645259"/>
                    </a:lnTo>
                    <a:cubicBezTo>
                      <a:pt x="2820497" y="2645259"/>
                      <a:pt x="2790712" y="2670358"/>
                      <a:pt x="2784795" y="2704706"/>
                    </a:cubicBezTo>
                    <a:lnTo>
                      <a:pt x="2678708" y="3321359"/>
                    </a:lnTo>
                    <a:cubicBezTo>
                      <a:pt x="2666454" y="3392554"/>
                      <a:pt x="2605126" y="3444433"/>
                      <a:pt x="2532881" y="3444720"/>
                    </a:cubicBezTo>
                    <a:lnTo>
                      <a:pt x="1909433" y="3447163"/>
                    </a:lnTo>
                    <a:cubicBezTo>
                      <a:pt x="1771155" y="3447707"/>
                      <a:pt x="1658664" y="3560637"/>
                      <a:pt x="1658664" y="3698915"/>
                    </a:cubicBezTo>
                    <a:lnTo>
                      <a:pt x="1658664" y="4220055"/>
                    </a:lnTo>
                    <a:cubicBezTo>
                      <a:pt x="1658664" y="4259584"/>
                      <a:pt x="1690712" y="4291632"/>
                      <a:pt x="1730242" y="4291632"/>
                    </a:cubicBezTo>
                    <a:cubicBezTo>
                      <a:pt x="1769771" y="4291632"/>
                      <a:pt x="1801819" y="4259584"/>
                      <a:pt x="1801819" y="4220055"/>
                    </a:cubicBezTo>
                    <a:lnTo>
                      <a:pt x="1801819" y="3698915"/>
                    </a:lnTo>
                    <a:cubicBezTo>
                      <a:pt x="1801819" y="3639267"/>
                      <a:pt x="1850348" y="3590546"/>
                      <a:pt x="1909996" y="3590317"/>
                    </a:cubicBezTo>
                    <a:lnTo>
                      <a:pt x="2533444" y="3587874"/>
                    </a:lnTo>
                    <a:cubicBezTo>
                      <a:pt x="2675310" y="3587311"/>
                      <a:pt x="2795732" y="3485442"/>
                      <a:pt x="2819791" y="3345628"/>
                    </a:cubicBezTo>
                    <a:lnTo>
                      <a:pt x="2915647" y="2788423"/>
                    </a:lnTo>
                    <a:lnTo>
                      <a:pt x="3089180" y="2788423"/>
                    </a:lnTo>
                    <a:cubicBezTo>
                      <a:pt x="3156997" y="2788423"/>
                      <a:pt x="3212168" y="2733251"/>
                      <a:pt x="3212168" y="2665434"/>
                    </a:cubicBezTo>
                    <a:cubicBezTo>
                      <a:pt x="3212178" y="2455331"/>
                      <a:pt x="3153551" y="2249961"/>
                      <a:pt x="3042635" y="2071523"/>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Graphic 22">
                <a:extLst>
                  <a:ext uri="{FF2B5EF4-FFF2-40B4-BE49-F238E27FC236}">
                    <a16:creationId xmlns:a16="http://schemas.microsoft.com/office/drawing/2014/main" id="{EE6C4F11-8335-0B61-F402-07C43696E693}"/>
                  </a:ext>
                </a:extLst>
              </p:cNvPr>
              <p:cNvSpPr/>
              <p:nvPr/>
            </p:nvSpPr>
            <p:spPr>
              <a:xfrm>
                <a:off x="5825669" y="4459057"/>
                <a:ext cx="143154" cy="1258787"/>
              </a:xfrm>
              <a:custGeom>
                <a:avLst/>
                <a:gdLst>
                  <a:gd name="connsiteX0" fmla="*/ 71577 w 143154"/>
                  <a:gd name="connsiteY0" fmla="*/ 0 h 1258787"/>
                  <a:gd name="connsiteX1" fmla="*/ 0 w 143154"/>
                  <a:gd name="connsiteY1" fmla="*/ 71577 h 1258787"/>
                  <a:gd name="connsiteX2" fmla="*/ 0 w 143154"/>
                  <a:gd name="connsiteY2" fmla="*/ 1187210 h 1258787"/>
                  <a:gd name="connsiteX3" fmla="*/ 71577 w 143154"/>
                  <a:gd name="connsiteY3" fmla="*/ 1258787 h 1258787"/>
                  <a:gd name="connsiteX4" fmla="*/ 143155 w 143154"/>
                  <a:gd name="connsiteY4" fmla="*/ 1187210 h 1258787"/>
                  <a:gd name="connsiteX5" fmla="*/ 143155 w 143154"/>
                  <a:gd name="connsiteY5" fmla="*/ 71577 h 1258787"/>
                  <a:gd name="connsiteX6" fmla="*/ 71577 w 143154"/>
                  <a:gd name="connsiteY6" fmla="*/ 0 h 125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154" h="1258787">
                    <a:moveTo>
                      <a:pt x="71577" y="0"/>
                    </a:moveTo>
                    <a:cubicBezTo>
                      <a:pt x="32048" y="0"/>
                      <a:pt x="0" y="32048"/>
                      <a:pt x="0" y="71577"/>
                    </a:cubicBezTo>
                    <a:lnTo>
                      <a:pt x="0" y="1187210"/>
                    </a:lnTo>
                    <a:cubicBezTo>
                      <a:pt x="0" y="1226740"/>
                      <a:pt x="32048" y="1258787"/>
                      <a:pt x="71577" y="1258787"/>
                    </a:cubicBezTo>
                    <a:cubicBezTo>
                      <a:pt x="111107" y="1258787"/>
                      <a:pt x="143155" y="1226740"/>
                      <a:pt x="143155" y="1187210"/>
                    </a:cubicBezTo>
                    <a:lnTo>
                      <a:pt x="143155" y="71577"/>
                    </a:lnTo>
                    <a:cubicBezTo>
                      <a:pt x="143155" y="32048"/>
                      <a:pt x="111107" y="0"/>
                      <a:pt x="71577" y="0"/>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Graphic 22">
                <a:extLst>
                  <a:ext uri="{FF2B5EF4-FFF2-40B4-BE49-F238E27FC236}">
                    <a16:creationId xmlns:a16="http://schemas.microsoft.com/office/drawing/2014/main" id="{EDC33BA4-D9A1-46B3-A773-6B7BABED5B76}"/>
                  </a:ext>
                </a:extLst>
              </p:cNvPr>
              <p:cNvSpPr/>
              <p:nvPr/>
            </p:nvSpPr>
            <p:spPr>
              <a:xfrm>
                <a:off x="6538693" y="2235265"/>
                <a:ext cx="1396348" cy="979405"/>
              </a:xfrm>
              <a:custGeom>
                <a:avLst/>
                <a:gdLst>
                  <a:gd name="connsiteX0" fmla="*/ 784945 w 1396348"/>
                  <a:gd name="connsiteY0" fmla="*/ 968087 h 979405"/>
                  <a:gd name="connsiteX1" fmla="*/ 835450 w 1396348"/>
                  <a:gd name="connsiteY1" fmla="*/ 979406 h 979405"/>
                  <a:gd name="connsiteX2" fmla="*/ 911389 w 1396348"/>
                  <a:gd name="connsiteY2" fmla="*/ 951500 h 979405"/>
                  <a:gd name="connsiteX3" fmla="*/ 1353880 w 1396348"/>
                  <a:gd name="connsiteY3" fmla="*/ 580692 h 979405"/>
                  <a:gd name="connsiteX4" fmla="*/ 1396349 w 1396348"/>
                  <a:gd name="connsiteY4" fmla="*/ 489703 h 979405"/>
                  <a:gd name="connsiteX5" fmla="*/ 1353890 w 1396348"/>
                  <a:gd name="connsiteY5" fmla="*/ 398723 h 979405"/>
                  <a:gd name="connsiteX6" fmla="*/ 911398 w 1396348"/>
                  <a:gd name="connsiteY6" fmla="*/ 27914 h 979405"/>
                  <a:gd name="connsiteX7" fmla="*/ 784955 w 1396348"/>
                  <a:gd name="connsiteY7" fmla="*/ 11328 h 979405"/>
                  <a:gd name="connsiteX8" fmla="*/ 716450 w 1396348"/>
                  <a:gd name="connsiteY8" fmla="*/ 118894 h 979405"/>
                  <a:gd name="connsiteX9" fmla="*/ 716450 w 1396348"/>
                  <a:gd name="connsiteY9" fmla="*/ 239430 h 979405"/>
                  <a:gd name="connsiteX10" fmla="*/ 120088 w 1396348"/>
                  <a:gd name="connsiteY10" fmla="*/ 239430 h 979405"/>
                  <a:gd name="connsiteX11" fmla="*/ 0 w 1396348"/>
                  <a:gd name="connsiteY11" fmla="*/ 359518 h 979405"/>
                  <a:gd name="connsiteX12" fmla="*/ 0 w 1396348"/>
                  <a:gd name="connsiteY12" fmla="*/ 619878 h 979405"/>
                  <a:gd name="connsiteX13" fmla="*/ 120088 w 1396348"/>
                  <a:gd name="connsiteY13" fmla="*/ 739965 h 979405"/>
                  <a:gd name="connsiteX14" fmla="*/ 716450 w 1396348"/>
                  <a:gd name="connsiteY14" fmla="*/ 739965 h 979405"/>
                  <a:gd name="connsiteX15" fmla="*/ 716450 w 1396348"/>
                  <a:gd name="connsiteY15" fmla="*/ 860502 h 979405"/>
                  <a:gd name="connsiteX16" fmla="*/ 784945 w 1396348"/>
                  <a:gd name="connsiteY16" fmla="*/ 968087 h 979405"/>
                  <a:gd name="connsiteX17" fmla="*/ 143135 w 1396348"/>
                  <a:gd name="connsiteY17" fmla="*/ 596820 h 979405"/>
                  <a:gd name="connsiteX18" fmla="*/ 143135 w 1396348"/>
                  <a:gd name="connsiteY18" fmla="*/ 382594 h 979405"/>
                  <a:gd name="connsiteX19" fmla="*/ 788018 w 1396348"/>
                  <a:gd name="connsiteY19" fmla="*/ 382594 h 979405"/>
                  <a:gd name="connsiteX20" fmla="*/ 859596 w 1396348"/>
                  <a:gd name="connsiteY20" fmla="*/ 311017 h 979405"/>
                  <a:gd name="connsiteX21" fmla="*/ 859596 w 1396348"/>
                  <a:gd name="connsiteY21" fmla="*/ 171289 h 979405"/>
                  <a:gd name="connsiteX22" fmla="*/ 1239566 w 1396348"/>
                  <a:gd name="connsiteY22" fmla="*/ 489703 h 979405"/>
                  <a:gd name="connsiteX23" fmla="*/ 859596 w 1396348"/>
                  <a:gd name="connsiteY23" fmla="*/ 808126 h 979405"/>
                  <a:gd name="connsiteX24" fmla="*/ 859596 w 1396348"/>
                  <a:gd name="connsiteY24" fmla="*/ 668398 h 979405"/>
                  <a:gd name="connsiteX25" fmla="*/ 788018 w 1396348"/>
                  <a:gd name="connsiteY25" fmla="*/ 596820 h 97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6348" h="979405">
                    <a:moveTo>
                      <a:pt x="784945" y="968087"/>
                    </a:moveTo>
                    <a:cubicBezTo>
                      <a:pt x="801227" y="975674"/>
                      <a:pt x="818415" y="979406"/>
                      <a:pt x="835450" y="979406"/>
                    </a:cubicBezTo>
                    <a:cubicBezTo>
                      <a:pt x="862640" y="979406"/>
                      <a:pt x="889420" y="969910"/>
                      <a:pt x="911389" y="951500"/>
                    </a:cubicBezTo>
                    <a:lnTo>
                      <a:pt x="1353880" y="580692"/>
                    </a:lnTo>
                    <a:cubicBezTo>
                      <a:pt x="1380869" y="558083"/>
                      <a:pt x="1396349" y="524919"/>
                      <a:pt x="1396349" y="489703"/>
                    </a:cubicBezTo>
                    <a:cubicBezTo>
                      <a:pt x="1396349" y="454496"/>
                      <a:pt x="1380869" y="421332"/>
                      <a:pt x="1353890" y="398723"/>
                    </a:cubicBezTo>
                    <a:lnTo>
                      <a:pt x="911398" y="27914"/>
                    </a:lnTo>
                    <a:cubicBezTo>
                      <a:pt x="875648" y="-2043"/>
                      <a:pt x="827205" y="-8399"/>
                      <a:pt x="784955" y="11328"/>
                    </a:cubicBezTo>
                    <a:cubicBezTo>
                      <a:pt x="742695" y="31045"/>
                      <a:pt x="716450" y="72264"/>
                      <a:pt x="716450" y="118894"/>
                    </a:cubicBezTo>
                    <a:lnTo>
                      <a:pt x="716450" y="239430"/>
                    </a:lnTo>
                    <a:lnTo>
                      <a:pt x="120088" y="239430"/>
                    </a:lnTo>
                    <a:cubicBezTo>
                      <a:pt x="53874" y="239430"/>
                      <a:pt x="0" y="293304"/>
                      <a:pt x="0" y="359518"/>
                    </a:cubicBezTo>
                    <a:lnTo>
                      <a:pt x="0" y="619878"/>
                    </a:lnTo>
                    <a:cubicBezTo>
                      <a:pt x="0" y="686092"/>
                      <a:pt x="53874" y="739965"/>
                      <a:pt x="120088" y="739965"/>
                    </a:cubicBezTo>
                    <a:lnTo>
                      <a:pt x="716450" y="739965"/>
                    </a:lnTo>
                    <a:lnTo>
                      <a:pt x="716450" y="860502"/>
                    </a:lnTo>
                    <a:cubicBezTo>
                      <a:pt x="716441" y="907151"/>
                      <a:pt x="742695" y="948370"/>
                      <a:pt x="784945" y="968087"/>
                    </a:cubicBezTo>
                    <a:close/>
                    <a:moveTo>
                      <a:pt x="143135" y="596820"/>
                    </a:moveTo>
                    <a:lnTo>
                      <a:pt x="143135" y="382594"/>
                    </a:lnTo>
                    <a:lnTo>
                      <a:pt x="788018" y="382594"/>
                    </a:lnTo>
                    <a:cubicBezTo>
                      <a:pt x="827548" y="382594"/>
                      <a:pt x="859596" y="350547"/>
                      <a:pt x="859596" y="311017"/>
                    </a:cubicBezTo>
                    <a:lnTo>
                      <a:pt x="859596" y="171289"/>
                    </a:lnTo>
                    <a:lnTo>
                      <a:pt x="1239566" y="489703"/>
                    </a:lnTo>
                    <a:lnTo>
                      <a:pt x="859596" y="808126"/>
                    </a:lnTo>
                    <a:lnTo>
                      <a:pt x="859596" y="668398"/>
                    </a:lnTo>
                    <a:cubicBezTo>
                      <a:pt x="859596" y="628868"/>
                      <a:pt x="827548" y="596820"/>
                      <a:pt x="788018" y="596820"/>
                    </a:cubicBez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Graphic 22">
                <a:extLst>
                  <a:ext uri="{FF2B5EF4-FFF2-40B4-BE49-F238E27FC236}">
                    <a16:creationId xmlns:a16="http://schemas.microsoft.com/office/drawing/2014/main" id="{0FE5A9DC-C316-10E1-FB7E-897D14997E6E}"/>
                  </a:ext>
                </a:extLst>
              </p:cNvPr>
              <p:cNvSpPr/>
              <p:nvPr/>
            </p:nvSpPr>
            <p:spPr>
              <a:xfrm>
                <a:off x="4802743" y="3575927"/>
                <a:ext cx="1396368" cy="979396"/>
              </a:xfrm>
              <a:custGeom>
                <a:avLst/>
                <a:gdLst>
                  <a:gd name="connsiteX0" fmla="*/ 1276271 w 1396368"/>
                  <a:gd name="connsiteY0" fmla="*/ 239430 h 979396"/>
                  <a:gd name="connsiteX1" fmla="*/ 679908 w 1396368"/>
                  <a:gd name="connsiteY1" fmla="*/ 239430 h 979396"/>
                  <a:gd name="connsiteX2" fmla="*/ 679908 w 1396368"/>
                  <a:gd name="connsiteY2" fmla="*/ 118894 h 979396"/>
                  <a:gd name="connsiteX3" fmla="*/ 611394 w 1396368"/>
                  <a:gd name="connsiteY3" fmla="*/ 11327 h 979396"/>
                  <a:gd name="connsiteX4" fmla="*/ 484951 w 1396368"/>
                  <a:gd name="connsiteY4" fmla="*/ 27914 h 979396"/>
                  <a:gd name="connsiteX5" fmla="*/ 42460 w 1396368"/>
                  <a:gd name="connsiteY5" fmla="*/ 398723 h 979396"/>
                  <a:gd name="connsiteX6" fmla="*/ 0 w 1396368"/>
                  <a:gd name="connsiteY6" fmla="*/ 489693 h 979396"/>
                  <a:gd name="connsiteX7" fmla="*/ 42460 w 1396368"/>
                  <a:gd name="connsiteY7" fmla="*/ 580682 h 979396"/>
                  <a:gd name="connsiteX8" fmla="*/ 484960 w 1396368"/>
                  <a:gd name="connsiteY8" fmla="*/ 951491 h 979396"/>
                  <a:gd name="connsiteX9" fmla="*/ 560899 w 1396368"/>
                  <a:gd name="connsiteY9" fmla="*/ 979396 h 979396"/>
                  <a:gd name="connsiteX10" fmla="*/ 611413 w 1396368"/>
                  <a:gd name="connsiteY10" fmla="*/ 968068 h 979396"/>
                  <a:gd name="connsiteX11" fmla="*/ 679908 w 1396368"/>
                  <a:gd name="connsiteY11" fmla="*/ 860501 h 979396"/>
                  <a:gd name="connsiteX12" fmla="*/ 679908 w 1396368"/>
                  <a:gd name="connsiteY12" fmla="*/ 739966 h 979396"/>
                  <a:gd name="connsiteX13" fmla="*/ 1276271 w 1396368"/>
                  <a:gd name="connsiteY13" fmla="*/ 739966 h 979396"/>
                  <a:gd name="connsiteX14" fmla="*/ 1396368 w 1396368"/>
                  <a:gd name="connsiteY14" fmla="*/ 619868 h 979396"/>
                  <a:gd name="connsiteX15" fmla="*/ 1396368 w 1396368"/>
                  <a:gd name="connsiteY15" fmla="*/ 359518 h 979396"/>
                  <a:gd name="connsiteX16" fmla="*/ 1276271 w 1396368"/>
                  <a:gd name="connsiteY16" fmla="*/ 239430 h 979396"/>
                  <a:gd name="connsiteX17" fmla="*/ 1253214 w 1396368"/>
                  <a:gd name="connsiteY17" fmla="*/ 596820 h 979396"/>
                  <a:gd name="connsiteX18" fmla="*/ 608331 w 1396368"/>
                  <a:gd name="connsiteY18" fmla="*/ 596820 h 979396"/>
                  <a:gd name="connsiteX19" fmla="*/ 536753 w 1396368"/>
                  <a:gd name="connsiteY19" fmla="*/ 668398 h 979396"/>
                  <a:gd name="connsiteX20" fmla="*/ 536753 w 1396368"/>
                  <a:gd name="connsiteY20" fmla="*/ 808126 h 979396"/>
                  <a:gd name="connsiteX21" fmla="*/ 156773 w 1396368"/>
                  <a:gd name="connsiteY21" fmla="*/ 489702 h 979396"/>
                  <a:gd name="connsiteX22" fmla="*/ 536753 w 1396368"/>
                  <a:gd name="connsiteY22" fmla="*/ 171279 h 979396"/>
                  <a:gd name="connsiteX23" fmla="*/ 536753 w 1396368"/>
                  <a:gd name="connsiteY23" fmla="*/ 311007 h 979396"/>
                  <a:gd name="connsiteX24" fmla="*/ 608331 w 1396368"/>
                  <a:gd name="connsiteY24" fmla="*/ 382585 h 979396"/>
                  <a:gd name="connsiteX25" fmla="*/ 1253214 w 1396368"/>
                  <a:gd name="connsiteY25" fmla="*/ 382585 h 97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6368" h="979396">
                    <a:moveTo>
                      <a:pt x="1276271" y="239430"/>
                    </a:moveTo>
                    <a:lnTo>
                      <a:pt x="679908" y="239430"/>
                    </a:lnTo>
                    <a:lnTo>
                      <a:pt x="679908" y="118894"/>
                    </a:lnTo>
                    <a:cubicBezTo>
                      <a:pt x="679908" y="72264"/>
                      <a:pt x="653663" y="31035"/>
                      <a:pt x="611394" y="11327"/>
                    </a:cubicBezTo>
                    <a:cubicBezTo>
                      <a:pt x="569144" y="-8399"/>
                      <a:pt x="520691" y="-2043"/>
                      <a:pt x="484951" y="27914"/>
                    </a:cubicBezTo>
                    <a:lnTo>
                      <a:pt x="42460" y="398723"/>
                    </a:lnTo>
                    <a:cubicBezTo>
                      <a:pt x="15480" y="421332"/>
                      <a:pt x="0" y="454486"/>
                      <a:pt x="0" y="489693"/>
                    </a:cubicBezTo>
                    <a:cubicBezTo>
                      <a:pt x="0" y="524890"/>
                      <a:pt x="15470" y="558064"/>
                      <a:pt x="42460" y="580682"/>
                    </a:cubicBezTo>
                    <a:lnTo>
                      <a:pt x="484960" y="951491"/>
                    </a:lnTo>
                    <a:cubicBezTo>
                      <a:pt x="506939" y="969910"/>
                      <a:pt x="533709" y="979396"/>
                      <a:pt x="560899" y="979396"/>
                    </a:cubicBezTo>
                    <a:cubicBezTo>
                      <a:pt x="577934" y="979396"/>
                      <a:pt x="595132" y="975665"/>
                      <a:pt x="611413" y="968068"/>
                    </a:cubicBezTo>
                    <a:cubicBezTo>
                      <a:pt x="653663" y="948351"/>
                      <a:pt x="679908" y="907132"/>
                      <a:pt x="679908" y="860501"/>
                    </a:cubicBezTo>
                    <a:lnTo>
                      <a:pt x="679908" y="739966"/>
                    </a:lnTo>
                    <a:lnTo>
                      <a:pt x="1276271" y="739966"/>
                    </a:lnTo>
                    <a:cubicBezTo>
                      <a:pt x="1342494" y="739966"/>
                      <a:pt x="1396368" y="686092"/>
                      <a:pt x="1396368" y="619868"/>
                    </a:cubicBezTo>
                    <a:lnTo>
                      <a:pt x="1396368" y="359518"/>
                    </a:lnTo>
                    <a:cubicBezTo>
                      <a:pt x="1396368" y="293304"/>
                      <a:pt x="1342494" y="239430"/>
                      <a:pt x="1276271" y="239430"/>
                    </a:cubicBezTo>
                    <a:close/>
                    <a:moveTo>
                      <a:pt x="1253214" y="596820"/>
                    </a:moveTo>
                    <a:lnTo>
                      <a:pt x="608331" y="596820"/>
                    </a:lnTo>
                    <a:cubicBezTo>
                      <a:pt x="568801" y="596820"/>
                      <a:pt x="536753" y="628868"/>
                      <a:pt x="536753" y="668398"/>
                    </a:cubicBezTo>
                    <a:lnTo>
                      <a:pt x="536753" y="808126"/>
                    </a:lnTo>
                    <a:lnTo>
                      <a:pt x="156773" y="489702"/>
                    </a:lnTo>
                    <a:lnTo>
                      <a:pt x="536753" y="171279"/>
                    </a:lnTo>
                    <a:lnTo>
                      <a:pt x="536753" y="311007"/>
                    </a:lnTo>
                    <a:cubicBezTo>
                      <a:pt x="536753" y="350537"/>
                      <a:pt x="568801" y="382585"/>
                      <a:pt x="608331" y="382585"/>
                    </a:cubicBezTo>
                    <a:lnTo>
                      <a:pt x="1253214" y="382585"/>
                    </a:lnTo>
                    <a:close/>
                  </a:path>
                </a:pathLst>
              </a:custGeom>
              <a:grpFill/>
              <a:ln w="954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23" name="Graphic 99">
              <a:extLst>
                <a:ext uri="{FF2B5EF4-FFF2-40B4-BE49-F238E27FC236}">
                  <a16:creationId xmlns:a16="http://schemas.microsoft.com/office/drawing/2014/main" id="{B754D3FB-A745-54EA-AC85-0D2622C2127B}"/>
                </a:ext>
              </a:extLst>
            </p:cNvPr>
            <p:cNvGrpSpPr/>
            <p:nvPr/>
          </p:nvGrpSpPr>
          <p:grpSpPr>
            <a:xfrm>
              <a:off x="3368851" y="3514719"/>
              <a:ext cx="425456" cy="425793"/>
              <a:chOff x="3060754" y="2355812"/>
              <a:chExt cx="693223" cy="693773"/>
            </a:xfrm>
            <a:solidFill>
              <a:schemeClr val="accent2"/>
            </a:solidFill>
          </p:grpSpPr>
          <p:sp>
            <p:nvSpPr>
              <p:cNvPr id="27" name="Graphic 99">
                <a:extLst>
                  <a:ext uri="{FF2B5EF4-FFF2-40B4-BE49-F238E27FC236}">
                    <a16:creationId xmlns:a16="http://schemas.microsoft.com/office/drawing/2014/main" id="{4DDDBEA2-2885-FED4-99D4-FDB07EC987BB}"/>
                  </a:ext>
                </a:extLst>
              </p:cNvPr>
              <p:cNvSpPr/>
              <p:nvPr/>
            </p:nvSpPr>
            <p:spPr>
              <a:xfrm>
                <a:off x="3060754" y="2717218"/>
                <a:ext cx="693223" cy="332367"/>
              </a:xfrm>
              <a:custGeom>
                <a:avLst/>
                <a:gdLst>
                  <a:gd name="connsiteX0" fmla="*/ 693223 w 693223"/>
                  <a:gd name="connsiteY0" fmla="*/ 196707 h 332367"/>
                  <a:gd name="connsiteX1" fmla="*/ 693223 w 693223"/>
                  <a:gd name="connsiteY1" fmla="*/ 135660 h 332367"/>
                  <a:gd name="connsiteX2" fmla="*/ 628106 w 693223"/>
                  <a:gd name="connsiteY2" fmla="*/ 135660 h 332367"/>
                  <a:gd name="connsiteX3" fmla="*/ 628106 w 693223"/>
                  <a:gd name="connsiteY3" fmla="*/ 94962 h 332367"/>
                  <a:gd name="connsiteX4" fmla="*/ 606401 w 693223"/>
                  <a:gd name="connsiteY4" fmla="*/ 94962 h 332367"/>
                  <a:gd name="connsiteX5" fmla="*/ 606401 w 693223"/>
                  <a:gd name="connsiteY5" fmla="*/ 61047 h 332367"/>
                  <a:gd name="connsiteX6" fmla="*/ 628106 w 693223"/>
                  <a:gd name="connsiteY6" fmla="*/ 61047 h 332367"/>
                  <a:gd name="connsiteX7" fmla="*/ 628106 w 693223"/>
                  <a:gd name="connsiteY7" fmla="*/ 0 h 332367"/>
                  <a:gd name="connsiteX8" fmla="*/ 465798 w 693223"/>
                  <a:gd name="connsiteY8" fmla="*/ 0 h 332367"/>
                  <a:gd name="connsiteX9" fmla="*/ 465798 w 693223"/>
                  <a:gd name="connsiteY9" fmla="*/ 20349 h 332367"/>
                  <a:gd name="connsiteX10" fmla="*/ 607757 w 693223"/>
                  <a:gd name="connsiteY10" fmla="*/ 20349 h 332367"/>
                  <a:gd name="connsiteX11" fmla="*/ 607757 w 693223"/>
                  <a:gd name="connsiteY11" fmla="*/ 40698 h 332367"/>
                  <a:gd name="connsiteX12" fmla="*/ 186725 w 693223"/>
                  <a:gd name="connsiteY12" fmla="*/ 40698 h 332367"/>
                  <a:gd name="connsiteX13" fmla="*/ 186725 w 693223"/>
                  <a:gd name="connsiteY13" fmla="*/ 61047 h 332367"/>
                  <a:gd name="connsiteX14" fmla="*/ 586050 w 693223"/>
                  <a:gd name="connsiteY14" fmla="*/ 61047 h 332367"/>
                  <a:gd name="connsiteX15" fmla="*/ 586050 w 693223"/>
                  <a:gd name="connsiteY15" fmla="*/ 94962 h 332367"/>
                  <a:gd name="connsiteX16" fmla="*/ 143120 w 693223"/>
                  <a:gd name="connsiteY16" fmla="*/ 94962 h 332367"/>
                  <a:gd name="connsiteX17" fmla="*/ 126163 w 693223"/>
                  <a:gd name="connsiteY17" fmla="*/ 78005 h 332367"/>
                  <a:gd name="connsiteX18" fmla="*/ 143120 w 693223"/>
                  <a:gd name="connsiteY18" fmla="*/ 61047 h 332367"/>
                  <a:gd name="connsiteX19" fmla="*/ 166376 w 693223"/>
                  <a:gd name="connsiteY19" fmla="*/ 61047 h 332367"/>
                  <a:gd name="connsiteX20" fmla="*/ 166376 w 693223"/>
                  <a:gd name="connsiteY20" fmla="*/ 40698 h 332367"/>
                  <a:gd name="connsiteX21" fmla="*/ 143120 w 693223"/>
                  <a:gd name="connsiteY21" fmla="*/ 40698 h 332367"/>
                  <a:gd name="connsiteX22" fmla="*/ 105814 w 693223"/>
                  <a:gd name="connsiteY22" fmla="*/ 78005 h 332367"/>
                  <a:gd name="connsiteX23" fmla="*/ 143120 w 693223"/>
                  <a:gd name="connsiteY23" fmla="*/ 115311 h 332367"/>
                  <a:gd name="connsiteX24" fmla="*/ 607756 w 693223"/>
                  <a:gd name="connsiteY24" fmla="*/ 115311 h 332367"/>
                  <a:gd name="connsiteX25" fmla="*/ 607756 w 693223"/>
                  <a:gd name="connsiteY25" fmla="*/ 135660 h 332367"/>
                  <a:gd name="connsiteX26" fmla="*/ 257074 w 693223"/>
                  <a:gd name="connsiteY26" fmla="*/ 135660 h 332367"/>
                  <a:gd name="connsiteX27" fmla="*/ 257074 w 693223"/>
                  <a:gd name="connsiteY27" fmla="*/ 156009 h 332367"/>
                  <a:gd name="connsiteX28" fmla="*/ 672873 w 693223"/>
                  <a:gd name="connsiteY28" fmla="*/ 156009 h 332367"/>
                  <a:gd name="connsiteX29" fmla="*/ 672873 w 693223"/>
                  <a:gd name="connsiteY29" fmla="*/ 176358 h 332367"/>
                  <a:gd name="connsiteX30" fmla="*/ 98352 w 693223"/>
                  <a:gd name="connsiteY30" fmla="*/ 176358 h 332367"/>
                  <a:gd name="connsiteX31" fmla="*/ 40697 w 693223"/>
                  <a:gd name="connsiteY31" fmla="*/ 234014 h 332367"/>
                  <a:gd name="connsiteX32" fmla="*/ 98352 w 693223"/>
                  <a:gd name="connsiteY32" fmla="*/ 291669 h 332367"/>
                  <a:gd name="connsiteX33" fmla="*/ 577619 w 693223"/>
                  <a:gd name="connsiteY33" fmla="*/ 291669 h 332367"/>
                  <a:gd name="connsiteX34" fmla="*/ 577619 w 693223"/>
                  <a:gd name="connsiteY34" fmla="*/ 271320 h 332367"/>
                  <a:gd name="connsiteX35" fmla="*/ 98354 w 693223"/>
                  <a:gd name="connsiteY35" fmla="*/ 271320 h 332367"/>
                  <a:gd name="connsiteX36" fmla="*/ 61047 w 693223"/>
                  <a:gd name="connsiteY36" fmla="*/ 234014 h 332367"/>
                  <a:gd name="connsiteX37" fmla="*/ 98354 w 693223"/>
                  <a:gd name="connsiteY37" fmla="*/ 196707 h 332367"/>
                  <a:gd name="connsiteX38" fmla="*/ 651168 w 693223"/>
                  <a:gd name="connsiteY38" fmla="*/ 196707 h 332367"/>
                  <a:gd name="connsiteX39" fmla="*/ 651168 w 693223"/>
                  <a:gd name="connsiteY39" fmla="*/ 230622 h 332367"/>
                  <a:gd name="connsiteX40" fmla="*/ 200099 w 693223"/>
                  <a:gd name="connsiteY40" fmla="*/ 230622 h 332367"/>
                  <a:gd name="connsiteX41" fmla="*/ 200099 w 693223"/>
                  <a:gd name="connsiteY41" fmla="*/ 250971 h 332367"/>
                  <a:gd name="connsiteX42" fmla="*/ 651168 w 693223"/>
                  <a:gd name="connsiteY42" fmla="*/ 250971 h 332367"/>
                  <a:gd name="connsiteX43" fmla="*/ 651168 w 693223"/>
                  <a:gd name="connsiteY43" fmla="*/ 271320 h 332367"/>
                  <a:gd name="connsiteX44" fmla="*/ 597969 w 693223"/>
                  <a:gd name="connsiteY44" fmla="*/ 271320 h 332367"/>
                  <a:gd name="connsiteX45" fmla="*/ 597969 w 693223"/>
                  <a:gd name="connsiteY45" fmla="*/ 291669 h 332367"/>
                  <a:gd name="connsiteX46" fmla="*/ 672874 w 693223"/>
                  <a:gd name="connsiteY46" fmla="*/ 291669 h 332367"/>
                  <a:gd name="connsiteX47" fmla="*/ 672874 w 693223"/>
                  <a:gd name="connsiteY47" fmla="*/ 312018 h 332367"/>
                  <a:gd name="connsiteX48" fmla="*/ 98354 w 693223"/>
                  <a:gd name="connsiteY48" fmla="*/ 312018 h 332367"/>
                  <a:gd name="connsiteX49" fmla="*/ 20349 w 693223"/>
                  <a:gd name="connsiteY49" fmla="*/ 234014 h 332367"/>
                  <a:gd name="connsiteX50" fmla="*/ 98354 w 693223"/>
                  <a:gd name="connsiteY50" fmla="*/ 156009 h 332367"/>
                  <a:gd name="connsiteX51" fmla="*/ 236727 w 693223"/>
                  <a:gd name="connsiteY51" fmla="*/ 156009 h 332367"/>
                  <a:gd name="connsiteX52" fmla="*/ 236727 w 693223"/>
                  <a:gd name="connsiteY52" fmla="*/ 135660 h 332367"/>
                  <a:gd name="connsiteX53" fmla="*/ 143121 w 693223"/>
                  <a:gd name="connsiteY53" fmla="*/ 135660 h 332367"/>
                  <a:gd name="connsiteX54" fmla="*/ 85466 w 693223"/>
                  <a:gd name="connsiteY54" fmla="*/ 78005 h 332367"/>
                  <a:gd name="connsiteX55" fmla="*/ 143121 w 693223"/>
                  <a:gd name="connsiteY55" fmla="*/ 20349 h 332367"/>
                  <a:gd name="connsiteX56" fmla="*/ 445449 w 693223"/>
                  <a:gd name="connsiteY56" fmla="*/ 20349 h 332367"/>
                  <a:gd name="connsiteX57" fmla="*/ 445449 w 693223"/>
                  <a:gd name="connsiteY57" fmla="*/ 0 h 332367"/>
                  <a:gd name="connsiteX58" fmla="*/ 143121 w 693223"/>
                  <a:gd name="connsiteY58" fmla="*/ 0 h 332367"/>
                  <a:gd name="connsiteX59" fmla="*/ 65117 w 693223"/>
                  <a:gd name="connsiteY59" fmla="*/ 78005 h 332367"/>
                  <a:gd name="connsiteX60" fmla="*/ 90982 w 693223"/>
                  <a:gd name="connsiteY60" fmla="*/ 135965 h 332367"/>
                  <a:gd name="connsiteX61" fmla="*/ 0 w 693223"/>
                  <a:gd name="connsiteY61" fmla="*/ 234014 h 332367"/>
                  <a:gd name="connsiteX62" fmla="*/ 98354 w 693223"/>
                  <a:gd name="connsiteY62" fmla="*/ 332367 h 332367"/>
                  <a:gd name="connsiteX63" fmla="*/ 693223 w 693223"/>
                  <a:gd name="connsiteY63" fmla="*/ 332367 h 332367"/>
                  <a:gd name="connsiteX64" fmla="*/ 693223 w 693223"/>
                  <a:gd name="connsiteY64" fmla="*/ 271320 h 332367"/>
                  <a:gd name="connsiteX65" fmla="*/ 671517 w 693223"/>
                  <a:gd name="connsiteY65" fmla="*/ 271320 h 332367"/>
                  <a:gd name="connsiteX66" fmla="*/ 671517 w 693223"/>
                  <a:gd name="connsiteY66" fmla="*/ 196707 h 33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3223" h="332367">
                    <a:moveTo>
                      <a:pt x="693223" y="196707"/>
                    </a:moveTo>
                    <a:lnTo>
                      <a:pt x="693223" y="135660"/>
                    </a:lnTo>
                    <a:lnTo>
                      <a:pt x="628106" y="135660"/>
                    </a:lnTo>
                    <a:lnTo>
                      <a:pt x="628106" y="94962"/>
                    </a:lnTo>
                    <a:lnTo>
                      <a:pt x="606401" y="94962"/>
                    </a:lnTo>
                    <a:lnTo>
                      <a:pt x="606401" y="61047"/>
                    </a:lnTo>
                    <a:lnTo>
                      <a:pt x="628106" y="61047"/>
                    </a:lnTo>
                    <a:lnTo>
                      <a:pt x="628106" y="0"/>
                    </a:lnTo>
                    <a:lnTo>
                      <a:pt x="465798" y="0"/>
                    </a:lnTo>
                    <a:lnTo>
                      <a:pt x="465798" y="20349"/>
                    </a:lnTo>
                    <a:lnTo>
                      <a:pt x="607757" y="20349"/>
                    </a:lnTo>
                    <a:lnTo>
                      <a:pt x="607757" y="40698"/>
                    </a:lnTo>
                    <a:lnTo>
                      <a:pt x="186725" y="40698"/>
                    </a:lnTo>
                    <a:lnTo>
                      <a:pt x="186725" y="61047"/>
                    </a:lnTo>
                    <a:lnTo>
                      <a:pt x="586050" y="61047"/>
                    </a:lnTo>
                    <a:lnTo>
                      <a:pt x="586050" y="94962"/>
                    </a:lnTo>
                    <a:lnTo>
                      <a:pt x="143120" y="94962"/>
                    </a:lnTo>
                    <a:cubicBezTo>
                      <a:pt x="133769" y="94962"/>
                      <a:pt x="126163" y="87356"/>
                      <a:pt x="126163" y="78005"/>
                    </a:cubicBezTo>
                    <a:cubicBezTo>
                      <a:pt x="126163" y="68653"/>
                      <a:pt x="133769" y="61047"/>
                      <a:pt x="143120" y="61047"/>
                    </a:cubicBezTo>
                    <a:lnTo>
                      <a:pt x="166376" y="61047"/>
                    </a:lnTo>
                    <a:lnTo>
                      <a:pt x="166376" y="40698"/>
                    </a:lnTo>
                    <a:lnTo>
                      <a:pt x="143120" y="40698"/>
                    </a:lnTo>
                    <a:cubicBezTo>
                      <a:pt x="122550" y="40698"/>
                      <a:pt x="105814" y="57433"/>
                      <a:pt x="105814" y="78005"/>
                    </a:cubicBezTo>
                    <a:cubicBezTo>
                      <a:pt x="105814" y="98576"/>
                      <a:pt x="122550" y="115311"/>
                      <a:pt x="143120" y="115311"/>
                    </a:cubicBezTo>
                    <a:lnTo>
                      <a:pt x="607756" y="115311"/>
                    </a:lnTo>
                    <a:lnTo>
                      <a:pt x="607756" y="135660"/>
                    </a:lnTo>
                    <a:lnTo>
                      <a:pt x="257074" y="135660"/>
                    </a:lnTo>
                    <a:lnTo>
                      <a:pt x="257074" y="156009"/>
                    </a:lnTo>
                    <a:lnTo>
                      <a:pt x="672873" y="156009"/>
                    </a:lnTo>
                    <a:lnTo>
                      <a:pt x="672873" y="176358"/>
                    </a:lnTo>
                    <a:lnTo>
                      <a:pt x="98352" y="176358"/>
                    </a:lnTo>
                    <a:cubicBezTo>
                      <a:pt x="66560" y="176358"/>
                      <a:pt x="40697" y="202222"/>
                      <a:pt x="40697" y="234014"/>
                    </a:cubicBezTo>
                    <a:cubicBezTo>
                      <a:pt x="40697" y="265806"/>
                      <a:pt x="66560" y="291669"/>
                      <a:pt x="98352" y="291669"/>
                    </a:cubicBezTo>
                    <a:lnTo>
                      <a:pt x="577619" y="291669"/>
                    </a:lnTo>
                    <a:lnTo>
                      <a:pt x="577619" y="271320"/>
                    </a:lnTo>
                    <a:lnTo>
                      <a:pt x="98354" y="271320"/>
                    </a:lnTo>
                    <a:cubicBezTo>
                      <a:pt x="77782" y="271320"/>
                      <a:pt x="61047" y="254585"/>
                      <a:pt x="61047" y="234014"/>
                    </a:cubicBezTo>
                    <a:cubicBezTo>
                      <a:pt x="61047" y="213442"/>
                      <a:pt x="77782" y="196707"/>
                      <a:pt x="98354" y="196707"/>
                    </a:cubicBezTo>
                    <a:lnTo>
                      <a:pt x="651168" y="196707"/>
                    </a:lnTo>
                    <a:lnTo>
                      <a:pt x="651168" y="230622"/>
                    </a:lnTo>
                    <a:lnTo>
                      <a:pt x="200099" y="230622"/>
                    </a:lnTo>
                    <a:lnTo>
                      <a:pt x="200099" y="250971"/>
                    </a:lnTo>
                    <a:lnTo>
                      <a:pt x="651168" y="250971"/>
                    </a:lnTo>
                    <a:lnTo>
                      <a:pt x="651168" y="271320"/>
                    </a:lnTo>
                    <a:lnTo>
                      <a:pt x="597969" y="271320"/>
                    </a:lnTo>
                    <a:lnTo>
                      <a:pt x="597969" y="291669"/>
                    </a:lnTo>
                    <a:lnTo>
                      <a:pt x="672874" y="291669"/>
                    </a:lnTo>
                    <a:lnTo>
                      <a:pt x="672874" y="312018"/>
                    </a:lnTo>
                    <a:lnTo>
                      <a:pt x="98354" y="312018"/>
                    </a:lnTo>
                    <a:cubicBezTo>
                      <a:pt x="55341" y="312018"/>
                      <a:pt x="20349" y="277026"/>
                      <a:pt x="20349" y="234014"/>
                    </a:cubicBezTo>
                    <a:cubicBezTo>
                      <a:pt x="20349" y="191001"/>
                      <a:pt x="55341" y="156009"/>
                      <a:pt x="98354" y="156009"/>
                    </a:cubicBezTo>
                    <a:lnTo>
                      <a:pt x="236727" y="156009"/>
                    </a:lnTo>
                    <a:lnTo>
                      <a:pt x="236727" y="135660"/>
                    </a:lnTo>
                    <a:lnTo>
                      <a:pt x="143121" y="135660"/>
                    </a:lnTo>
                    <a:cubicBezTo>
                      <a:pt x="111329" y="135660"/>
                      <a:pt x="85466" y="109796"/>
                      <a:pt x="85466" y="78005"/>
                    </a:cubicBezTo>
                    <a:cubicBezTo>
                      <a:pt x="85466" y="46213"/>
                      <a:pt x="111329" y="20349"/>
                      <a:pt x="143121" y="20349"/>
                    </a:cubicBezTo>
                    <a:lnTo>
                      <a:pt x="445449" y="20349"/>
                    </a:lnTo>
                    <a:lnTo>
                      <a:pt x="445449" y="0"/>
                    </a:lnTo>
                    <a:lnTo>
                      <a:pt x="143121" y="0"/>
                    </a:lnTo>
                    <a:cubicBezTo>
                      <a:pt x="100109" y="0"/>
                      <a:pt x="65117" y="34992"/>
                      <a:pt x="65117" y="78005"/>
                    </a:cubicBezTo>
                    <a:cubicBezTo>
                      <a:pt x="65117" y="100988"/>
                      <a:pt x="75114" y="121676"/>
                      <a:pt x="90982" y="135965"/>
                    </a:cubicBezTo>
                    <a:cubicBezTo>
                      <a:pt x="40183" y="139752"/>
                      <a:pt x="0" y="182263"/>
                      <a:pt x="0" y="234014"/>
                    </a:cubicBezTo>
                    <a:cubicBezTo>
                      <a:pt x="0" y="288246"/>
                      <a:pt x="44121" y="332367"/>
                      <a:pt x="98354" y="332367"/>
                    </a:cubicBezTo>
                    <a:lnTo>
                      <a:pt x="693223" y="332367"/>
                    </a:lnTo>
                    <a:lnTo>
                      <a:pt x="693223" y="271320"/>
                    </a:lnTo>
                    <a:lnTo>
                      <a:pt x="671517" y="271320"/>
                    </a:lnTo>
                    <a:lnTo>
                      <a:pt x="671517" y="196707"/>
                    </a:lnTo>
                    <a:close/>
                  </a:path>
                </a:pathLst>
              </a:custGeom>
              <a:grpFill/>
              <a:ln w="13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8" name="Graphic 99">
                <a:extLst>
                  <a:ext uri="{FF2B5EF4-FFF2-40B4-BE49-F238E27FC236}">
                    <a16:creationId xmlns:a16="http://schemas.microsoft.com/office/drawing/2014/main" id="{8E3B55D4-955D-FEAA-8204-F9BDE61AD18F}"/>
                  </a:ext>
                </a:extLst>
              </p:cNvPr>
              <p:cNvSpPr/>
              <p:nvPr/>
            </p:nvSpPr>
            <p:spPr>
              <a:xfrm>
                <a:off x="3220154" y="2947840"/>
                <a:ext cx="20349" cy="20349"/>
              </a:xfrm>
              <a:custGeom>
                <a:avLst/>
                <a:gdLst>
                  <a:gd name="connsiteX0" fmla="*/ 0 w 20349"/>
                  <a:gd name="connsiteY0" fmla="*/ 0 h 20349"/>
                  <a:gd name="connsiteX1" fmla="*/ 20349 w 20349"/>
                  <a:gd name="connsiteY1" fmla="*/ 0 h 20349"/>
                  <a:gd name="connsiteX2" fmla="*/ 20349 w 20349"/>
                  <a:gd name="connsiteY2" fmla="*/ 20349 h 20349"/>
                  <a:gd name="connsiteX3" fmla="*/ 0 w 20349"/>
                  <a:gd name="connsiteY3" fmla="*/ 20349 h 20349"/>
                </a:gdLst>
                <a:ahLst/>
                <a:cxnLst>
                  <a:cxn ang="0">
                    <a:pos x="connsiteX0" y="connsiteY0"/>
                  </a:cxn>
                  <a:cxn ang="0">
                    <a:pos x="connsiteX1" y="connsiteY1"/>
                  </a:cxn>
                  <a:cxn ang="0">
                    <a:pos x="connsiteX2" y="connsiteY2"/>
                  </a:cxn>
                  <a:cxn ang="0">
                    <a:pos x="connsiteX3" y="connsiteY3"/>
                  </a:cxn>
                </a:cxnLst>
                <a:rect l="l" t="t" r="r" b="b"/>
                <a:pathLst>
                  <a:path w="20349" h="20349">
                    <a:moveTo>
                      <a:pt x="0" y="0"/>
                    </a:moveTo>
                    <a:lnTo>
                      <a:pt x="20349" y="0"/>
                    </a:lnTo>
                    <a:lnTo>
                      <a:pt x="20349" y="20349"/>
                    </a:lnTo>
                    <a:lnTo>
                      <a:pt x="0" y="20349"/>
                    </a:lnTo>
                    <a:close/>
                  </a:path>
                </a:pathLst>
              </a:custGeom>
              <a:grpFill/>
              <a:ln w="13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9" name="Graphic 99">
                <a:extLst>
                  <a:ext uri="{FF2B5EF4-FFF2-40B4-BE49-F238E27FC236}">
                    <a16:creationId xmlns:a16="http://schemas.microsoft.com/office/drawing/2014/main" id="{7C69CED4-32E0-8295-C8D0-0000B9F0255D}"/>
                  </a:ext>
                </a:extLst>
              </p:cNvPr>
              <p:cNvSpPr/>
              <p:nvPr/>
            </p:nvSpPr>
            <p:spPr>
              <a:xfrm>
                <a:off x="3131003" y="2355812"/>
                <a:ext cx="552725" cy="334274"/>
              </a:xfrm>
              <a:custGeom>
                <a:avLst/>
                <a:gdLst>
                  <a:gd name="connsiteX0" fmla="*/ 116962 w 552725"/>
                  <a:gd name="connsiteY0" fmla="*/ 302412 h 334274"/>
                  <a:gd name="connsiteX1" fmla="*/ 121493 w 552725"/>
                  <a:gd name="connsiteY1" fmla="*/ 305433 h 334274"/>
                  <a:gd name="connsiteX2" fmla="*/ 276363 w 552725"/>
                  <a:gd name="connsiteY2" fmla="*/ 334275 h 334274"/>
                  <a:gd name="connsiteX3" fmla="*/ 431232 w 552725"/>
                  <a:gd name="connsiteY3" fmla="*/ 305433 h 334274"/>
                  <a:gd name="connsiteX4" fmla="*/ 435763 w 552725"/>
                  <a:gd name="connsiteY4" fmla="*/ 302412 h 334274"/>
                  <a:gd name="connsiteX5" fmla="*/ 435763 w 552725"/>
                  <a:gd name="connsiteY5" fmla="*/ 131109 h 334274"/>
                  <a:gd name="connsiteX6" fmla="*/ 496810 w 552725"/>
                  <a:gd name="connsiteY6" fmla="*/ 110760 h 334274"/>
                  <a:gd name="connsiteX7" fmla="*/ 496810 w 552725"/>
                  <a:gd name="connsiteY7" fmla="*/ 206819 h 334274"/>
                  <a:gd name="connsiteX8" fmla="*/ 469678 w 552725"/>
                  <a:gd name="connsiteY8" fmla="*/ 242704 h 334274"/>
                  <a:gd name="connsiteX9" fmla="*/ 469678 w 552725"/>
                  <a:gd name="connsiteY9" fmla="*/ 293577 h 334274"/>
                  <a:gd name="connsiteX10" fmla="*/ 544291 w 552725"/>
                  <a:gd name="connsiteY10" fmla="*/ 293577 h 334274"/>
                  <a:gd name="connsiteX11" fmla="*/ 544291 w 552725"/>
                  <a:gd name="connsiteY11" fmla="*/ 242704 h 334274"/>
                  <a:gd name="connsiteX12" fmla="*/ 517159 w 552725"/>
                  <a:gd name="connsiteY12" fmla="*/ 206819 h 334274"/>
                  <a:gd name="connsiteX13" fmla="*/ 517159 w 552725"/>
                  <a:gd name="connsiteY13" fmla="*/ 103977 h 334274"/>
                  <a:gd name="connsiteX14" fmla="*/ 552725 w 552725"/>
                  <a:gd name="connsiteY14" fmla="*/ 92121 h 334274"/>
                  <a:gd name="connsiteX15" fmla="*/ 445871 w 552725"/>
                  <a:gd name="connsiteY15" fmla="*/ 56502 h 334274"/>
                  <a:gd name="connsiteX16" fmla="*/ 439436 w 552725"/>
                  <a:gd name="connsiteY16" fmla="*/ 75807 h 334274"/>
                  <a:gd name="connsiteX17" fmla="*/ 488376 w 552725"/>
                  <a:gd name="connsiteY17" fmla="*/ 92120 h 334274"/>
                  <a:gd name="connsiteX18" fmla="*/ 276363 w 552725"/>
                  <a:gd name="connsiteY18" fmla="*/ 162792 h 334274"/>
                  <a:gd name="connsiteX19" fmla="*/ 64349 w 552725"/>
                  <a:gd name="connsiteY19" fmla="*/ 92121 h 334274"/>
                  <a:gd name="connsiteX20" fmla="*/ 276363 w 552725"/>
                  <a:gd name="connsiteY20" fmla="*/ 21451 h 334274"/>
                  <a:gd name="connsiteX21" fmla="*/ 420131 w 552725"/>
                  <a:gd name="connsiteY21" fmla="*/ 69374 h 334274"/>
                  <a:gd name="connsiteX22" fmla="*/ 426567 w 552725"/>
                  <a:gd name="connsiteY22" fmla="*/ 50069 h 334274"/>
                  <a:gd name="connsiteX23" fmla="*/ 276363 w 552725"/>
                  <a:gd name="connsiteY23" fmla="*/ 0 h 334274"/>
                  <a:gd name="connsiteX24" fmla="*/ 0 w 552725"/>
                  <a:gd name="connsiteY24" fmla="*/ 92121 h 334274"/>
                  <a:gd name="connsiteX25" fmla="*/ 116962 w 552725"/>
                  <a:gd name="connsiteY25" fmla="*/ 131109 h 334274"/>
                  <a:gd name="connsiteX26" fmla="*/ 523942 w 552725"/>
                  <a:gd name="connsiteY26" fmla="*/ 242704 h 334274"/>
                  <a:gd name="connsiteX27" fmla="*/ 523942 w 552725"/>
                  <a:gd name="connsiteY27" fmla="*/ 273228 h 334274"/>
                  <a:gd name="connsiteX28" fmla="*/ 490027 w 552725"/>
                  <a:gd name="connsiteY28" fmla="*/ 273228 h 334274"/>
                  <a:gd name="connsiteX29" fmla="*/ 490027 w 552725"/>
                  <a:gd name="connsiteY29" fmla="*/ 242704 h 334274"/>
                  <a:gd name="connsiteX30" fmla="*/ 506985 w 552725"/>
                  <a:gd name="connsiteY30" fmla="*/ 225747 h 334274"/>
                  <a:gd name="connsiteX31" fmla="*/ 523942 w 552725"/>
                  <a:gd name="connsiteY31" fmla="*/ 242704 h 334274"/>
                  <a:gd name="connsiteX32" fmla="*/ 137311 w 552725"/>
                  <a:gd name="connsiteY32" fmla="*/ 137892 h 334274"/>
                  <a:gd name="connsiteX33" fmla="*/ 276363 w 552725"/>
                  <a:gd name="connsiteY33" fmla="*/ 184243 h 334274"/>
                  <a:gd name="connsiteX34" fmla="*/ 415414 w 552725"/>
                  <a:gd name="connsiteY34" fmla="*/ 137892 h 334274"/>
                  <a:gd name="connsiteX35" fmla="*/ 415414 w 552725"/>
                  <a:gd name="connsiteY35" fmla="*/ 217607 h 334274"/>
                  <a:gd name="connsiteX36" fmla="*/ 390317 w 552725"/>
                  <a:gd name="connsiteY36" fmla="*/ 217607 h 334274"/>
                  <a:gd name="connsiteX37" fmla="*/ 390317 w 552725"/>
                  <a:gd name="connsiteY37" fmla="*/ 237956 h 334274"/>
                  <a:gd name="connsiteX38" fmla="*/ 415414 w 552725"/>
                  <a:gd name="connsiteY38" fmla="*/ 237956 h 334274"/>
                  <a:gd name="connsiteX39" fmla="*/ 415414 w 552725"/>
                  <a:gd name="connsiteY39" fmla="*/ 258305 h 334274"/>
                  <a:gd name="connsiteX40" fmla="*/ 371325 w 552725"/>
                  <a:gd name="connsiteY40" fmla="*/ 258305 h 334274"/>
                  <a:gd name="connsiteX41" fmla="*/ 371325 w 552725"/>
                  <a:gd name="connsiteY41" fmla="*/ 278654 h 334274"/>
                  <a:gd name="connsiteX42" fmla="*/ 415414 w 552725"/>
                  <a:gd name="connsiteY42" fmla="*/ 278654 h 334274"/>
                  <a:gd name="connsiteX43" fmla="*/ 415414 w 552725"/>
                  <a:gd name="connsiteY43" fmla="*/ 290920 h 334274"/>
                  <a:gd name="connsiteX44" fmla="*/ 276363 w 552725"/>
                  <a:gd name="connsiteY44" fmla="*/ 313926 h 334274"/>
                  <a:gd name="connsiteX45" fmla="*/ 137311 w 552725"/>
                  <a:gd name="connsiteY45" fmla="*/ 290926 h 33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2725" h="334274">
                    <a:moveTo>
                      <a:pt x="116962" y="302412"/>
                    </a:moveTo>
                    <a:lnTo>
                      <a:pt x="121493" y="305433"/>
                    </a:lnTo>
                    <a:cubicBezTo>
                      <a:pt x="123259" y="306611"/>
                      <a:pt x="166022" y="334275"/>
                      <a:pt x="276363" y="334275"/>
                    </a:cubicBezTo>
                    <a:cubicBezTo>
                      <a:pt x="386703" y="334275"/>
                      <a:pt x="429466" y="306611"/>
                      <a:pt x="431232" y="305433"/>
                    </a:cubicBezTo>
                    <a:lnTo>
                      <a:pt x="435763" y="302412"/>
                    </a:lnTo>
                    <a:lnTo>
                      <a:pt x="435763" y="131109"/>
                    </a:lnTo>
                    <a:lnTo>
                      <a:pt x="496810" y="110760"/>
                    </a:lnTo>
                    <a:lnTo>
                      <a:pt x="496810" y="206819"/>
                    </a:lnTo>
                    <a:cubicBezTo>
                      <a:pt x="481171" y="211261"/>
                      <a:pt x="469678" y="225661"/>
                      <a:pt x="469678" y="242704"/>
                    </a:cubicBezTo>
                    <a:lnTo>
                      <a:pt x="469678" y="293577"/>
                    </a:lnTo>
                    <a:lnTo>
                      <a:pt x="544291" y="293577"/>
                    </a:lnTo>
                    <a:lnTo>
                      <a:pt x="544291" y="242704"/>
                    </a:lnTo>
                    <a:cubicBezTo>
                      <a:pt x="544291" y="225661"/>
                      <a:pt x="532798" y="211261"/>
                      <a:pt x="517159" y="206819"/>
                    </a:cubicBezTo>
                    <a:lnTo>
                      <a:pt x="517159" y="103977"/>
                    </a:lnTo>
                    <a:lnTo>
                      <a:pt x="552725" y="92121"/>
                    </a:lnTo>
                    <a:lnTo>
                      <a:pt x="445871" y="56502"/>
                    </a:lnTo>
                    <a:lnTo>
                      <a:pt x="439436" y="75807"/>
                    </a:lnTo>
                    <a:lnTo>
                      <a:pt x="488376" y="92120"/>
                    </a:lnTo>
                    <a:lnTo>
                      <a:pt x="276363" y="162792"/>
                    </a:lnTo>
                    <a:lnTo>
                      <a:pt x="64349" y="92121"/>
                    </a:lnTo>
                    <a:lnTo>
                      <a:pt x="276363" y="21451"/>
                    </a:lnTo>
                    <a:lnTo>
                      <a:pt x="420131" y="69374"/>
                    </a:lnTo>
                    <a:lnTo>
                      <a:pt x="426567" y="50069"/>
                    </a:lnTo>
                    <a:lnTo>
                      <a:pt x="276363" y="0"/>
                    </a:lnTo>
                    <a:lnTo>
                      <a:pt x="0" y="92121"/>
                    </a:lnTo>
                    <a:lnTo>
                      <a:pt x="116962" y="131109"/>
                    </a:lnTo>
                    <a:close/>
                    <a:moveTo>
                      <a:pt x="523942" y="242704"/>
                    </a:moveTo>
                    <a:lnTo>
                      <a:pt x="523942" y="273228"/>
                    </a:lnTo>
                    <a:lnTo>
                      <a:pt x="490027" y="273228"/>
                    </a:lnTo>
                    <a:lnTo>
                      <a:pt x="490027" y="242704"/>
                    </a:lnTo>
                    <a:cubicBezTo>
                      <a:pt x="490027" y="233353"/>
                      <a:pt x="497634" y="225747"/>
                      <a:pt x="506985" y="225747"/>
                    </a:cubicBezTo>
                    <a:cubicBezTo>
                      <a:pt x="516336" y="225747"/>
                      <a:pt x="523942" y="233353"/>
                      <a:pt x="523942" y="242704"/>
                    </a:cubicBezTo>
                    <a:close/>
                    <a:moveTo>
                      <a:pt x="137311" y="137892"/>
                    </a:moveTo>
                    <a:lnTo>
                      <a:pt x="276363" y="184243"/>
                    </a:lnTo>
                    <a:lnTo>
                      <a:pt x="415414" y="137892"/>
                    </a:lnTo>
                    <a:lnTo>
                      <a:pt x="415414" y="217607"/>
                    </a:lnTo>
                    <a:lnTo>
                      <a:pt x="390317" y="217607"/>
                    </a:lnTo>
                    <a:lnTo>
                      <a:pt x="390317" y="237956"/>
                    </a:lnTo>
                    <a:lnTo>
                      <a:pt x="415414" y="237956"/>
                    </a:lnTo>
                    <a:lnTo>
                      <a:pt x="415414" y="258305"/>
                    </a:lnTo>
                    <a:lnTo>
                      <a:pt x="371325" y="258305"/>
                    </a:lnTo>
                    <a:lnTo>
                      <a:pt x="371325" y="278654"/>
                    </a:lnTo>
                    <a:lnTo>
                      <a:pt x="415414" y="278654"/>
                    </a:lnTo>
                    <a:lnTo>
                      <a:pt x="415414" y="290920"/>
                    </a:lnTo>
                    <a:cubicBezTo>
                      <a:pt x="402301" y="297306"/>
                      <a:pt x="360112" y="313926"/>
                      <a:pt x="276363" y="313926"/>
                    </a:cubicBezTo>
                    <a:cubicBezTo>
                      <a:pt x="192549" y="313926"/>
                      <a:pt x="150359" y="297280"/>
                      <a:pt x="137311" y="290926"/>
                    </a:cubicBezTo>
                    <a:close/>
                  </a:path>
                </a:pathLst>
              </a:custGeom>
              <a:grpFill/>
              <a:ln w="13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0" name="Graphic 99">
                <a:extLst>
                  <a:ext uri="{FF2B5EF4-FFF2-40B4-BE49-F238E27FC236}">
                    <a16:creationId xmlns:a16="http://schemas.microsoft.com/office/drawing/2014/main" id="{E6E92BFD-8C19-0F73-309B-9D78CAF34F70}"/>
                  </a:ext>
                </a:extLst>
              </p:cNvPr>
              <p:cNvSpPr/>
              <p:nvPr/>
            </p:nvSpPr>
            <p:spPr>
              <a:xfrm>
                <a:off x="3179456" y="2947840"/>
                <a:ext cx="20349" cy="20349"/>
              </a:xfrm>
              <a:custGeom>
                <a:avLst/>
                <a:gdLst>
                  <a:gd name="connsiteX0" fmla="*/ 0 w 20349"/>
                  <a:gd name="connsiteY0" fmla="*/ 0 h 20349"/>
                  <a:gd name="connsiteX1" fmla="*/ 20349 w 20349"/>
                  <a:gd name="connsiteY1" fmla="*/ 0 h 20349"/>
                  <a:gd name="connsiteX2" fmla="*/ 20349 w 20349"/>
                  <a:gd name="connsiteY2" fmla="*/ 20349 h 20349"/>
                  <a:gd name="connsiteX3" fmla="*/ 0 w 20349"/>
                  <a:gd name="connsiteY3" fmla="*/ 20349 h 20349"/>
                </a:gdLst>
                <a:ahLst/>
                <a:cxnLst>
                  <a:cxn ang="0">
                    <a:pos x="connsiteX0" y="connsiteY0"/>
                  </a:cxn>
                  <a:cxn ang="0">
                    <a:pos x="connsiteX1" y="connsiteY1"/>
                  </a:cxn>
                  <a:cxn ang="0">
                    <a:pos x="connsiteX2" y="connsiteY2"/>
                  </a:cxn>
                  <a:cxn ang="0">
                    <a:pos x="connsiteX3" y="connsiteY3"/>
                  </a:cxn>
                </a:cxnLst>
                <a:rect l="l" t="t" r="r" b="b"/>
                <a:pathLst>
                  <a:path w="20349" h="20349">
                    <a:moveTo>
                      <a:pt x="0" y="0"/>
                    </a:moveTo>
                    <a:lnTo>
                      <a:pt x="20349" y="0"/>
                    </a:lnTo>
                    <a:lnTo>
                      <a:pt x="20349" y="20349"/>
                    </a:lnTo>
                    <a:lnTo>
                      <a:pt x="0" y="20349"/>
                    </a:lnTo>
                    <a:close/>
                  </a:path>
                </a:pathLst>
              </a:custGeom>
              <a:grpFill/>
              <a:ln w="13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Graphic 99">
                <a:extLst>
                  <a:ext uri="{FF2B5EF4-FFF2-40B4-BE49-F238E27FC236}">
                    <a16:creationId xmlns:a16="http://schemas.microsoft.com/office/drawing/2014/main" id="{521BE187-84CD-264E-BDD6-3E1663AC4667}"/>
                  </a:ext>
                </a:extLst>
              </p:cNvPr>
              <p:cNvSpPr/>
              <p:nvPr/>
            </p:nvSpPr>
            <p:spPr>
              <a:xfrm>
                <a:off x="3461629" y="2614116"/>
                <a:ext cx="20349" cy="20349"/>
              </a:xfrm>
              <a:custGeom>
                <a:avLst/>
                <a:gdLst>
                  <a:gd name="connsiteX0" fmla="*/ 0 w 20349"/>
                  <a:gd name="connsiteY0" fmla="*/ 0 h 20349"/>
                  <a:gd name="connsiteX1" fmla="*/ 20349 w 20349"/>
                  <a:gd name="connsiteY1" fmla="*/ 0 h 20349"/>
                  <a:gd name="connsiteX2" fmla="*/ 20349 w 20349"/>
                  <a:gd name="connsiteY2" fmla="*/ 20349 h 20349"/>
                  <a:gd name="connsiteX3" fmla="*/ 0 w 20349"/>
                  <a:gd name="connsiteY3" fmla="*/ 20349 h 20349"/>
                </a:gdLst>
                <a:ahLst/>
                <a:cxnLst>
                  <a:cxn ang="0">
                    <a:pos x="connsiteX0" y="connsiteY0"/>
                  </a:cxn>
                  <a:cxn ang="0">
                    <a:pos x="connsiteX1" y="connsiteY1"/>
                  </a:cxn>
                  <a:cxn ang="0">
                    <a:pos x="connsiteX2" y="connsiteY2"/>
                  </a:cxn>
                  <a:cxn ang="0">
                    <a:pos x="connsiteX3" y="connsiteY3"/>
                  </a:cxn>
                </a:cxnLst>
                <a:rect l="l" t="t" r="r" b="b"/>
                <a:pathLst>
                  <a:path w="20349" h="20349">
                    <a:moveTo>
                      <a:pt x="0" y="0"/>
                    </a:moveTo>
                    <a:lnTo>
                      <a:pt x="20349" y="0"/>
                    </a:lnTo>
                    <a:lnTo>
                      <a:pt x="20349" y="20349"/>
                    </a:lnTo>
                    <a:lnTo>
                      <a:pt x="0" y="20349"/>
                    </a:lnTo>
                    <a:close/>
                  </a:path>
                </a:pathLst>
              </a:custGeom>
              <a:grpFill/>
              <a:ln w="13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24" name="Groep 23">
              <a:extLst>
                <a:ext uri="{FF2B5EF4-FFF2-40B4-BE49-F238E27FC236}">
                  <a16:creationId xmlns:a16="http://schemas.microsoft.com/office/drawing/2014/main" id="{52B0CD9A-8388-D577-5155-BDA7762A1E31}"/>
                </a:ext>
              </a:extLst>
            </p:cNvPr>
            <p:cNvGrpSpPr/>
            <p:nvPr/>
          </p:nvGrpSpPr>
          <p:grpSpPr>
            <a:xfrm>
              <a:off x="3581488" y="1893013"/>
              <a:ext cx="1882832" cy="1882833"/>
              <a:chOff x="7362034" y="2509729"/>
              <a:chExt cx="2510444" cy="2510444"/>
            </a:xfrm>
          </p:grpSpPr>
          <p:sp>
            <p:nvSpPr>
              <p:cNvPr id="25" name="Ovaal 24">
                <a:extLst>
                  <a:ext uri="{FF2B5EF4-FFF2-40B4-BE49-F238E27FC236}">
                    <a16:creationId xmlns:a16="http://schemas.microsoft.com/office/drawing/2014/main" id="{30855520-8A41-1E62-ABAF-3C1447959965}"/>
                  </a:ext>
                </a:extLst>
              </p:cNvPr>
              <p:cNvSpPr/>
              <p:nvPr/>
            </p:nvSpPr>
            <p:spPr>
              <a:xfrm>
                <a:off x="7362034" y="2509729"/>
                <a:ext cx="2510444" cy="2510444"/>
              </a:xfrm>
              <a:prstGeom prst="ellipse">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013"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6" name="Tekstvak 25">
                <a:extLst>
                  <a:ext uri="{FF2B5EF4-FFF2-40B4-BE49-F238E27FC236}">
                    <a16:creationId xmlns:a16="http://schemas.microsoft.com/office/drawing/2014/main" id="{EBA948F2-52D7-4A47-57E6-E78A9FB0D9CB}"/>
                  </a:ext>
                </a:extLst>
              </p:cNvPr>
              <p:cNvSpPr txBox="1"/>
              <p:nvPr/>
            </p:nvSpPr>
            <p:spPr>
              <a:xfrm>
                <a:off x="7573054" y="2713563"/>
                <a:ext cx="2090323" cy="2172764"/>
              </a:xfrm>
              <a:prstGeom prst="rect">
                <a:avLst/>
              </a:prstGeom>
              <a:noFill/>
            </p:spPr>
            <p:txBody>
              <a:bodyPr wrap="square" rtlCol="0">
                <a:prstTxWarp prst="textButton">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Winclove    Probiotics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srgbClr val="FFFFFF"/>
                  </a:solidFill>
                  <a:effectLst/>
                  <a:uLnTx/>
                  <a:uFillTx/>
                  <a:latin typeface="Century Gothic" panose="020F03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Healthcare   Department</a:t>
                </a:r>
              </a:p>
            </p:txBody>
          </p:sp>
        </p:grpSp>
      </p:grpSp>
      <p:pic>
        <p:nvPicPr>
          <p:cNvPr id="62" name="Afbeelding 7">
            <a:extLst>
              <a:ext uri="{FF2B5EF4-FFF2-40B4-BE49-F238E27FC236}">
                <a16:creationId xmlns:a16="http://schemas.microsoft.com/office/drawing/2014/main" id="{EF986EDA-1A59-7379-7EF8-F6C4EDF3977C}"/>
              </a:ext>
            </a:extLst>
          </p:cNvPr>
          <p:cNvPicPr>
            <a:picLocks noChangeAspect="1"/>
          </p:cNvPicPr>
          <p:nvPr/>
        </p:nvPicPr>
        <p:blipFill>
          <a:blip r:embed="rId2"/>
          <a:srcRect l="170" r="170"/>
          <a:stretch/>
        </p:blipFill>
        <p:spPr>
          <a:xfrm>
            <a:off x="103043" y="1441522"/>
            <a:ext cx="2076514" cy="2083584"/>
          </a:xfrm>
          <a:prstGeom prst="ellipse">
            <a:avLst/>
          </a:prstGeom>
          <a:ln>
            <a:noFill/>
          </a:ln>
          <a:effectLst>
            <a:softEdge rad="112500"/>
          </a:effectLst>
        </p:spPr>
      </p:pic>
      <p:sp>
        <p:nvSpPr>
          <p:cNvPr id="63" name="Tekstvak 9">
            <a:extLst>
              <a:ext uri="{FF2B5EF4-FFF2-40B4-BE49-F238E27FC236}">
                <a16:creationId xmlns:a16="http://schemas.microsoft.com/office/drawing/2014/main" id="{113258BA-01FC-9085-BE10-5AFC79707063}"/>
              </a:ext>
            </a:extLst>
          </p:cNvPr>
          <p:cNvSpPr txBox="1"/>
          <p:nvPr/>
        </p:nvSpPr>
        <p:spPr>
          <a:xfrm>
            <a:off x="168250" y="3637722"/>
            <a:ext cx="208483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srgbClr val="000000"/>
                </a:solidFill>
                <a:effectLst/>
                <a:uLnTx/>
                <a:uFillTx/>
                <a:latin typeface="Century Gothic" panose="020F0302020204030204"/>
                <a:ea typeface="+mn-ea"/>
                <a:cs typeface="+mn-cs"/>
              </a:rPr>
              <a:t>Marjan Schellinger</a:t>
            </a:r>
          </a:p>
        </p:txBody>
      </p:sp>
      <p:sp>
        <p:nvSpPr>
          <p:cNvPr id="64" name="Rechthoek 8">
            <a:extLst>
              <a:ext uri="{FF2B5EF4-FFF2-40B4-BE49-F238E27FC236}">
                <a16:creationId xmlns:a16="http://schemas.microsoft.com/office/drawing/2014/main" id="{689EA90C-3094-0886-0B29-EB90DF7BDE3B}"/>
              </a:ext>
            </a:extLst>
          </p:cNvPr>
          <p:cNvSpPr/>
          <p:nvPr/>
        </p:nvSpPr>
        <p:spPr>
          <a:xfrm>
            <a:off x="2425382" y="937921"/>
            <a:ext cx="5637722" cy="553998"/>
          </a:xfrm>
          <a:prstGeom prst="rect">
            <a:avLst/>
          </a:prstGeom>
        </p:spPr>
        <p:txBody>
          <a:bodyPr wrap="square">
            <a:sp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14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jaar</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werkzaam</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bij</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Winclove Probiotics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10+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jaar</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ervaring</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in het probiotische veld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Verantwoordelijk</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voor</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de </a:t>
            </a:r>
            <a:r>
              <a:rPr kumimoji="0" lang="en-US" sz="1000" b="0" i="0" u="none" strike="noStrike" kern="1200" cap="none" spc="0" normalizeH="0" baseline="0" noProof="0" err="1">
                <a:ln>
                  <a:noFill/>
                </a:ln>
                <a:solidFill>
                  <a:schemeClr val="bg2"/>
                </a:solidFill>
                <a:effectLst/>
                <a:uLnTx/>
                <a:uFillTx/>
                <a:latin typeface="Century Gothic" panose="020F0302020204030204"/>
                <a:ea typeface="+mn-ea"/>
                <a:cs typeface="+mn-cs"/>
              </a:rPr>
              <a:t>afdeling</a:t>
            </a:r>
            <a:r>
              <a:rPr kumimoji="0" lang="en-US" sz="1000" b="0" i="0" u="none" strike="noStrike" kern="1200" cap="none" spc="0" normalizeH="0" baseline="0" noProof="0">
                <a:ln>
                  <a:noFill/>
                </a:ln>
                <a:solidFill>
                  <a:schemeClr val="bg2"/>
                </a:solidFill>
                <a:effectLst/>
                <a:uLnTx/>
                <a:uFillTx/>
                <a:latin typeface="Century Gothic" panose="020F0302020204030204"/>
                <a:ea typeface="+mn-ea"/>
                <a:cs typeface="+mn-cs"/>
              </a:rPr>
              <a:t> Healthcare</a:t>
            </a:r>
            <a:r>
              <a:rPr kumimoji="0" lang="en-US" sz="1000" b="0" i="0" u="none" strike="noStrike" kern="1200" cap="none" spc="0" normalizeH="0" baseline="0" noProof="0">
                <a:ln>
                  <a:noFill/>
                </a:ln>
                <a:solidFill>
                  <a:srgbClr val="000000"/>
                </a:solidFill>
                <a:effectLst/>
                <a:uLnTx/>
                <a:uFillTx/>
                <a:latin typeface="Century Gothic" panose="020F0302020204030204"/>
                <a:ea typeface="+mn-ea"/>
                <a:cs typeface="+mn-cs"/>
              </a:rPr>
              <a:t>	</a:t>
            </a:r>
            <a:endParaRPr kumimoji="0" lang="nl-NL" sz="10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322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solidFill>
                  <a:schemeClr val="bg2"/>
                </a:solidFill>
              </a:rPr>
              <a:t>De </a:t>
            </a:r>
            <a:r>
              <a:rPr lang="nl-NL" err="1">
                <a:solidFill>
                  <a:schemeClr val="bg2"/>
                </a:solidFill>
              </a:rPr>
              <a:t>microbiota</a:t>
            </a:r>
            <a:r>
              <a:rPr lang="nl-NL">
                <a:solidFill>
                  <a:schemeClr val="bg2"/>
                </a:solidFill>
              </a:rPr>
              <a:t> op verschillende leeftijden</a:t>
            </a:r>
          </a:p>
        </p:txBody>
      </p:sp>
      <p:sp>
        <p:nvSpPr>
          <p:cNvPr id="8" name="Tijdelijke aanduiding voor tekst 7">
            <a:extLst>
              <a:ext uri="{FF2B5EF4-FFF2-40B4-BE49-F238E27FC236}">
                <a16:creationId xmlns:a16="http://schemas.microsoft.com/office/drawing/2014/main" id="{53270E3C-84B6-BFF8-5EE9-AF6724799564}"/>
              </a:ext>
            </a:extLst>
          </p:cNvPr>
          <p:cNvSpPr>
            <a:spLocks noGrp="1"/>
          </p:cNvSpPr>
          <p:nvPr>
            <p:ph type="body" sz="quarter" idx="14"/>
          </p:nvPr>
        </p:nvSpPr>
        <p:spPr/>
        <p:txBody>
          <a:bodyPr/>
          <a:lstStyle/>
          <a:p>
            <a:endParaRPr lang="nl-NL"/>
          </a:p>
        </p:txBody>
      </p:sp>
      <p:sp>
        <p:nvSpPr>
          <p:cNvPr id="6" name="Tekstvak 5"/>
          <p:cNvSpPr txBox="1"/>
          <p:nvPr/>
        </p:nvSpPr>
        <p:spPr>
          <a:xfrm>
            <a:off x="7541368" y="4301029"/>
            <a:ext cx="1412591" cy="215436"/>
          </a:xfrm>
          <a:prstGeom prst="rect">
            <a:avLst/>
          </a:prstGeom>
          <a:noFill/>
        </p:spPr>
        <p:txBody>
          <a:bodyPr wrap="square" lIns="91432" tIns="45716" rIns="91432" bIns="45716" rtlCol="0">
            <a:spAutoFit/>
          </a:bodyPr>
          <a:lstStyle/>
          <a:p>
            <a:r>
              <a:rPr lang="nl-NL" sz="800" err="1"/>
              <a:t>Nagpal</a:t>
            </a:r>
            <a:r>
              <a:rPr lang="nl-NL" sz="800"/>
              <a:t> R, </a:t>
            </a:r>
            <a:r>
              <a:rPr lang="nl-NL" sz="800" i="1"/>
              <a:t>et al.</a:t>
            </a:r>
            <a:r>
              <a:rPr lang="nl-NL" sz="800"/>
              <a:t> 2018</a:t>
            </a:r>
          </a:p>
        </p:txBody>
      </p:sp>
      <p:pic>
        <p:nvPicPr>
          <p:cNvPr id="7" name="Afbeelding 6"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79" y="1148445"/>
            <a:ext cx="8537027" cy="3106895"/>
          </a:xfrm>
          <a:prstGeom prst="rect">
            <a:avLst/>
          </a:prstGeom>
        </p:spPr>
      </p:pic>
    </p:spTree>
    <p:extLst>
      <p:ext uri="{BB962C8B-B14F-4D97-AF65-F5344CB8AC3E}">
        <p14:creationId xmlns:p14="http://schemas.microsoft.com/office/powerpoint/2010/main" val="1050541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jdelijke aanduiding voor tekst 3">
            <a:extLst>
              <a:ext uri="{FF2B5EF4-FFF2-40B4-BE49-F238E27FC236}">
                <a16:creationId xmlns:a16="http://schemas.microsoft.com/office/drawing/2014/main" id="{9D01A5A4-079C-1300-B5D6-96AD4BDE3828}"/>
              </a:ext>
            </a:extLst>
          </p:cNvPr>
          <p:cNvSpPr txBox="1">
            <a:spLocks/>
          </p:cNvSpPr>
          <p:nvPr/>
        </p:nvSpPr>
        <p:spPr>
          <a:xfrm>
            <a:off x="0" y="66147"/>
            <a:ext cx="9144000" cy="388187"/>
          </a:xfrm>
          <a:prstGeom prst="rect">
            <a:avLst/>
          </a:prstGeom>
        </p:spPr>
        <p:txBody>
          <a:bodyPr>
            <a:normAutofit/>
          </a:bodyPr>
          <a:lstStyle>
            <a:lvl1pPr marL="0" indent="0" algn="l" defTabSz="685800" rtl="0" eaLnBrk="1" latinLnBrk="0" hangingPunct="1">
              <a:lnSpc>
                <a:spcPct val="120000"/>
              </a:lnSpc>
              <a:spcBef>
                <a:spcPts val="750"/>
              </a:spcBef>
              <a:buFont typeface="Arial" panose="020B0604020202020204" pitchFamily="34" charset="0"/>
              <a:buNone/>
              <a:defRPr sz="1200" kern="1200">
                <a:solidFill>
                  <a:schemeClr val="tx1"/>
                </a:solidFill>
                <a:latin typeface="+mn-lt"/>
                <a:ea typeface="+mn-ea"/>
                <a:cs typeface="+mn-cs"/>
              </a:defRPr>
            </a:lvl1pPr>
            <a:lvl2pPr marL="267891" indent="-133350" algn="l" defTabSz="685800" rtl="0" eaLnBrk="1" latinLnBrk="0" hangingPunct="1">
              <a:lnSpc>
                <a:spcPct val="120000"/>
              </a:lnSpc>
              <a:spcBef>
                <a:spcPts val="375"/>
              </a:spcBef>
              <a:buFont typeface="Courier New" panose="02070309020205020404" pitchFamily="49" charset="0"/>
              <a:buChar char="­"/>
              <a:defRPr sz="1050" kern="1200">
                <a:solidFill>
                  <a:schemeClr val="tx1"/>
                </a:solidFill>
                <a:latin typeface="+mn-lt"/>
                <a:ea typeface="+mn-ea"/>
                <a:cs typeface="+mn-cs"/>
              </a:defRPr>
            </a:lvl2pPr>
            <a:lvl3pPr marL="0" indent="0" algn="l" defTabSz="685800" rtl="0" eaLnBrk="1" latinLnBrk="0" hangingPunct="1">
              <a:lnSpc>
                <a:spcPct val="120000"/>
              </a:lnSpc>
              <a:spcBef>
                <a:spcPts val="375"/>
              </a:spcBef>
              <a:buFont typeface="Arial" panose="020B0604020202020204" pitchFamily="34" charset="0"/>
              <a:buNone/>
              <a:defRPr sz="1200" kern="1200">
                <a:solidFill>
                  <a:schemeClr val="tx1"/>
                </a:solidFill>
                <a:latin typeface="+mn-lt"/>
                <a:ea typeface="+mn-ea"/>
                <a:cs typeface="+mn-cs"/>
              </a:defRPr>
            </a:lvl3pPr>
            <a:lvl4pPr marL="0" indent="0" algn="l" defTabSz="685800" rtl="0" eaLnBrk="1" latinLnBrk="0" hangingPunct="1">
              <a:lnSpc>
                <a:spcPct val="120000"/>
              </a:lnSpc>
              <a:spcBef>
                <a:spcPts val="375"/>
              </a:spcBef>
              <a:spcAft>
                <a:spcPts val="600"/>
              </a:spcAft>
              <a:buFont typeface="Arial" panose="020B0604020202020204" pitchFamily="34" charset="0"/>
              <a:buNone/>
              <a:defRPr sz="1350" b="1" kern="1200">
                <a:solidFill>
                  <a:schemeClr val="tx1"/>
                </a:solidFill>
                <a:latin typeface="+mn-lt"/>
                <a:ea typeface="+mn-ea"/>
                <a:cs typeface="+mn-cs"/>
              </a:defRPr>
            </a:lvl4pPr>
            <a:lvl5pPr marL="134541" indent="-134541"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l-NL"/>
          </a:p>
        </p:txBody>
      </p:sp>
      <p:pic>
        <p:nvPicPr>
          <p:cNvPr id="12" name="Afbeelding 11" descr="Schermopname">
            <a:extLst>
              <a:ext uri="{FF2B5EF4-FFF2-40B4-BE49-F238E27FC236}">
                <a16:creationId xmlns:a16="http://schemas.microsoft.com/office/drawing/2014/main" id="{57A8CFA8-3F61-4072-A571-EEA8CE910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540" y="1089434"/>
            <a:ext cx="5243491" cy="3561088"/>
          </a:xfrm>
          <a:prstGeom prst="rect">
            <a:avLst/>
          </a:prstGeom>
        </p:spPr>
      </p:pic>
      <p:sp>
        <p:nvSpPr>
          <p:cNvPr id="16" name="Titel 15">
            <a:extLst>
              <a:ext uri="{FF2B5EF4-FFF2-40B4-BE49-F238E27FC236}">
                <a16:creationId xmlns:a16="http://schemas.microsoft.com/office/drawing/2014/main" id="{B545767F-BE45-9178-B557-ED3FEC16995F}"/>
              </a:ext>
            </a:extLst>
          </p:cNvPr>
          <p:cNvSpPr>
            <a:spLocks noGrp="1"/>
          </p:cNvSpPr>
          <p:nvPr>
            <p:ph type="title"/>
          </p:nvPr>
        </p:nvSpPr>
        <p:spPr/>
        <p:txBody>
          <a:bodyPr>
            <a:normAutofit fontScale="90000"/>
          </a:bodyPr>
          <a:lstStyle/>
          <a:p>
            <a:r>
              <a:rPr lang="nl-NL" sz="2400" b="1">
                <a:solidFill>
                  <a:srgbClr val="133D50"/>
                </a:solidFill>
              </a:rPr>
              <a:t>	Afgeronde studies met formulering van Winclove </a:t>
            </a:r>
            <a:br>
              <a:rPr lang="nl-NL"/>
            </a:br>
            <a:endParaRPr lang="nl-NL"/>
          </a:p>
        </p:txBody>
      </p:sp>
      <p:sp>
        <p:nvSpPr>
          <p:cNvPr id="18" name="Rechthoek 17">
            <a:extLst>
              <a:ext uri="{FF2B5EF4-FFF2-40B4-BE49-F238E27FC236}">
                <a16:creationId xmlns:a16="http://schemas.microsoft.com/office/drawing/2014/main" id="{C7FDE28C-8F05-63AD-BCFC-37012E6F3A36}"/>
              </a:ext>
            </a:extLst>
          </p:cNvPr>
          <p:cNvSpPr/>
          <p:nvPr/>
        </p:nvSpPr>
        <p:spPr>
          <a:xfrm>
            <a:off x="6646985" y="1089434"/>
            <a:ext cx="633046" cy="19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a:extLst>
              <a:ext uri="{FF2B5EF4-FFF2-40B4-BE49-F238E27FC236}">
                <a16:creationId xmlns:a16="http://schemas.microsoft.com/office/drawing/2014/main" id="{B803E01A-B681-402B-8301-293EBF608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4225" y="1089434"/>
            <a:ext cx="780298" cy="336599"/>
          </a:xfrm>
          <a:prstGeom prst="rect">
            <a:avLst/>
          </a:prstGeom>
        </p:spPr>
      </p:pic>
      <p:sp>
        <p:nvSpPr>
          <p:cNvPr id="19" name="Rechthoek 18">
            <a:extLst>
              <a:ext uri="{FF2B5EF4-FFF2-40B4-BE49-F238E27FC236}">
                <a16:creationId xmlns:a16="http://schemas.microsoft.com/office/drawing/2014/main" id="{1A4E97C7-C4AF-7AB5-505C-047288426AC5}"/>
              </a:ext>
            </a:extLst>
          </p:cNvPr>
          <p:cNvSpPr/>
          <p:nvPr/>
        </p:nvSpPr>
        <p:spPr>
          <a:xfrm>
            <a:off x="2036540" y="3756074"/>
            <a:ext cx="5243491" cy="894448"/>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55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6C4C5D72-73BE-8C60-F367-3EA9A9910ABB}"/>
              </a:ext>
            </a:extLst>
          </p:cNvPr>
          <p:cNvPicPr>
            <a:picLocks noChangeAspect="1"/>
          </p:cNvPicPr>
          <p:nvPr/>
        </p:nvPicPr>
        <p:blipFill>
          <a:blip r:embed="rId2"/>
          <a:stretch>
            <a:fillRect/>
          </a:stretch>
        </p:blipFill>
        <p:spPr>
          <a:xfrm>
            <a:off x="0" y="19050"/>
            <a:ext cx="8929687" cy="5143500"/>
          </a:xfrm>
          <a:prstGeom prst="rect">
            <a:avLst/>
          </a:prstGeom>
        </p:spPr>
      </p:pic>
    </p:spTree>
    <p:extLst>
      <p:ext uri="{BB962C8B-B14F-4D97-AF65-F5344CB8AC3E}">
        <p14:creationId xmlns:p14="http://schemas.microsoft.com/office/powerpoint/2010/main" val="65636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37BB-62C4-AFB9-7EB2-AAA356B59DC8}"/>
              </a:ext>
            </a:extLst>
          </p:cNvPr>
          <p:cNvSpPr>
            <a:spLocks noGrp="1"/>
          </p:cNvSpPr>
          <p:nvPr>
            <p:ph type="title"/>
          </p:nvPr>
        </p:nvSpPr>
        <p:spPr/>
        <p:txBody>
          <a:bodyPr/>
          <a:lstStyle/>
          <a:p>
            <a:r>
              <a:rPr lang="nl-NL" sz="2800"/>
              <a:t>Ervaringen teruggekoppeld</a:t>
            </a:r>
          </a:p>
        </p:txBody>
      </p:sp>
      <p:sp>
        <p:nvSpPr>
          <p:cNvPr id="3" name="Tijdelijke aanduiding voor tekst 2">
            <a:extLst>
              <a:ext uri="{FF2B5EF4-FFF2-40B4-BE49-F238E27FC236}">
                <a16:creationId xmlns:a16="http://schemas.microsoft.com/office/drawing/2014/main" id="{8833961E-94A4-244A-4391-DC1F81886B09}"/>
              </a:ext>
            </a:extLst>
          </p:cNvPr>
          <p:cNvSpPr>
            <a:spLocks noGrp="1"/>
          </p:cNvSpPr>
          <p:nvPr>
            <p:ph type="body" sz="quarter" idx="13"/>
          </p:nvPr>
        </p:nvSpPr>
        <p:spPr>
          <a:xfrm>
            <a:off x="154783" y="1165625"/>
            <a:ext cx="1997868" cy="2470114"/>
          </a:xfrm>
        </p:spPr>
        <p:txBody>
          <a:bodyPr/>
          <a:lstStyle/>
          <a:p>
            <a:r>
              <a:rPr lang="nl-NL" sz="1400">
                <a:solidFill>
                  <a:schemeClr val="bg2"/>
                </a:solidFill>
              </a:rPr>
              <a:t>Man</a:t>
            </a:r>
          </a:p>
          <a:p>
            <a:r>
              <a:rPr lang="nl-NL" sz="1400">
                <a:solidFill>
                  <a:schemeClr val="bg2"/>
                </a:solidFill>
              </a:rPr>
              <a:t>Terugkerende blaasontstekingen </a:t>
            </a:r>
          </a:p>
          <a:p>
            <a:r>
              <a:rPr lang="nl-NL" sz="1400">
                <a:solidFill>
                  <a:schemeClr val="bg2"/>
                </a:solidFill>
              </a:rPr>
              <a:t>Probiotica </a:t>
            </a:r>
            <a:r>
              <a:rPr lang="nl-NL" sz="1400" err="1">
                <a:solidFill>
                  <a:schemeClr val="bg2"/>
                </a:solidFill>
              </a:rPr>
              <a:t>ipv</a:t>
            </a:r>
            <a:r>
              <a:rPr lang="nl-NL" sz="1400">
                <a:solidFill>
                  <a:schemeClr val="bg2"/>
                </a:solidFill>
              </a:rPr>
              <a:t> profylactisch AB</a:t>
            </a:r>
          </a:p>
          <a:p>
            <a:r>
              <a:rPr lang="nl-NL" sz="1400">
                <a:solidFill>
                  <a:schemeClr val="bg2"/>
                </a:solidFill>
              </a:rPr>
              <a:t>Duur gebruik 6 maanden</a:t>
            </a:r>
          </a:p>
          <a:p>
            <a:endParaRPr lang="nl-NL" sz="1400">
              <a:solidFill>
                <a:schemeClr val="bg2"/>
              </a:solidFill>
            </a:endParaRPr>
          </a:p>
        </p:txBody>
      </p:sp>
      <p:sp>
        <p:nvSpPr>
          <p:cNvPr id="4" name="Tijdelijke aanduiding voor tekst 3">
            <a:extLst>
              <a:ext uri="{FF2B5EF4-FFF2-40B4-BE49-F238E27FC236}">
                <a16:creationId xmlns:a16="http://schemas.microsoft.com/office/drawing/2014/main" id="{890AB8C1-E102-8E27-A50E-DCAFF42C86F0}"/>
              </a:ext>
            </a:extLst>
          </p:cNvPr>
          <p:cNvSpPr>
            <a:spLocks noGrp="1"/>
          </p:cNvSpPr>
          <p:nvPr>
            <p:ph type="body" sz="quarter" idx="15"/>
          </p:nvPr>
        </p:nvSpPr>
        <p:spPr>
          <a:xfrm>
            <a:off x="2669483" y="1165654"/>
            <a:ext cx="6033986" cy="2838749"/>
          </a:xfrm>
        </p:spPr>
        <p:txBody>
          <a:bodyPr/>
          <a:lstStyle/>
          <a:p>
            <a:r>
              <a:rPr lang="nl-NL" sz="1400">
                <a:solidFill>
                  <a:schemeClr val="bg2"/>
                </a:solidFill>
                <a:effectLst/>
                <a:latin typeface="+mj-lt"/>
                <a:ea typeface="Calibri" panose="020F0502020204030204" pitchFamily="34" charset="0"/>
              </a:rPr>
              <a:t>Hierbij de bevinding van de zorg: </a:t>
            </a:r>
          </a:p>
          <a:p>
            <a:r>
              <a:rPr lang="nl-NL" sz="1400">
                <a:solidFill>
                  <a:schemeClr val="bg2"/>
                </a:solidFill>
                <a:effectLst/>
                <a:latin typeface="+mj-lt"/>
                <a:ea typeface="Calibri" panose="020F0502020204030204" pitchFamily="34" charset="0"/>
              </a:rPr>
              <a:t>In het begin had hij inderdaad minder klachten en zat er meer tijd tussen de antibiotica kuren. Dit gaf de dochter ook aan. Zij was ook positief over het gebruik van de probiotica. </a:t>
            </a:r>
          </a:p>
          <a:p>
            <a:r>
              <a:rPr lang="nl-NL" sz="1400">
                <a:solidFill>
                  <a:schemeClr val="bg2"/>
                </a:solidFill>
                <a:effectLst/>
                <a:latin typeface="+mj-lt"/>
                <a:ea typeface="Calibri" panose="020F0502020204030204" pitchFamily="34" charset="0"/>
              </a:rPr>
              <a:t>Wat mij wel op is gevallen dat tijdens een kuur de tijden van de gift van de probiotica aangepast moesten worden en dat dit niet altijd goed is gegaan, mede omdat de kuur werd voorgeschreven door een dienstdoende arts die daarvan niet op de hoogte was.  En wanneer </a:t>
            </a:r>
            <a:r>
              <a:rPr lang="nl-NL" sz="1400" err="1">
                <a:solidFill>
                  <a:schemeClr val="bg2"/>
                </a:solidFill>
                <a:effectLst/>
                <a:latin typeface="+mj-lt"/>
                <a:ea typeface="Calibri" panose="020F0502020204030204" pitchFamily="34" charset="0"/>
              </a:rPr>
              <a:t>dhr</a:t>
            </a:r>
            <a:r>
              <a:rPr lang="nl-NL" sz="1400">
                <a:solidFill>
                  <a:schemeClr val="bg2"/>
                </a:solidFill>
                <a:effectLst/>
                <a:latin typeface="+mj-lt"/>
                <a:ea typeface="Calibri" panose="020F0502020204030204" pitchFamily="34" charset="0"/>
              </a:rPr>
              <a:t> veel klachten had nam hij de probiotica niet  in.</a:t>
            </a:r>
          </a:p>
          <a:p>
            <a:r>
              <a:rPr lang="nl-NL" sz="1400">
                <a:solidFill>
                  <a:schemeClr val="bg2"/>
                </a:solidFill>
                <a:effectLst/>
                <a:latin typeface="+mj-lt"/>
                <a:ea typeface="Calibri" panose="020F0502020204030204" pitchFamily="34" charset="0"/>
              </a:rPr>
              <a:t>Zeker in het begin bij goede inname heeft het goed gewerkt.</a:t>
            </a:r>
          </a:p>
          <a:p>
            <a:endParaRPr lang="nl-NL" sz="1400">
              <a:solidFill>
                <a:schemeClr val="bg2"/>
              </a:solidFill>
              <a:latin typeface="+mj-lt"/>
            </a:endParaRPr>
          </a:p>
        </p:txBody>
      </p:sp>
      <p:pic>
        <p:nvPicPr>
          <p:cNvPr id="5" name="Picture 2" descr="Deel je ervaringen - Stichting Mediwiet">
            <a:extLst>
              <a:ext uri="{FF2B5EF4-FFF2-40B4-BE49-F238E27FC236}">
                <a16:creationId xmlns:a16="http://schemas.microsoft.com/office/drawing/2014/main" id="{6C41BA06-34E3-5D72-D9CB-753F2288890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60" y="3560191"/>
            <a:ext cx="2161513" cy="92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4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a:solidFill>
                  <a:schemeClr val="tx2">
                    <a:lumMod val="75000"/>
                  </a:schemeClr>
                </a:solidFill>
              </a:rPr>
              <a:t>‘Hot topic’ in de </a:t>
            </a:r>
            <a:r>
              <a:rPr lang="en-US" err="1">
                <a:solidFill>
                  <a:schemeClr val="tx2">
                    <a:lumMod val="75000"/>
                  </a:schemeClr>
                </a:solidFill>
              </a:rPr>
              <a:t>wetenschap</a:t>
            </a:r>
            <a:r>
              <a:rPr lang="en-US">
                <a:solidFill>
                  <a:schemeClr val="tx2">
                    <a:lumMod val="75000"/>
                  </a:schemeClr>
                </a:solidFill>
              </a:rPr>
              <a:t> </a:t>
            </a:r>
            <a:endParaRPr lang="nl-NL">
              <a:solidFill>
                <a:schemeClr val="tx2">
                  <a:lumMod val="75000"/>
                </a:schemeClr>
              </a:solidFill>
            </a:endParaRPr>
          </a:p>
        </p:txBody>
      </p:sp>
      <p:sp>
        <p:nvSpPr>
          <p:cNvPr id="4" name="Tijdelijke aanduiding voor tekst 3"/>
          <p:cNvSpPr>
            <a:spLocks noGrp="1"/>
          </p:cNvSpPr>
          <p:nvPr>
            <p:ph type="body" sz="quarter" idx="14"/>
          </p:nvPr>
        </p:nvSpPr>
        <p:spPr/>
        <p:txBody>
          <a:bodyPr/>
          <a:lstStyle/>
          <a:p>
            <a:endParaRPr lang="nl-NL"/>
          </a:p>
        </p:txBody>
      </p:sp>
      <p:grpSp>
        <p:nvGrpSpPr>
          <p:cNvPr id="7" name="Groep 6"/>
          <p:cNvGrpSpPr/>
          <p:nvPr/>
        </p:nvGrpSpPr>
        <p:grpSpPr>
          <a:xfrm>
            <a:off x="1637969" y="1089329"/>
            <a:ext cx="5900208" cy="3506095"/>
            <a:chOff x="1093788" y="1093788"/>
            <a:chExt cx="7749303" cy="4913312"/>
          </a:xfrm>
        </p:grpSpPr>
        <p:pic>
          <p:nvPicPr>
            <p:cNvPr id="8" name="Picture 1" descr="001_NS11_Cover_L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3788" y="1093788"/>
              <a:ext cx="18192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1-s2_0-S0092867413X00029-cov150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9913" y="1093788"/>
              <a:ext cx="18303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97447d30bba84485a8bfec273ce55d73_975_129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1093788"/>
              <a:ext cx="18256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149916_451157973830_195087858830_5583809_848599_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1093788"/>
              <a:ext cx="1811338"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over_nature 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4900" y="3613150"/>
              <a:ext cx="18002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cover_natur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07941" y="3592513"/>
              <a:ext cx="18351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F1_medium.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3613150"/>
              <a:ext cx="1881187"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cover_ti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54600" y="3609975"/>
              <a:ext cx="1841500" cy="23923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6" name="Rechthoek 15"/>
          <p:cNvSpPr/>
          <p:nvPr/>
        </p:nvSpPr>
        <p:spPr>
          <a:xfrm>
            <a:off x="1463048" y="1040300"/>
            <a:ext cx="6337189" cy="3571025"/>
          </a:xfrm>
          <a:prstGeom prst="rect">
            <a:avLst/>
          </a:prstGeom>
          <a:solidFill>
            <a:srgbClr val="FFFFFF">
              <a:alpha val="20000"/>
            </a:srgbClr>
          </a:solidFill>
          <a:ln>
            <a:noFill/>
          </a:ln>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endParaRPr lang="nl-NL" sz="1100"/>
          </a:p>
        </p:txBody>
      </p:sp>
      <p:sp>
        <p:nvSpPr>
          <p:cNvPr id="17" name="Rechthoek 16"/>
          <p:cNvSpPr/>
          <p:nvPr/>
        </p:nvSpPr>
        <p:spPr>
          <a:xfrm>
            <a:off x="4051004" y="4762502"/>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nl-NL" sz="1100"/>
          </a:p>
        </p:txBody>
      </p:sp>
    </p:spTree>
    <p:extLst>
      <p:ext uri="{BB962C8B-B14F-4D97-AF65-F5344CB8AC3E}">
        <p14:creationId xmlns:p14="http://schemas.microsoft.com/office/powerpoint/2010/main" val="2840534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Microbiota ontwikkeling </a:t>
            </a:r>
          </a:p>
        </p:txBody>
      </p:sp>
      <p:pic>
        <p:nvPicPr>
          <p:cNvPr id="7" name="Afbeelding 6" descr="Schermopn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38" y="1466784"/>
            <a:ext cx="7253795" cy="2401294"/>
          </a:xfrm>
          <a:prstGeom prst="rect">
            <a:avLst/>
          </a:prstGeom>
        </p:spPr>
      </p:pic>
      <p:sp>
        <p:nvSpPr>
          <p:cNvPr id="10" name="Rechthoek 9"/>
          <p:cNvSpPr/>
          <p:nvPr/>
        </p:nvSpPr>
        <p:spPr>
          <a:xfrm>
            <a:off x="5989030" y="4080451"/>
            <a:ext cx="2475358" cy="215444"/>
          </a:xfrm>
          <a:prstGeom prst="rect">
            <a:avLst/>
          </a:prstGeom>
        </p:spPr>
        <p:txBody>
          <a:bodyPr wrap="none">
            <a:spAutoFit/>
          </a:bodyPr>
          <a:lstStyle/>
          <a:p>
            <a:pPr lvl="0" defTabSz="685630"/>
            <a:r>
              <a:rPr lang="en-US" sz="800" i="1">
                <a:solidFill>
                  <a:schemeClr val="tx2">
                    <a:lumMod val="75000"/>
                  </a:schemeClr>
                </a:solidFill>
                <a:latin typeface="Century Gothic" panose="020B0502020202020204" pitchFamily="34" charset="0"/>
              </a:rPr>
              <a:t>Adapted from </a:t>
            </a:r>
            <a:r>
              <a:rPr lang="en-US" sz="800" i="1" err="1">
                <a:solidFill>
                  <a:schemeClr val="tx2">
                    <a:lumMod val="75000"/>
                  </a:schemeClr>
                </a:solidFill>
                <a:latin typeface="Century Gothic" panose="020B0502020202020204" pitchFamily="34" charset="0"/>
              </a:rPr>
              <a:t>Stiemsma</a:t>
            </a:r>
            <a:r>
              <a:rPr lang="en-US" sz="800" i="1">
                <a:solidFill>
                  <a:schemeClr val="tx2">
                    <a:lumMod val="75000"/>
                  </a:schemeClr>
                </a:solidFill>
                <a:latin typeface="Century Gothic" panose="020B0502020202020204" pitchFamily="34" charset="0"/>
              </a:rPr>
              <a:t> 2015 and </a:t>
            </a:r>
            <a:r>
              <a:rPr lang="en-US" sz="800" i="1" err="1">
                <a:solidFill>
                  <a:schemeClr val="tx2">
                    <a:lumMod val="75000"/>
                  </a:schemeClr>
                </a:solidFill>
                <a:latin typeface="Century Gothic" panose="020B0502020202020204" pitchFamily="34" charset="0"/>
              </a:rPr>
              <a:t>Cryan</a:t>
            </a:r>
            <a:r>
              <a:rPr lang="en-US" sz="800" i="1">
                <a:solidFill>
                  <a:schemeClr val="tx2">
                    <a:lumMod val="75000"/>
                  </a:schemeClr>
                </a:solidFill>
                <a:latin typeface="Century Gothic" panose="020B0502020202020204" pitchFamily="34" charset="0"/>
              </a:rPr>
              <a:t> 2019</a:t>
            </a:r>
          </a:p>
        </p:txBody>
      </p:sp>
    </p:spTree>
    <p:extLst>
      <p:ext uri="{BB962C8B-B14F-4D97-AF65-F5344CB8AC3E}">
        <p14:creationId xmlns:p14="http://schemas.microsoft.com/office/powerpoint/2010/main" val="13036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Recent onderzoek UMCG Groningen</a:t>
            </a:r>
          </a:p>
        </p:txBody>
      </p:sp>
      <p:pic>
        <p:nvPicPr>
          <p:cNvPr id="4" name="Afbeelding 3" descr="Schermopn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31" y="1168379"/>
            <a:ext cx="4398685" cy="3506198"/>
          </a:xfrm>
          <a:prstGeom prst="rect">
            <a:avLst/>
          </a:prstGeom>
        </p:spPr>
      </p:pic>
    </p:spTree>
    <p:extLst>
      <p:ext uri="{BB962C8B-B14F-4D97-AF65-F5344CB8AC3E}">
        <p14:creationId xmlns:p14="http://schemas.microsoft.com/office/powerpoint/2010/main" val="4852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Kwaliteit van leven </a:t>
            </a:r>
          </a:p>
        </p:txBody>
      </p:sp>
      <p:sp>
        <p:nvSpPr>
          <p:cNvPr id="5" name="Tijdelijke aanduiding voor inhoud 4"/>
          <p:cNvSpPr>
            <a:spLocks noGrp="1"/>
          </p:cNvSpPr>
          <p:nvPr>
            <p:ph idx="1"/>
          </p:nvPr>
        </p:nvSpPr>
        <p:spPr/>
        <p:txBody>
          <a:bodyPr/>
          <a:lstStyle/>
          <a:p>
            <a:endParaRPr lang="nl-NL"/>
          </a:p>
          <a:p>
            <a:endParaRPr lang="nl-NL"/>
          </a:p>
          <a:p>
            <a:endParaRPr lang="nl-NL"/>
          </a:p>
          <a:p>
            <a:endParaRPr lang="nl-NL"/>
          </a:p>
          <a:p>
            <a:r>
              <a:rPr lang="nl-NL">
                <a:solidFill>
                  <a:schemeClr val="bg2"/>
                </a:solidFill>
              </a:rPr>
              <a:t>Darmgezondheid heeft enorme impact op kwaliteit van leven!  </a:t>
            </a:r>
          </a:p>
          <a:p>
            <a:endParaRPr lang="nl-NL"/>
          </a:p>
        </p:txBody>
      </p:sp>
      <p:grpSp>
        <p:nvGrpSpPr>
          <p:cNvPr id="12" name="Group 9"/>
          <p:cNvGrpSpPr/>
          <p:nvPr/>
        </p:nvGrpSpPr>
        <p:grpSpPr>
          <a:xfrm>
            <a:off x="517116" y="903951"/>
            <a:ext cx="3665533" cy="3486182"/>
            <a:chOff x="3812420" y="1296018"/>
            <a:chExt cx="4904800" cy="4903841"/>
          </a:xfrm>
        </p:grpSpPr>
        <p:sp>
          <p:nvSpPr>
            <p:cNvPr id="13" name="Graphic 37">
              <a:extLst>
                <a:ext uri="{FF2B5EF4-FFF2-40B4-BE49-F238E27FC236}">
                  <a16:creationId xmlns:a16="http://schemas.microsoft.com/office/drawing/2014/main" id="{55024E09-2117-B641-BC12-54D09BAB6996}"/>
                </a:ext>
              </a:extLst>
            </p:cNvPr>
            <p:cNvSpPr/>
            <p:nvPr/>
          </p:nvSpPr>
          <p:spPr>
            <a:xfrm>
              <a:off x="3944994" y="4064603"/>
              <a:ext cx="2278958" cy="2135256"/>
            </a:xfrm>
            <a:custGeom>
              <a:avLst/>
              <a:gdLst>
                <a:gd name="connsiteX0" fmla="*/ 2115378 w 2278958"/>
                <a:gd name="connsiteY0" fmla="*/ 1555284 h 2135256"/>
                <a:gd name="connsiteX1" fmla="*/ 2278862 w 2278958"/>
                <a:gd name="connsiteY1" fmla="*/ 1355017 h 2135256"/>
                <a:gd name="connsiteX2" fmla="*/ 2278862 w 2278958"/>
                <a:gd name="connsiteY2" fmla="*/ 581577 h 2135256"/>
                <a:gd name="connsiteX3" fmla="*/ 1477793 w 2278958"/>
                <a:gd name="connsiteY3" fmla="*/ -97 h 2135256"/>
                <a:gd name="connsiteX4" fmla="*/ 742118 w 2278958"/>
                <a:gd name="connsiteY4" fmla="*/ 238834 h 2135256"/>
                <a:gd name="connsiteX5" fmla="*/ 562237 w 2278958"/>
                <a:gd name="connsiteY5" fmla="*/ 465030 h 2135256"/>
                <a:gd name="connsiteX6" fmla="*/ 361201 w 2278958"/>
                <a:gd name="connsiteY6" fmla="*/ 362591 h 2135256"/>
                <a:gd name="connsiteX7" fmla="*/ -97 w 2278958"/>
                <a:gd name="connsiteY7" fmla="*/ 480136 h 2135256"/>
                <a:gd name="connsiteX8" fmla="*/ 2278862 w 2278958"/>
                <a:gd name="connsiteY8" fmla="*/ 2135160 h 2135256"/>
                <a:gd name="connsiteX9" fmla="*/ 2278862 w 2278958"/>
                <a:gd name="connsiteY9" fmla="*/ 1755551 h 2135256"/>
                <a:gd name="connsiteX10" fmla="*/ 2115378 w 2278958"/>
                <a:gd name="connsiteY10" fmla="*/ 1555284 h 213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958" h="2135256">
                  <a:moveTo>
                    <a:pt x="2115378" y="1555284"/>
                  </a:moveTo>
                  <a:cubicBezTo>
                    <a:pt x="2115362" y="1458159"/>
                    <a:pt x="2183698" y="1374439"/>
                    <a:pt x="2278862" y="1355017"/>
                  </a:cubicBezTo>
                  <a:lnTo>
                    <a:pt x="2278862" y="581577"/>
                  </a:lnTo>
                  <a:cubicBezTo>
                    <a:pt x="1919533" y="565368"/>
                    <a:pt x="1604436" y="336573"/>
                    <a:pt x="1477793" y="-97"/>
                  </a:cubicBezTo>
                  <a:lnTo>
                    <a:pt x="742118" y="238834"/>
                  </a:lnTo>
                  <a:cubicBezTo>
                    <a:pt x="754910" y="350967"/>
                    <a:pt x="674370" y="452237"/>
                    <a:pt x="562237" y="465030"/>
                  </a:cubicBezTo>
                  <a:cubicBezTo>
                    <a:pt x="480740" y="474324"/>
                    <a:pt x="401582" y="433992"/>
                    <a:pt x="361201" y="362591"/>
                  </a:cubicBezTo>
                  <a:lnTo>
                    <a:pt x="-97" y="480136"/>
                  </a:lnTo>
                  <a:cubicBezTo>
                    <a:pt x="326870" y="1431119"/>
                    <a:pt x="1221206" y="2117831"/>
                    <a:pt x="2278862" y="2135160"/>
                  </a:cubicBezTo>
                  <a:lnTo>
                    <a:pt x="2278862" y="1755551"/>
                  </a:lnTo>
                  <a:cubicBezTo>
                    <a:pt x="2183698" y="1736130"/>
                    <a:pt x="2115362" y="1652410"/>
                    <a:pt x="2115378" y="1555284"/>
                  </a:cubicBezTo>
                  <a:close/>
                </a:path>
              </a:pathLst>
            </a:custGeom>
            <a:solidFill>
              <a:srgbClr val="1A7587"/>
            </a:solidFill>
            <a:ln w="8167" cap="flat">
              <a:noFill/>
              <a:prstDash val="solid"/>
              <a:miter/>
            </a:ln>
          </p:spPr>
          <p:txBody>
            <a:bodyPr rtlCol="0" anchor="ctr"/>
            <a:lstStyle/>
            <a:p>
              <a:pPr defTabSz="685800"/>
              <a:endParaRPr lang="nl-NL" sz="1350">
                <a:solidFill>
                  <a:srgbClr val="000000"/>
                </a:solidFill>
              </a:endParaRPr>
            </a:p>
          </p:txBody>
        </p:sp>
        <p:sp>
          <p:nvSpPr>
            <p:cNvPr id="14" name="Graphic 37">
              <a:extLst>
                <a:ext uri="{FF2B5EF4-FFF2-40B4-BE49-F238E27FC236}">
                  <a16:creationId xmlns:a16="http://schemas.microsoft.com/office/drawing/2014/main" id="{1777AF56-82EA-A44E-B062-7B9E22C527F7}"/>
                </a:ext>
              </a:extLst>
            </p:cNvPr>
            <p:cNvSpPr/>
            <p:nvPr/>
          </p:nvSpPr>
          <p:spPr>
            <a:xfrm>
              <a:off x="6305694" y="4065011"/>
              <a:ext cx="2278958" cy="2134848"/>
            </a:xfrm>
            <a:custGeom>
              <a:avLst/>
              <a:gdLst>
                <a:gd name="connsiteX0" fmla="*/ 1676180 w 2278958"/>
                <a:gd name="connsiteY0" fmla="*/ 455777 h 2134848"/>
                <a:gd name="connsiteX1" fmla="*/ 1536647 w 2278958"/>
                <a:gd name="connsiteY1" fmla="*/ 238834 h 2134848"/>
                <a:gd name="connsiteX2" fmla="*/ 800972 w 2278958"/>
                <a:gd name="connsiteY2" fmla="*/ -97 h 2134848"/>
                <a:gd name="connsiteX3" fmla="*/ -97 w 2278958"/>
                <a:gd name="connsiteY3" fmla="*/ 581577 h 2134848"/>
                <a:gd name="connsiteX4" fmla="*/ -97 w 2278958"/>
                <a:gd name="connsiteY4" fmla="*/ 1354608 h 2134848"/>
                <a:gd name="connsiteX5" fmla="*/ 159504 w 2278958"/>
                <a:gd name="connsiteY5" fmla="*/ 1595542 h 2134848"/>
                <a:gd name="connsiteX6" fmla="*/ -97 w 2278958"/>
                <a:gd name="connsiteY6" fmla="*/ 1755143 h 2134848"/>
                <a:gd name="connsiteX7" fmla="*/ -97 w 2278958"/>
                <a:gd name="connsiteY7" fmla="*/ 2134751 h 2134848"/>
                <a:gd name="connsiteX8" fmla="*/ 2278862 w 2278958"/>
                <a:gd name="connsiteY8" fmla="*/ 479727 h 2134848"/>
                <a:gd name="connsiteX9" fmla="*/ 1917155 w 2278958"/>
                <a:gd name="connsiteY9" fmla="*/ 362182 h 2134848"/>
                <a:gd name="connsiteX10" fmla="*/ 1676180 w 2278958"/>
                <a:gd name="connsiteY10" fmla="*/ 455777 h 213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958" h="2134848">
                  <a:moveTo>
                    <a:pt x="1676180" y="455777"/>
                  </a:moveTo>
                  <a:cubicBezTo>
                    <a:pt x="1584139" y="425663"/>
                    <a:pt x="1525882" y="335077"/>
                    <a:pt x="1536647" y="238834"/>
                  </a:cubicBezTo>
                  <a:lnTo>
                    <a:pt x="800972" y="-97"/>
                  </a:lnTo>
                  <a:cubicBezTo>
                    <a:pt x="674329" y="336573"/>
                    <a:pt x="359231" y="565368"/>
                    <a:pt x="-97" y="581577"/>
                  </a:cubicBezTo>
                  <a:lnTo>
                    <a:pt x="-97" y="1354608"/>
                  </a:lnTo>
                  <a:cubicBezTo>
                    <a:pt x="110508" y="1377071"/>
                    <a:pt x="181966" y="1484937"/>
                    <a:pt x="159504" y="1595542"/>
                  </a:cubicBezTo>
                  <a:cubicBezTo>
                    <a:pt x="143172" y="1675959"/>
                    <a:pt x="80321" y="1738811"/>
                    <a:pt x="-97" y="1755143"/>
                  </a:cubicBezTo>
                  <a:lnTo>
                    <a:pt x="-97" y="2134751"/>
                  </a:lnTo>
                  <a:cubicBezTo>
                    <a:pt x="1057559" y="2117422"/>
                    <a:pt x="1952303" y="1430710"/>
                    <a:pt x="2278862" y="479727"/>
                  </a:cubicBezTo>
                  <a:lnTo>
                    <a:pt x="1917155" y="362182"/>
                  </a:lnTo>
                  <a:cubicBezTo>
                    <a:pt x="1869279" y="446679"/>
                    <a:pt x="1768540" y="485800"/>
                    <a:pt x="1676180" y="455777"/>
                  </a:cubicBezTo>
                  <a:close/>
                </a:path>
              </a:pathLst>
            </a:custGeom>
            <a:solidFill>
              <a:srgbClr val="268595"/>
            </a:solidFill>
            <a:ln w="8167" cap="flat">
              <a:noFill/>
              <a:prstDash val="solid"/>
              <a:miter/>
            </a:ln>
          </p:spPr>
          <p:txBody>
            <a:bodyPr rtlCol="0" anchor="ctr"/>
            <a:lstStyle/>
            <a:p>
              <a:pPr defTabSz="685800"/>
              <a:endParaRPr lang="nl-NL" sz="1350">
                <a:solidFill>
                  <a:srgbClr val="000000"/>
                </a:solidFill>
              </a:endParaRPr>
            </a:p>
          </p:txBody>
        </p:sp>
        <p:grpSp>
          <p:nvGrpSpPr>
            <p:cNvPr id="15" name="Group 14"/>
            <p:cNvGrpSpPr/>
            <p:nvPr/>
          </p:nvGrpSpPr>
          <p:grpSpPr>
            <a:xfrm>
              <a:off x="3812420" y="1296018"/>
              <a:ext cx="4904800" cy="4406403"/>
              <a:chOff x="3812420" y="1296018"/>
              <a:chExt cx="4904800" cy="4406403"/>
            </a:xfrm>
          </p:grpSpPr>
          <p:sp>
            <p:nvSpPr>
              <p:cNvPr id="16" name="Graphic 37">
                <a:extLst>
                  <a:ext uri="{FF2B5EF4-FFF2-40B4-BE49-F238E27FC236}">
                    <a16:creationId xmlns:a16="http://schemas.microsoft.com/office/drawing/2014/main" id="{45524AB2-194E-8343-9801-EA79FCAC3F84}"/>
                  </a:ext>
                </a:extLst>
              </p:cNvPr>
              <p:cNvSpPr/>
              <p:nvPr/>
            </p:nvSpPr>
            <p:spPr>
              <a:xfrm>
                <a:off x="4856986" y="1296018"/>
                <a:ext cx="2816328" cy="1701038"/>
              </a:xfrm>
              <a:custGeom>
                <a:avLst/>
                <a:gdLst>
                  <a:gd name="connsiteX0" fmla="*/ 472779 w 2816328"/>
                  <a:gd name="connsiteY0" fmla="*/ 817150 h 1701038"/>
                  <a:gd name="connsiteX1" fmla="*/ 458229 w 2816328"/>
                  <a:gd name="connsiteY1" fmla="*/ 1075290 h 1701038"/>
                  <a:gd name="connsiteX2" fmla="*/ 912794 w 2816328"/>
                  <a:gd name="connsiteY2" fmla="*/ 1700941 h 1701038"/>
                  <a:gd name="connsiteX3" fmla="*/ 1902686 w 2816328"/>
                  <a:gd name="connsiteY3" fmla="*/ 1700941 h 1701038"/>
                  <a:gd name="connsiteX4" fmla="*/ 2357252 w 2816328"/>
                  <a:gd name="connsiteY4" fmla="*/ 1075290 h 1701038"/>
                  <a:gd name="connsiteX5" fmla="*/ 2370936 w 2816328"/>
                  <a:gd name="connsiteY5" fmla="*/ 786611 h 1701038"/>
                  <a:gd name="connsiteX6" fmla="*/ 2592995 w 2816328"/>
                  <a:gd name="connsiteY6" fmla="*/ 751757 h 1701038"/>
                  <a:gd name="connsiteX7" fmla="*/ 2816232 w 2816328"/>
                  <a:gd name="connsiteY7" fmla="*/ 444408 h 1701038"/>
                  <a:gd name="connsiteX8" fmla="*/ -97 w 2816328"/>
                  <a:gd name="connsiteY8" fmla="*/ 444408 h 1701038"/>
                  <a:gd name="connsiteX9" fmla="*/ 222486 w 2816328"/>
                  <a:gd name="connsiteY9" fmla="*/ 751757 h 1701038"/>
                  <a:gd name="connsiteX10" fmla="*/ 472779 w 2816328"/>
                  <a:gd name="connsiteY10" fmla="*/ 817150 h 170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6328" h="1701038">
                    <a:moveTo>
                      <a:pt x="472779" y="817150"/>
                    </a:moveTo>
                    <a:cubicBezTo>
                      <a:pt x="529900" y="895720"/>
                      <a:pt x="523810" y="1003636"/>
                      <a:pt x="458229" y="1075290"/>
                    </a:cubicBezTo>
                    <a:lnTo>
                      <a:pt x="912794" y="1700941"/>
                    </a:lnTo>
                    <a:cubicBezTo>
                      <a:pt x="1213064" y="1502963"/>
                      <a:pt x="1602417" y="1502963"/>
                      <a:pt x="1902686" y="1700941"/>
                    </a:cubicBezTo>
                    <a:lnTo>
                      <a:pt x="2357252" y="1075290"/>
                    </a:lnTo>
                    <a:cubicBezTo>
                      <a:pt x="2281314" y="991799"/>
                      <a:pt x="2287436" y="862549"/>
                      <a:pt x="2370936" y="786611"/>
                    </a:cubicBezTo>
                    <a:cubicBezTo>
                      <a:pt x="2431343" y="731673"/>
                      <a:pt x="2518659" y="717965"/>
                      <a:pt x="2592995" y="751757"/>
                    </a:cubicBezTo>
                    <a:lnTo>
                      <a:pt x="2816232" y="444408"/>
                    </a:lnTo>
                    <a:cubicBezTo>
                      <a:pt x="1970998" y="-148265"/>
                      <a:pt x="845137" y="-148265"/>
                      <a:pt x="-97" y="444408"/>
                    </a:cubicBezTo>
                    <a:lnTo>
                      <a:pt x="222486" y="751757"/>
                    </a:lnTo>
                    <a:cubicBezTo>
                      <a:pt x="310848" y="711254"/>
                      <a:pt x="415519" y="738596"/>
                      <a:pt x="472779" y="817150"/>
                    </a:cubicBezTo>
                    <a:close/>
                  </a:path>
                </a:pathLst>
              </a:custGeom>
              <a:solidFill>
                <a:srgbClr val="42ADBF"/>
              </a:solidFill>
              <a:ln w="8167" cap="flat">
                <a:noFill/>
                <a:prstDash val="solid"/>
                <a:miter/>
              </a:ln>
            </p:spPr>
            <p:txBody>
              <a:bodyPr rtlCol="0" anchor="ctr"/>
              <a:lstStyle/>
              <a:p>
                <a:pPr defTabSz="685800"/>
                <a:endParaRPr lang="nl-NL" sz="1350">
                  <a:solidFill>
                    <a:srgbClr val="000000"/>
                  </a:solidFill>
                </a:endParaRPr>
              </a:p>
            </p:txBody>
          </p:sp>
          <p:sp>
            <p:nvSpPr>
              <p:cNvPr id="17" name="Graphic 37">
                <a:extLst>
                  <a:ext uri="{FF2B5EF4-FFF2-40B4-BE49-F238E27FC236}">
                    <a16:creationId xmlns:a16="http://schemas.microsoft.com/office/drawing/2014/main" id="{4A4C3EA8-E6C3-5444-A3E1-722CC0C35022}"/>
                  </a:ext>
                </a:extLst>
              </p:cNvPr>
              <p:cNvSpPr/>
              <p:nvPr/>
            </p:nvSpPr>
            <p:spPr>
              <a:xfrm>
                <a:off x="6825817" y="1788750"/>
                <a:ext cx="1891403" cy="2678675"/>
              </a:xfrm>
              <a:custGeom>
                <a:avLst/>
                <a:gdLst>
                  <a:gd name="connsiteX0" fmla="*/ 704517 w 1891403"/>
                  <a:gd name="connsiteY0" fmla="*/ 564983 h 2678675"/>
                  <a:gd name="connsiteX1" fmla="*/ 454550 w 1891403"/>
                  <a:gd name="connsiteY1" fmla="*/ 630867 h 2678675"/>
                  <a:gd name="connsiteX2" fmla="*/ -97 w 1891403"/>
                  <a:gd name="connsiteY2" fmla="*/ 1256273 h 2678675"/>
                  <a:gd name="connsiteX3" fmla="*/ 305944 w 1891403"/>
                  <a:gd name="connsiteY3" fmla="*/ 2197692 h 2678675"/>
                  <a:gd name="connsiteX4" fmla="*/ 1041619 w 1891403"/>
                  <a:gd name="connsiteY4" fmla="*/ 2436623 h 2678675"/>
                  <a:gd name="connsiteX5" fmla="*/ 1320097 w 1891403"/>
                  <a:gd name="connsiteY5" fmla="*/ 2359345 h 2678675"/>
                  <a:gd name="connsiteX6" fmla="*/ 1422536 w 1891403"/>
                  <a:gd name="connsiteY6" fmla="*/ 2560380 h 2678675"/>
                  <a:gd name="connsiteX7" fmla="*/ 1783998 w 1891403"/>
                  <a:gd name="connsiteY7" fmla="*/ 2678579 h 2678675"/>
                  <a:gd name="connsiteX8" fmla="*/ 913203 w 1891403"/>
                  <a:gd name="connsiteY8" fmla="*/ -97 h 2678675"/>
                  <a:gd name="connsiteX9" fmla="*/ 689966 w 1891403"/>
                  <a:gd name="connsiteY9" fmla="*/ 307170 h 2678675"/>
                  <a:gd name="connsiteX10" fmla="*/ 704517 w 1891403"/>
                  <a:gd name="connsiteY10" fmla="*/ 564983 h 26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1403" h="2678675">
                    <a:moveTo>
                      <a:pt x="704517" y="564983"/>
                    </a:moveTo>
                    <a:cubicBezTo>
                      <a:pt x="647436" y="643554"/>
                      <a:pt x="542946" y="671092"/>
                      <a:pt x="454550" y="630867"/>
                    </a:cubicBezTo>
                    <a:lnTo>
                      <a:pt x="-97" y="1256273"/>
                    </a:lnTo>
                    <a:cubicBezTo>
                      <a:pt x="280817" y="1480768"/>
                      <a:pt x="401148" y="1850927"/>
                      <a:pt x="305944" y="2197692"/>
                    </a:cubicBezTo>
                    <a:lnTo>
                      <a:pt x="1041619" y="2436623"/>
                    </a:lnTo>
                    <a:cubicBezTo>
                      <a:pt x="1097179" y="2338386"/>
                      <a:pt x="1221860" y="2303785"/>
                      <a:pt x="1320097" y="2359345"/>
                    </a:cubicBezTo>
                    <a:cubicBezTo>
                      <a:pt x="1391498" y="2399725"/>
                      <a:pt x="1431830" y="2478884"/>
                      <a:pt x="1422536" y="2560380"/>
                    </a:cubicBezTo>
                    <a:lnTo>
                      <a:pt x="1783998" y="2678579"/>
                    </a:lnTo>
                    <a:cubicBezTo>
                      <a:pt x="2085616" y="1691409"/>
                      <a:pt x="1737642" y="621009"/>
                      <a:pt x="913203" y="-97"/>
                    </a:cubicBezTo>
                    <a:lnTo>
                      <a:pt x="689966" y="307170"/>
                    </a:lnTo>
                    <a:cubicBezTo>
                      <a:pt x="755376" y="378768"/>
                      <a:pt x="761458" y="486479"/>
                      <a:pt x="704517" y="564983"/>
                    </a:cubicBezTo>
                    <a:close/>
                  </a:path>
                </a:pathLst>
              </a:custGeom>
              <a:solidFill>
                <a:srgbClr val="3298AA"/>
              </a:solidFill>
              <a:ln w="8167" cap="flat">
                <a:noFill/>
                <a:prstDash val="solid"/>
                <a:miter/>
              </a:ln>
            </p:spPr>
            <p:txBody>
              <a:bodyPr rtlCol="0" anchor="ctr"/>
              <a:lstStyle/>
              <a:p>
                <a:pPr defTabSz="685800"/>
                <a:endParaRPr lang="nl-NL" sz="1350">
                  <a:solidFill>
                    <a:srgbClr val="000000"/>
                  </a:solidFill>
                </a:endParaRPr>
              </a:p>
            </p:txBody>
          </p:sp>
          <p:sp>
            <p:nvSpPr>
              <p:cNvPr id="18" name="Graphic 37">
                <a:extLst>
                  <a:ext uri="{FF2B5EF4-FFF2-40B4-BE49-F238E27FC236}">
                    <a16:creationId xmlns:a16="http://schemas.microsoft.com/office/drawing/2014/main" id="{51684726-1D3D-CB42-B20B-88CC5B2B7EF9}"/>
                  </a:ext>
                </a:extLst>
              </p:cNvPr>
              <p:cNvSpPr/>
              <p:nvPr/>
            </p:nvSpPr>
            <p:spPr>
              <a:xfrm>
                <a:off x="3812420" y="1788423"/>
                <a:ext cx="1891409" cy="2679002"/>
              </a:xfrm>
              <a:custGeom>
                <a:avLst/>
                <a:gdLst>
                  <a:gd name="connsiteX0" fmla="*/ 608867 w 1891409"/>
                  <a:gd name="connsiteY0" fmla="*/ 2343765 h 2679002"/>
                  <a:gd name="connsiteX1" fmla="*/ 850169 w 1891409"/>
                  <a:gd name="connsiteY1" fmla="*/ 2437277 h 2679002"/>
                  <a:gd name="connsiteX2" fmla="*/ 1585844 w 1891409"/>
                  <a:gd name="connsiteY2" fmla="*/ 2198346 h 2679002"/>
                  <a:gd name="connsiteX3" fmla="*/ 1891313 w 1891409"/>
                  <a:gd name="connsiteY3" fmla="*/ 1256600 h 2679002"/>
                  <a:gd name="connsiteX4" fmla="*/ 1436666 w 1891409"/>
                  <a:gd name="connsiteY4" fmla="*/ 630867 h 2679002"/>
                  <a:gd name="connsiteX5" fmla="*/ 1166607 w 1891409"/>
                  <a:gd name="connsiteY5" fmla="*/ 527946 h 2679002"/>
                  <a:gd name="connsiteX6" fmla="*/ 1201658 w 1891409"/>
                  <a:gd name="connsiteY6" fmla="*/ 307170 h 2679002"/>
                  <a:gd name="connsiteX7" fmla="*/ 978422 w 1891409"/>
                  <a:gd name="connsiteY7" fmla="*/ -97 h 2679002"/>
                  <a:gd name="connsiteX8" fmla="*/ 107218 w 1891409"/>
                  <a:gd name="connsiteY8" fmla="*/ 2678906 h 2679002"/>
                  <a:gd name="connsiteX9" fmla="*/ 468925 w 1891409"/>
                  <a:gd name="connsiteY9" fmla="*/ 2561361 h 2679002"/>
                  <a:gd name="connsiteX10" fmla="*/ 608867 w 1891409"/>
                  <a:gd name="connsiteY10" fmla="*/ 2343765 h 267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1409" h="2679002">
                    <a:moveTo>
                      <a:pt x="608867" y="2343765"/>
                    </a:moveTo>
                    <a:cubicBezTo>
                      <a:pt x="701309" y="2313545"/>
                      <a:pt x="802235" y="2352658"/>
                      <a:pt x="850169" y="2437277"/>
                    </a:cubicBezTo>
                    <a:lnTo>
                      <a:pt x="1585844" y="2198346"/>
                    </a:lnTo>
                    <a:cubicBezTo>
                      <a:pt x="1490362" y="1851598"/>
                      <a:pt x="1610481" y="1481292"/>
                      <a:pt x="1891313" y="1256600"/>
                    </a:cubicBezTo>
                    <a:lnTo>
                      <a:pt x="1436666" y="630867"/>
                    </a:lnTo>
                    <a:cubicBezTo>
                      <a:pt x="1333671" y="677019"/>
                      <a:pt x="1212767" y="630941"/>
                      <a:pt x="1166607" y="527946"/>
                    </a:cubicBezTo>
                    <a:cubicBezTo>
                      <a:pt x="1133437" y="453921"/>
                      <a:pt x="1147194" y="367283"/>
                      <a:pt x="1201658" y="307170"/>
                    </a:cubicBezTo>
                    <a:lnTo>
                      <a:pt x="978422" y="-97"/>
                    </a:lnTo>
                    <a:cubicBezTo>
                      <a:pt x="153689" y="620952"/>
                      <a:pt x="-194465" y="1691556"/>
                      <a:pt x="107218" y="2678906"/>
                    </a:cubicBezTo>
                    <a:lnTo>
                      <a:pt x="468925" y="2561361"/>
                    </a:lnTo>
                    <a:cubicBezTo>
                      <a:pt x="457874" y="2464775"/>
                      <a:pt x="516401" y="2373780"/>
                      <a:pt x="608867" y="2343765"/>
                    </a:cubicBezTo>
                    <a:close/>
                  </a:path>
                </a:pathLst>
              </a:custGeom>
              <a:solidFill>
                <a:schemeClr val="accent2"/>
              </a:solidFill>
              <a:ln w="8167" cap="flat">
                <a:noFill/>
                <a:prstDash val="solid"/>
                <a:miter/>
              </a:ln>
            </p:spPr>
            <p:txBody>
              <a:bodyPr rtlCol="0" anchor="ctr"/>
              <a:lstStyle/>
              <a:p>
                <a:pPr defTabSz="685800"/>
                <a:endParaRPr lang="nl-NL" sz="1350">
                  <a:solidFill>
                    <a:srgbClr val="000000"/>
                  </a:solidFill>
                </a:endParaRPr>
              </a:p>
            </p:txBody>
          </p:sp>
          <p:sp>
            <p:nvSpPr>
              <p:cNvPr id="19" name="Graphic 37">
                <a:extLst>
                  <a:ext uri="{FF2B5EF4-FFF2-40B4-BE49-F238E27FC236}">
                    <a16:creationId xmlns:a16="http://schemas.microsoft.com/office/drawing/2014/main" id="{F17431AB-9A3F-5748-A7A4-B51D32406299}"/>
                  </a:ext>
                </a:extLst>
              </p:cNvPr>
              <p:cNvSpPr/>
              <p:nvPr/>
            </p:nvSpPr>
            <p:spPr>
              <a:xfrm>
                <a:off x="5014175" y="4064603"/>
                <a:ext cx="1209777" cy="1011144"/>
              </a:xfrm>
              <a:custGeom>
                <a:avLst/>
                <a:gdLst>
                  <a:gd name="connsiteX0" fmla="*/ 408612 w 1209777"/>
                  <a:gd name="connsiteY0" fmla="*/ -97 h 1011144"/>
                  <a:gd name="connsiteX1" fmla="*/ -97 w 1209777"/>
                  <a:gd name="connsiteY1" fmla="*/ 132978 h 1011144"/>
                  <a:gd name="connsiteX2" fmla="*/ 1209680 w 1209777"/>
                  <a:gd name="connsiteY2" fmla="*/ 1011048 h 1011144"/>
                  <a:gd name="connsiteX3" fmla="*/ 1209680 w 1209777"/>
                  <a:gd name="connsiteY3" fmla="*/ 581577 h 1011144"/>
                  <a:gd name="connsiteX4" fmla="*/ 408612 w 1209777"/>
                  <a:gd name="connsiteY4" fmla="*/ -97 h 10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777" h="1011144">
                    <a:moveTo>
                      <a:pt x="408612" y="-97"/>
                    </a:moveTo>
                    <a:lnTo>
                      <a:pt x="-97" y="132978"/>
                    </a:lnTo>
                    <a:cubicBezTo>
                      <a:pt x="184713" y="646234"/>
                      <a:pt x="664422" y="994414"/>
                      <a:pt x="1209680" y="1011048"/>
                    </a:cubicBezTo>
                    <a:lnTo>
                      <a:pt x="1209680" y="581577"/>
                    </a:lnTo>
                    <a:cubicBezTo>
                      <a:pt x="850352" y="565368"/>
                      <a:pt x="535254" y="336573"/>
                      <a:pt x="408612" y="-97"/>
                    </a:cubicBezTo>
                    <a:close/>
                  </a:path>
                </a:pathLst>
              </a:custGeom>
              <a:solidFill>
                <a:srgbClr val="0F6779"/>
              </a:solidFill>
              <a:ln w="8167" cap="flat">
                <a:noFill/>
                <a:prstDash val="solid"/>
                <a:miter/>
              </a:ln>
            </p:spPr>
            <p:txBody>
              <a:bodyPr rtlCol="0" anchor="ctr"/>
              <a:lstStyle/>
              <a:p>
                <a:pPr defTabSz="685800"/>
                <a:endParaRPr lang="nl-NL" sz="1350">
                  <a:solidFill>
                    <a:srgbClr val="000000"/>
                  </a:solidFill>
                </a:endParaRPr>
              </a:p>
            </p:txBody>
          </p:sp>
          <p:sp>
            <p:nvSpPr>
              <p:cNvPr id="20" name="Graphic 37">
                <a:extLst>
                  <a:ext uri="{FF2B5EF4-FFF2-40B4-BE49-F238E27FC236}">
                    <a16:creationId xmlns:a16="http://schemas.microsoft.com/office/drawing/2014/main" id="{3D82C80E-0A11-2941-B438-644D65B29719}"/>
                  </a:ext>
                </a:extLst>
              </p:cNvPr>
              <p:cNvSpPr/>
              <p:nvPr/>
            </p:nvSpPr>
            <p:spPr>
              <a:xfrm>
                <a:off x="4936706" y="2697718"/>
                <a:ext cx="767123" cy="1421897"/>
              </a:xfrm>
              <a:custGeom>
                <a:avLst/>
                <a:gdLst>
                  <a:gd name="connsiteX0" fmla="*/ 428861 w 767123"/>
                  <a:gd name="connsiteY0" fmla="*/ 1050284 h 1421897"/>
                  <a:gd name="connsiteX1" fmla="*/ 767027 w 767123"/>
                  <a:gd name="connsiteY1" fmla="*/ 347305 h 1421897"/>
                  <a:gd name="connsiteX2" fmla="*/ 514608 w 767123"/>
                  <a:gd name="connsiteY2" fmla="*/ -97 h 1421897"/>
                  <a:gd name="connsiteX3" fmla="*/ 52849 w 767123"/>
                  <a:gd name="connsiteY3" fmla="*/ 1421800 h 1421897"/>
                  <a:gd name="connsiteX4" fmla="*/ 461558 w 767123"/>
                  <a:gd name="connsiteY4" fmla="*/ 1289051 h 1421897"/>
                  <a:gd name="connsiteX5" fmla="*/ 428861 w 767123"/>
                  <a:gd name="connsiteY5" fmla="*/ 1050284 h 142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123" h="1421897">
                    <a:moveTo>
                      <a:pt x="428861" y="1050284"/>
                    </a:moveTo>
                    <a:cubicBezTo>
                      <a:pt x="428510" y="776654"/>
                      <a:pt x="553019" y="517818"/>
                      <a:pt x="767027" y="347305"/>
                    </a:cubicBezTo>
                    <a:lnTo>
                      <a:pt x="514608" y="-97"/>
                    </a:lnTo>
                    <a:cubicBezTo>
                      <a:pt x="83609" y="334292"/>
                      <a:pt x="-99452" y="897991"/>
                      <a:pt x="52849" y="1421800"/>
                    </a:cubicBezTo>
                    <a:lnTo>
                      <a:pt x="461558" y="1289051"/>
                    </a:lnTo>
                    <a:cubicBezTo>
                      <a:pt x="439994" y="1211291"/>
                      <a:pt x="429000" y="1130979"/>
                      <a:pt x="428861" y="1050284"/>
                    </a:cubicBezTo>
                    <a:close/>
                  </a:path>
                </a:pathLst>
              </a:custGeom>
              <a:solidFill>
                <a:srgbClr val="42ADBF">
                  <a:alpha val="55000"/>
                </a:srgbClr>
              </a:solidFill>
              <a:ln w="8167" cap="flat">
                <a:noFill/>
                <a:prstDash val="solid"/>
                <a:miter/>
              </a:ln>
            </p:spPr>
            <p:txBody>
              <a:bodyPr rtlCol="0" anchor="ctr"/>
              <a:lstStyle/>
              <a:p>
                <a:pPr defTabSz="685800"/>
                <a:endParaRPr lang="nl-NL" sz="1350">
                  <a:solidFill>
                    <a:srgbClr val="000000"/>
                  </a:solidFill>
                </a:endParaRPr>
              </a:p>
            </p:txBody>
          </p:sp>
          <p:sp>
            <p:nvSpPr>
              <p:cNvPr id="21" name="Graphic 37">
                <a:extLst>
                  <a:ext uri="{FF2B5EF4-FFF2-40B4-BE49-F238E27FC236}">
                    <a16:creationId xmlns:a16="http://schemas.microsoft.com/office/drawing/2014/main" id="{607EDEA2-F169-BA48-8615-3B8880167A80}"/>
                  </a:ext>
                </a:extLst>
              </p:cNvPr>
              <p:cNvSpPr/>
              <p:nvPr/>
            </p:nvSpPr>
            <p:spPr>
              <a:xfrm>
                <a:off x="6305694" y="4064930"/>
                <a:ext cx="1209777" cy="1010817"/>
              </a:xfrm>
              <a:custGeom>
                <a:avLst/>
                <a:gdLst>
                  <a:gd name="connsiteX0" fmla="*/ -97 w 1209777"/>
                  <a:gd name="connsiteY0" fmla="*/ 581250 h 1010817"/>
                  <a:gd name="connsiteX1" fmla="*/ -97 w 1209777"/>
                  <a:gd name="connsiteY1" fmla="*/ 1010721 h 1010817"/>
                  <a:gd name="connsiteX2" fmla="*/ 1209680 w 1209777"/>
                  <a:gd name="connsiteY2" fmla="*/ 132651 h 1010817"/>
                  <a:gd name="connsiteX3" fmla="*/ 800972 w 1209777"/>
                  <a:gd name="connsiteY3" fmla="*/ -97 h 1010817"/>
                  <a:gd name="connsiteX4" fmla="*/ -97 w 1209777"/>
                  <a:gd name="connsiteY4" fmla="*/ 581250 h 101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777" h="1010817">
                    <a:moveTo>
                      <a:pt x="-97" y="581250"/>
                    </a:moveTo>
                    <a:lnTo>
                      <a:pt x="-97" y="1010721"/>
                    </a:lnTo>
                    <a:cubicBezTo>
                      <a:pt x="545161" y="994086"/>
                      <a:pt x="1024870" y="645907"/>
                      <a:pt x="1209680" y="132651"/>
                    </a:cubicBezTo>
                    <a:lnTo>
                      <a:pt x="800972" y="-97"/>
                    </a:lnTo>
                    <a:cubicBezTo>
                      <a:pt x="674231" y="336442"/>
                      <a:pt x="359158" y="565098"/>
                      <a:pt x="-97" y="581250"/>
                    </a:cubicBezTo>
                    <a:close/>
                  </a:path>
                </a:pathLst>
              </a:custGeom>
              <a:solidFill>
                <a:srgbClr val="0F6779">
                  <a:alpha val="55000"/>
                </a:srgbClr>
              </a:solidFill>
              <a:ln w="8167" cap="flat">
                <a:noFill/>
                <a:prstDash val="solid"/>
                <a:miter/>
              </a:ln>
            </p:spPr>
            <p:txBody>
              <a:bodyPr rtlCol="0" anchor="ctr"/>
              <a:lstStyle/>
              <a:p>
                <a:pPr defTabSz="685800"/>
                <a:endParaRPr lang="nl-NL" sz="1350">
                  <a:solidFill>
                    <a:srgbClr val="000000"/>
                  </a:solidFill>
                </a:endParaRPr>
              </a:p>
            </p:txBody>
          </p:sp>
          <p:grpSp>
            <p:nvGrpSpPr>
              <p:cNvPr id="22" name="Groep 1">
                <a:extLst>
                  <a:ext uri="{FF2B5EF4-FFF2-40B4-BE49-F238E27FC236}">
                    <a16:creationId xmlns:a16="http://schemas.microsoft.com/office/drawing/2014/main" id="{187D97F1-FC75-B54D-A19F-AE5D69C67FBD}"/>
                  </a:ext>
                </a:extLst>
              </p:cNvPr>
              <p:cNvGrpSpPr/>
              <p:nvPr/>
            </p:nvGrpSpPr>
            <p:grpSpPr>
              <a:xfrm>
                <a:off x="4050915" y="1566197"/>
                <a:ext cx="4421303" cy="4128400"/>
                <a:chOff x="4050915" y="1566197"/>
                <a:chExt cx="4421303" cy="4128400"/>
              </a:xfrm>
            </p:grpSpPr>
            <p:sp>
              <p:nvSpPr>
                <p:cNvPr id="66" name="Rechthoek 30">
                  <a:extLst>
                    <a:ext uri="{FF2B5EF4-FFF2-40B4-BE49-F238E27FC236}">
                      <a16:creationId xmlns:a16="http://schemas.microsoft.com/office/drawing/2014/main" id="{8AB59444-A86E-3749-8535-0D8E0E2DFCE9}"/>
                    </a:ext>
                  </a:extLst>
                </p:cNvPr>
                <p:cNvSpPr/>
                <p:nvPr/>
              </p:nvSpPr>
              <p:spPr>
                <a:xfrm>
                  <a:off x="5576809" y="1566197"/>
                  <a:ext cx="1409740" cy="470029"/>
                </a:xfrm>
                <a:prstGeom prst="rect">
                  <a:avLst/>
                </a:prstGeom>
              </p:spPr>
              <p:txBody>
                <a:bodyPr wrap="none">
                  <a:prstTxWarp prst="textArchUp">
                    <a:avLst/>
                  </a:prstTxWarp>
                  <a:spAutoFit/>
                </a:bodyPr>
                <a:lstStyle/>
                <a:p>
                  <a:pPr algn="ctr" defTabSz="685800"/>
                  <a:r>
                    <a:rPr lang="nl-NL" sz="1200">
                      <a:solidFill>
                        <a:srgbClr val="FFFFFF"/>
                      </a:solidFill>
                    </a:rPr>
                    <a:t>LICHAMELIJK</a:t>
                  </a:r>
                </a:p>
              </p:txBody>
            </p:sp>
            <p:sp>
              <p:nvSpPr>
                <p:cNvPr id="67" name="Rechthoek 31">
                  <a:extLst>
                    <a:ext uri="{FF2B5EF4-FFF2-40B4-BE49-F238E27FC236}">
                      <a16:creationId xmlns:a16="http://schemas.microsoft.com/office/drawing/2014/main" id="{3D31780D-E238-1F49-8E72-58D7544C7953}"/>
                    </a:ext>
                  </a:extLst>
                </p:cNvPr>
                <p:cNvSpPr/>
                <p:nvPr/>
              </p:nvSpPr>
              <p:spPr>
                <a:xfrm rot="2315480">
                  <a:off x="4050915" y="4387493"/>
                  <a:ext cx="2624866" cy="1307104"/>
                </a:xfrm>
                <a:prstGeom prst="rect">
                  <a:avLst/>
                </a:prstGeom>
              </p:spPr>
              <p:txBody>
                <a:bodyPr wrap="none">
                  <a:prstTxWarp prst="textArchDown">
                    <a:avLst/>
                  </a:prstTxWarp>
                  <a:spAutoFit/>
                </a:bodyPr>
                <a:lstStyle/>
                <a:p>
                  <a:pPr algn="ctr" defTabSz="685800"/>
                  <a:r>
                    <a:rPr lang="en-US" sz="1200">
                      <a:solidFill>
                        <a:srgbClr val="FFFFFF"/>
                      </a:solidFill>
                    </a:rPr>
                    <a:t>OMGEVING</a:t>
                  </a:r>
                  <a:endParaRPr lang="nl-NL" sz="1200">
                    <a:solidFill>
                      <a:srgbClr val="FFFFFF"/>
                    </a:solidFill>
                  </a:endParaRPr>
                </a:p>
              </p:txBody>
            </p:sp>
            <p:sp>
              <p:nvSpPr>
                <p:cNvPr id="68" name="Rechthoek 32">
                  <a:extLst>
                    <a:ext uri="{FF2B5EF4-FFF2-40B4-BE49-F238E27FC236}">
                      <a16:creationId xmlns:a16="http://schemas.microsoft.com/office/drawing/2014/main" id="{1C0C9E85-19FE-4647-A3BD-151ADB21661F}"/>
                    </a:ext>
                  </a:extLst>
                </p:cNvPr>
                <p:cNvSpPr/>
                <p:nvPr/>
              </p:nvSpPr>
              <p:spPr>
                <a:xfrm rot="4329960">
                  <a:off x="6844504" y="2795814"/>
                  <a:ext cx="2137512" cy="887277"/>
                </a:xfrm>
                <a:prstGeom prst="rect">
                  <a:avLst/>
                </a:prstGeom>
              </p:spPr>
              <p:txBody>
                <a:bodyPr wrap="none">
                  <a:prstTxWarp prst="textArchUp">
                    <a:avLst/>
                  </a:prstTxWarp>
                  <a:spAutoFit/>
                </a:bodyPr>
                <a:lstStyle/>
                <a:p>
                  <a:pPr algn="ctr" defTabSz="685800"/>
                  <a:r>
                    <a:rPr lang="en-US" sz="1200">
                      <a:solidFill>
                        <a:srgbClr val="FFFFFF"/>
                      </a:solidFill>
                    </a:rPr>
                    <a:t>MENTAAL</a:t>
                  </a:r>
                  <a:endParaRPr lang="nl-NL" sz="1200">
                    <a:solidFill>
                      <a:srgbClr val="FFFFFF"/>
                    </a:solidFill>
                  </a:endParaRPr>
                </a:p>
              </p:txBody>
            </p:sp>
            <p:sp>
              <p:nvSpPr>
                <p:cNvPr id="69" name="Rechthoek 33">
                  <a:extLst>
                    <a:ext uri="{FF2B5EF4-FFF2-40B4-BE49-F238E27FC236}">
                      <a16:creationId xmlns:a16="http://schemas.microsoft.com/office/drawing/2014/main" id="{E8322233-6122-FD4E-9EF0-9D869F4CD400}"/>
                    </a:ext>
                  </a:extLst>
                </p:cNvPr>
                <p:cNvSpPr/>
                <p:nvPr/>
              </p:nvSpPr>
              <p:spPr>
                <a:xfrm rot="17234094">
                  <a:off x="3569965" y="2768685"/>
                  <a:ext cx="2137512" cy="887277"/>
                </a:xfrm>
                <a:prstGeom prst="rect">
                  <a:avLst/>
                </a:prstGeom>
              </p:spPr>
              <p:txBody>
                <a:bodyPr wrap="none">
                  <a:prstTxWarp prst="textArchUp">
                    <a:avLst/>
                  </a:prstTxWarp>
                  <a:spAutoFit/>
                </a:bodyPr>
                <a:lstStyle/>
                <a:p>
                  <a:pPr algn="ctr" defTabSz="685800"/>
                  <a:r>
                    <a:rPr lang="en-US">
                      <a:solidFill>
                        <a:srgbClr val="FFFFFF"/>
                      </a:solidFill>
                    </a:rPr>
                    <a:t>DAGELIJKSE ACTIVITEITEN</a:t>
                  </a:r>
                  <a:endParaRPr lang="nl-NL" sz="1200">
                    <a:solidFill>
                      <a:srgbClr val="FFFFFF"/>
                    </a:solidFill>
                  </a:endParaRPr>
                </a:p>
              </p:txBody>
            </p:sp>
            <p:sp>
              <p:nvSpPr>
                <p:cNvPr id="70" name="Rechthoek 34">
                  <a:extLst>
                    <a:ext uri="{FF2B5EF4-FFF2-40B4-BE49-F238E27FC236}">
                      <a16:creationId xmlns:a16="http://schemas.microsoft.com/office/drawing/2014/main" id="{5912FA99-86C6-F048-A0D3-97E7733AB224}"/>
                    </a:ext>
                  </a:extLst>
                </p:cNvPr>
                <p:cNvSpPr/>
                <p:nvPr/>
              </p:nvSpPr>
              <p:spPr>
                <a:xfrm rot="19333019">
                  <a:off x="5847352" y="4232793"/>
                  <a:ext cx="2624866" cy="1423658"/>
                </a:xfrm>
                <a:prstGeom prst="rect">
                  <a:avLst/>
                </a:prstGeom>
              </p:spPr>
              <p:txBody>
                <a:bodyPr wrap="none">
                  <a:prstTxWarp prst="textArchDown">
                    <a:avLst/>
                  </a:prstTxWarp>
                  <a:spAutoFit/>
                </a:bodyPr>
                <a:lstStyle/>
                <a:p>
                  <a:pPr algn="ctr" defTabSz="685800"/>
                  <a:r>
                    <a:rPr lang="en-US">
                      <a:solidFill>
                        <a:srgbClr val="FFFFFF"/>
                      </a:solidFill>
                    </a:rPr>
                    <a:t>SOCIALE </a:t>
                  </a:r>
                  <a:r>
                    <a:rPr lang="en-US" sz="1200">
                      <a:solidFill>
                        <a:srgbClr val="FFFFFF"/>
                      </a:solidFill>
                    </a:rPr>
                    <a:t>RELATIES</a:t>
                  </a:r>
                  <a:endParaRPr lang="nl-NL" sz="1200">
                    <a:solidFill>
                      <a:srgbClr val="FFFFFF"/>
                    </a:solidFill>
                  </a:endParaRPr>
                </a:p>
              </p:txBody>
            </p:sp>
          </p:grpSp>
          <p:grpSp>
            <p:nvGrpSpPr>
              <p:cNvPr id="23" name="Graphic 162">
                <a:extLst>
                  <a:ext uri="{FF2B5EF4-FFF2-40B4-BE49-F238E27FC236}">
                    <a16:creationId xmlns:a16="http://schemas.microsoft.com/office/drawing/2014/main" id="{867E9B77-2FB3-A942-B92E-DBAB19CB4BBC}"/>
                  </a:ext>
                </a:extLst>
              </p:cNvPr>
              <p:cNvGrpSpPr/>
              <p:nvPr/>
            </p:nvGrpSpPr>
            <p:grpSpPr>
              <a:xfrm>
                <a:off x="4486186" y="2926555"/>
                <a:ext cx="536763" cy="536763"/>
                <a:chOff x="4246473" y="3780906"/>
                <a:chExt cx="704581" cy="704581"/>
              </a:xfrm>
              <a:solidFill>
                <a:schemeClr val="tx2"/>
              </a:solidFill>
            </p:grpSpPr>
            <p:sp>
              <p:nvSpPr>
                <p:cNvPr id="62" name="Vrije vorm 57">
                  <a:extLst>
                    <a:ext uri="{FF2B5EF4-FFF2-40B4-BE49-F238E27FC236}">
                      <a16:creationId xmlns:a16="http://schemas.microsoft.com/office/drawing/2014/main" id="{8F68A982-8452-934F-A7C9-5BC0519BF17F}"/>
                    </a:ext>
                  </a:extLst>
                </p:cNvPr>
                <p:cNvSpPr/>
                <p:nvPr/>
              </p:nvSpPr>
              <p:spPr>
                <a:xfrm>
                  <a:off x="4272233" y="3802924"/>
                  <a:ext cx="656802" cy="660545"/>
                </a:xfrm>
                <a:custGeom>
                  <a:avLst/>
                  <a:gdLst>
                    <a:gd name="connsiteX0" fmla="*/ 579739 w 656802"/>
                    <a:gd name="connsiteY0" fmla="*/ 484399 h 660545"/>
                    <a:gd name="connsiteX1" fmla="*/ 553895 w 656802"/>
                    <a:gd name="connsiteY1" fmla="*/ 484399 h 660545"/>
                    <a:gd name="connsiteX2" fmla="*/ 529675 w 656802"/>
                    <a:gd name="connsiteY2" fmla="*/ 429354 h 660545"/>
                    <a:gd name="connsiteX3" fmla="*/ 535703 w 656802"/>
                    <a:gd name="connsiteY3" fmla="*/ 429354 h 660545"/>
                    <a:gd name="connsiteX4" fmla="*/ 546712 w 656802"/>
                    <a:gd name="connsiteY4" fmla="*/ 418345 h 660545"/>
                    <a:gd name="connsiteX5" fmla="*/ 535703 w 656802"/>
                    <a:gd name="connsiteY5" fmla="*/ 407336 h 660545"/>
                    <a:gd name="connsiteX6" fmla="*/ 519987 w 656802"/>
                    <a:gd name="connsiteY6" fmla="*/ 407336 h 660545"/>
                    <a:gd name="connsiteX7" fmla="*/ 510299 w 656802"/>
                    <a:gd name="connsiteY7" fmla="*/ 385318 h 660545"/>
                    <a:gd name="connsiteX8" fmla="*/ 513684 w 656802"/>
                    <a:gd name="connsiteY8" fmla="*/ 385318 h 660545"/>
                    <a:gd name="connsiteX9" fmla="*/ 524694 w 656802"/>
                    <a:gd name="connsiteY9" fmla="*/ 374309 h 660545"/>
                    <a:gd name="connsiteX10" fmla="*/ 513684 w 656802"/>
                    <a:gd name="connsiteY10" fmla="*/ 363300 h 660545"/>
                    <a:gd name="connsiteX11" fmla="*/ 500611 w 656802"/>
                    <a:gd name="connsiteY11" fmla="*/ 363300 h 660545"/>
                    <a:gd name="connsiteX12" fmla="*/ 490923 w 656802"/>
                    <a:gd name="connsiteY12" fmla="*/ 341281 h 660545"/>
                    <a:gd name="connsiteX13" fmla="*/ 491666 w 656802"/>
                    <a:gd name="connsiteY13" fmla="*/ 341281 h 660545"/>
                    <a:gd name="connsiteX14" fmla="*/ 502675 w 656802"/>
                    <a:gd name="connsiteY14" fmla="*/ 330272 h 660545"/>
                    <a:gd name="connsiteX15" fmla="*/ 491666 w 656802"/>
                    <a:gd name="connsiteY15" fmla="*/ 319263 h 660545"/>
                    <a:gd name="connsiteX16" fmla="*/ 481235 w 656802"/>
                    <a:gd name="connsiteY16" fmla="*/ 319263 h 660545"/>
                    <a:gd name="connsiteX17" fmla="*/ 471476 w 656802"/>
                    <a:gd name="connsiteY17" fmla="*/ 297081 h 660545"/>
                    <a:gd name="connsiteX18" fmla="*/ 480430 w 656802"/>
                    <a:gd name="connsiteY18" fmla="*/ 284345 h 660545"/>
                    <a:gd name="connsiteX19" fmla="*/ 469648 w 656802"/>
                    <a:gd name="connsiteY19" fmla="*/ 275227 h 660545"/>
                    <a:gd name="connsiteX20" fmla="*/ 461859 w 656802"/>
                    <a:gd name="connsiteY20" fmla="*/ 275227 h 660545"/>
                    <a:gd name="connsiteX21" fmla="*/ 436621 w 656802"/>
                    <a:gd name="connsiteY21" fmla="*/ 217867 h 660545"/>
                    <a:gd name="connsiteX22" fmla="*/ 436621 w 656802"/>
                    <a:gd name="connsiteY22" fmla="*/ 176145 h 660545"/>
                    <a:gd name="connsiteX23" fmla="*/ 436081 w 656802"/>
                    <a:gd name="connsiteY23" fmla="*/ 170236 h 660545"/>
                    <a:gd name="connsiteX24" fmla="*/ 587524 w 656802"/>
                    <a:gd name="connsiteY24" fmla="*/ 18794 h 660545"/>
                    <a:gd name="connsiteX25" fmla="*/ 587524 w 656802"/>
                    <a:gd name="connsiteY25" fmla="*/ 3225 h 660545"/>
                    <a:gd name="connsiteX26" fmla="*/ 579739 w 656802"/>
                    <a:gd name="connsiteY26" fmla="*/ 0 h 660545"/>
                    <a:gd name="connsiteX27" fmla="*/ 271485 w 656802"/>
                    <a:gd name="connsiteY27" fmla="*/ 0 h 660545"/>
                    <a:gd name="connsiteX28" fmla="*/ 263700 w 656802"/>
                    <a:gd name="connsiteY28" fmla="*/ 3224 h 660545"/>
                    <a:gd name="connsiteX29" fmla="*/ 238390 w 656802"/>
                    <a:gd name="connsiteY29" fmla="*/ 28536 h 660545"/>
                    <a:gd name="connsiteX30" fmla="*/ 193086 w 656802"/>
                    <a:gd name="connsiteY30" fmla="*/ 29803 h 660545"/>
                    <a:gd name="connsiteX31" fmla="*/ 43518 w 656802"/>
                    <a:gd name="connsiteY31" fmla="*/ 179370 h 660545"/>
                    <a:gd name="connsiteX32" fmla="*/ 29021 w 656802"/>
                    <a:gd name="connsiteY32" fmla="*/ 193867 h 660545"/>
                    <a:gd name="connsiteX33" fmla="*/ 29020 w 656802"/>
                    <a:gd name="connsiteY33" fmla="*/ 333989 h 660545"/>
                    <a:gd name="connsiteX34" fmla="*/ 29021 w 656802"/>
                    <a:gd name="connsiteY34" fmla="*/ 333991 h 660545"/>
                    <a:gd name="connsiteX35" fmla="*/ 136440 w 656802"/>
                    <a:gd name="connsiteY35" fmla="*/ 441409 h 660545"/>
                    <a:gd name="connsiteX36" fmla="*/ 159793 w 656802"/>
                    <a:gd name="connsiteY36" fmla="*/ 451083 h 660545"/>
                    <a:gd name="connsiteX37" fmla="*/ 194421 w 656802"/>
                    <a:gd name="connsiteY37" fmla="*/ 451083 h 660545"/>
                    <a:gd name="connsiteX38" fmla="*/ 205430 w 656802"/>
                    <a:gd name="connsiteY38" fmla="*/ 462092 h 660545"/>
                    <a:gd name="connsiteX39" fmla="*/ 205430 w 656802"/>
                    <a:gd name="connsiteY39" fmla="*/ 497298 h 660545"/>
                    <a:gd name="connsiteX40" fmla="*/ 215104 w 656802"/>
                    <a:gd name="connsiteY40" fmla="*/ 520651 h 660545"/>
                    <a:gd name="connsiteX41" fmla="*/ 306630 w 656802"/>
                    <a:gd name="connsiteY41" fmla="*/ 612178 h 660545"/>
                    <a:gd name="connsiteX42" fmla="*/ 423399 w 656802"/>
                    <a:gd name="connsiteY42" fmla="*/ 660545 h 660545"/>
                    <a:gd name="connsiteX43" fmla="*/ 601757 w 656802"/>
                    <a:gd name="connsiteY43" fmla="*/ 660545 h 660545"/>
                    <a:gd name="connsiteX44" fmla="*/ 656802 w 656802"/>
                    <a:gd name="connsiteY44" fmla="*/ 605499 h 660545"/>
                    <a:gd name="connsiteX45" fmla="*/ 656802 w 656802"/>
                    <a:gd name="connsiteY45" fmla="*/ 561463 h 660545"/>
                    <a:gd name="connsiteX46" fmla="*/ 579739 w 656802"/>
                    <a:gd name="connsiteY46" fmla="*/ 484399 h 660545"/>
                    <a:gd name="connsiteX47" fmla="*/ 579739 w 656802"/>
                    <a:gd name="connsiteY47" fmla="*/ 506418 h 660545"/>
                    <a:gd name="connsiteX48" fmla="*/ 634784 w 656802"/>
                    <a:gd name="connsiteY48" fmla="*/ 561463 h 660545"/>
                    <a:gd name="connsiteX49" fmla="*/ 634784 w 656802"/>
                    <a:gd name="connsiteY49" fmla="*/ 572472 h 660545"/>
                    <a:gd name="connsiteX50" fmla="*/ 502352 w 656802"/>
                    <a:gd name="connsiteY50" fmla="*/ 572472 h 660545"/>
                    <a:gd name="connsiteX51" fmla="*/ 416721 w 656802"/>
                    <a:gd name="connsiteY51" fmla="*/ 537004 h 660545"/>
                    <a:gd name="connsiteX52" fmla="*/ 128715 w 656802"/>
                    <a:gd name="connsiteY52" fmla="*/ 248998 h 660545"/>
                    <a:gd name="connsiteX53" fmla="*/ 128715 w 656802"/>
                    <a:gd name="connsiteY53" fmla="*/ 125311 h 660545"/>
                    <a:gd name="connsiteX54" fmla="*/ 161394 w 656802"/>
                    <a:gd name="connsiteY54" fmla="*/ 92632 h 660545"/>
                    <a:gd name="connsiteX55" fmla="*/ 161394 w 656802"/>
                    <a:gd name="connsiteY55" fmla="*/ 99412 h 660545"/>
                    <a:gd name="connsiteX56" fmla="*/ 203311 w 656802"/>
                    <a:gd name="connsiteY56" fmla="*/ 200599 h 660545"/>
                    <a:gd name="connsiteX57" fmla="*/ 258040 w 656802"/>
                    <a:gd name="connsiteY57" fmla="*/ 255328 h 660545"/>
                    <a:gd name="connsiteX58" fmla="*/ 359227 w 656802"/>
                    <a:gd name="connsiteY58" fmla="*/ 297245 h 660545"/>
                    <a:gd name="connsiteX59" fmla="*/ 392447 w 656802"/>
                    <a:gd name="connsiteY59" fmla="*/ 297245 h 660545"/>
                    <a:gd name="connsiteX60" fmla="*/ 402135 w 656802"/>
                    <a:gd name="connsiteY60" fmla="*/ 319263 h 660545"/>
                    <a:gd name="connsiteX61" fmla="*/ 370566 w 656802"/>
                    <a:gd name="connsiteY61" fmla="*/ 319263 h 660545"/>
                    <a:gd name="connsiteX62" fmla="*/ 359557 w 656802"/>
                    <a:gd name="connsiteY62" fmla="*/ 330272 h 660545"/>
                    <a:gd name="connsiteX63" fmla="*/ 370566 w 656802"/>
                    <a:gd name="connsiteY63" fmla="*/ 341281 h 660545"/>
                    <a:gd name="connsiteX64" fmla="*/ 411823 w 656802"/>
                    <a:gd name="connsiteY64" fmla="*/ 341281 h 660545"/>
                    <a:gd name="connsiteX65" fmla="*/ 421511 w 656802"/>
                    <a:gd name="connsiteY65" fmla="*/ 363300 h 660545"/>
                    <a:gd name="connsiteX66" fmla="*/ 392585 w 656802"/>
                    <a:gd name="connsiteY66" fmla="*/ 363300 h 660545"/>
                    <a:gd name="connsiteX67" fmla="*/ 381576 w 656802"/>
                    <a:gd name="connsiteY67" fmla="*/ 374309 h 660545"/>
                    <a:gd name="connsiteX68" fmla="*/ 392585 w 656802"/>
                    <a:gd name="connsiteY68" fmla="*/ 385318 h 660545"/>
                    <a:gd name="connsiteX69" fmla="*/ 431199 w 656802"/>
                    <a:gd name="connsiteY69" fmla="*/ 385318 h 660545"/>
                    <a:gd name="connsiteX70" fmla="*/ 440887 w 656802"/>
                    <a:gd name="connsiteY70" fmla="*/ 407336 h 660545"/>
                    <a:gd name="connsiteX71" fmla="*/ 414603 w 656802"/>
                    <a:gd name="connsiteY71" fmla="*/ 407336 h 660545"/>
                    <a:gd name="connsiteX72" fmla="*/ 403594 w 656802"/>
                    <a:gd name="connsiteY72" fmla="*/ 418345 h 660545"/>
                    <a:gd name="connsiteX73" fmla="*/ 414603 w 656802"/>
                    <a:gd name="connsiteY73" fmla="*/ 429354 h 660545"/>
                    <a:gd name="connsiteX74" fmla="*/ 450575 w 656802"/>
                    <a:gd name="connsiteY74" fmla="*/ 429354 h 660545"/>
                    <a:gd name="connsiteX75" fmla="*/ 470017 w 656802"/>
                    <a:gd name="connsiteY75" fmla="*/ 473542 h 660545"/>
                    <a:gd name="connsiteX76" fmla="*/ 520401 w 656802"/>
                    <a:gd name="connsiteY76" fmla="*/ 506418 h 660545"/>
                    <a:gd name="connsiteX77" fmla="*/ 579739 w 656802"/>
                    <a:gd name="connsiteY77" fmla="*/ 506418 h 660545"/>
                    <a:gd name="connsiteX78" fmla="*/ 529840 w 656802"/>
                    <a:gd name="connsiteY78" fmla="*/ 484399 h 660545"/>
                    <a:gd name="connsiteX79" fmla="*/ 520401 w 656802"/>
                    <a:gd name="connsiteY79" fmla="*/ 484399 h 660545"/>
                    <a:gd name="connsiteX80" fmla="*/ 490170 w 656802"/>
                    <a:gd name="connsiteY80" fmla="*/ 464674 h 660545"/>
                    <a:gd name="connsiteX81" fmla="*/ 474630 w 656802"/>
                    <a:gd name="connsiteY81" fmla="*/ 429354 h 660545"/>
                    <a:gd name="connsiteX82" fmla="*/ 505620 w 656802"/>
                    <a:gd name="connsiteY82" fmla="*/ 429354 h 660545"/>
                    <a:gd name="connsiteX83" fmla="*/ 495932 w 656802"/>
                    <a:gd name="connsiteY83" fmla="*/ 407336 h 660545"/>
                    <a:gd name="connsiteX84" fmla="*/ 464942 w 656802"/>
                    <a:gd name="connsiteY84" fmla="*/ 407336 h 660545"/>
                    <a:gd name="connsiteX85" fmla="*/ 455254 w 656802"/>
                    <a:gd name="connsiteY85" fmla="*/ 385318 h 660545"/>
                    <a:gd name="connsiteX86" fmla="*/ 486244 w 656802"/>
                    <a:gd name="connsiteY86" fmla="*/ 385318 h 660545"/>
                    <a:gd name="connsiteX87" fmla="*/ 476556 w 656802"/>
                    <a:gd name="connsiteY87" fmla="*/ 363300 h 660545"/>
                    <a:gd name="connsiteX88" fmla="*/ 445566 w 656802"/>
                    <a:gd name="connsiteY88" fmla="*/ 363300 h 660545"/>
                    <a:gd name="connsiteX89" fmla="*/ 435878 w 656802"/>
                    <a:gd name="connsiteY89" fmla="*/ 341281 h 660545"/>
                    <a:gd name="connsiteX90" fmla="*/ 466868 w 656802"/>
                    <a:gd name="connsiteY90" fmla="*/ 341281 h 660545"/>
                    <a:gd name="connsiteX91" fmla="*/ 426190 w 656802"/>
                    <a:gd name="connsiteY91" fmla="*/ 319263 h 660545"/>
                    <a:gd name="connsiteX92" fmla="*/ 416502 w 656802"/>
                    <a:gd name="connsiteY92" fmla="*/ 297245 h 660545"/>
                    <a:gd name="connsiteX93" fmla="*/ 447492 w 656802"/>
                    <a:gd name="connsiteY93" fmla="*/ 297245 h 660545"/>
                    <a:gd name="connsiteX94" fmla="*/ 457180 w 656802"/>
                    <a:gd name="connsiteY94" fmla="*/ 319263 h 660545"/>
                    <a:gd name="connsiteX95" fmla="*/ 406814 w 656802"/>
                    <a:gd name="connsiteY95" fmla="*/ 275227 h 660545"/>
                    <a:gd name="connsiteX96" fmla="*/ 387438 w 656802"/>
                    <a:gd name="connsiteY96" fmla="*/ 231191 h 660545"/>
                    <a:gd name="connsiteX97" fmla="*/ 418428 w 656802"/>
                    <a:gd name="connsiteY97" fmla="*/ 231191 h 660545"/>
                    <a:gd name="connsiteX98" fmla="*/ 437804 w 656802"/>
                    <a:gd name="connsiteY98" fmla="*/ 275227 h 660545"/>
                    <a:gd name="connsiteX99" fmla="*/ 414603 w 656802"/>
                    <a:gd name="connsiteY99" fmla="*/ 209172 h 660545"/>
                    <a:gd name="connsiteX100" fmla="*/ 363011 w 656802"/>
                    <a:gd name="connsiteY100" fmla="*/ 209172 h 660545"/>
                    <a:gd name="connsiteX101" fmla="*/ 359557 w 656802"/>
                    <a:gd name="connsiteY101" fmla="*/ 209089 h 660545"/>
                    <a:gd name="connsiteX102" fmla="*/ 359557 w 656802"/>
                    <a:gd name="connsiteY102" fmla="*/ 176145 h 660545"/>
                    <a:gd name="connsiteX103" fmla="*/ 370566 w 656802"/>
                    <a:gd name="connsiteY103" fmla="*/ 165136 h 660545"/>
                    <a:gd name="connsiteX104" fmla="*/ 403594 w 656802"/>
                    <a:gd name="connsiteY104" fmla="*/ 165136 h 660545"/>
                    <a:gd name="connsiteX105" fmla="*/ 414603 w 656802"/>
                    <a:gd name="connsiteY105" fmla="*/ 176145 h 660545"/>
                    <a:gd name="connsiteX106" fmla="*/ 276044 w 656802"/>
                    <a:gd name="connsiteY106" fmla="*/ 22018 h 660545"/>
                    <a:gd name="connsiteX107" fmla="*/ 553162 w 656802"/>
                    <a:gd name="connsiteY107" fmla="*/ 22018 h 660545"/>
                    <a:gd name="connsiteX108" fmla="*/ 424545 w 656802"/>
                    <a:gd name="connsiteY108" fmla="*/ 150634 h 660545"/>
                    <a:gd name="connsiteX109" fmla="*/ 403594 w 656802"/>
                    <a:gd name="connsiteY109" fmla="*/ 143118 h 660545"/>
                    <a:gd name="connsiteX110" fmla="*/ 370566 w 656802"/>
                    <a:gd name="connsiteY110" fmla="*/ 143118 h 660545"/>
                    <a:gd name="connsiteX111" fmla="*/ 337539 w 656802"/>
                    <a:gd name="connsiteY111" fmla="*/ 176145 h 660545"/>
                    <a:gd name="connsiteX112" fmla="*/ 337539 w 656802"/>
                    <a:gd name="connsiteY112" fmla="*/ 204871 h 660545"/>
                    <a:gd name="connsiteX113" fmla="*/ 308519 w 656802"/>
                    <a:gd name="connsiteY113" fmla="*/ 186604 h 660545"/>
                    <a:gd name="connsiteX114" fmla="*/ 272038 w 656802"/>
                    <a:gd name="connsiteY114" fmla="*/ 150123 h 660545"/>
                    <a:gd name="connsiteX115" fmla="*/ 249467 w 656802"/>
                    <a:gd name="connsiteY115" fmla="*/ 95628 h 660545"/>
                    <a:gd name="connsiteX116" fmla="*/ 249467 w 656802"/>
                    <a:gd name="connsiteY116" fmla="*/ 53156 h 660545"/>
                    <a:gd name="connsiteX117" fmla="*/ 249184 w 656802"/>
                    <a:gd name="connsiteY117" fmla="*/ 48879 h 660545"/>
                    <a:gd name="connsiteX118" fmla="*/ 208655 w 656802"/>
                    <a:gd name="connsiteY118" fmla="*/ 45371 h 660545"/>
                    <a:gd name="connsiteX119" fmla="*/ 224224 w 656802"/>
                    <a:gd name="connsiteY119" fmla="*/ 45371 h 660545"/>
                    <a:gd name="connsiteX120" fmla="*/ 227448 w 656802"/>
                    <a:gd name="connsiteY120" fmla="*/ 53156 h 660545"/>
                    <a:gd name="connsiteX121" fmla="*/ 227448 w 656802"/>
                    <a:gd name="connsiteY121" fmla="*/ 95628 h 660545"/>
                    <a:gd name="connsiteX122" fmla="*/ 256468 w 656802"/>
                    <a:gd name="connsiteY122" fmla="*/ 165687 h 660545"/>
                    <a:gd name="connsiteX123" fmla="*/ 292950 w 656802"/>
                    <a:gd name="connsiteY123" fmla="*/ 202168 h 660545"/>
                    <a:gd name="connsiteX124" fmla="*/ 363011 w 656802"/>
                    <a:gd name="connsiteY124" fmla="*/ 231191 h 660545"/>
                    <a:gd name="connsiteX125" fmla="*/ 363383 w 656802"/>
                    <a:gd name="connsiteY125" fmla="*/ 231191 h 660545"/>
                    <a:gd name="connsiteX126" fmla="*/ 382759 w 656802"/>
                    <a:gd name="connsiteY126" fmla="*/ 275227 h 660545"/>
                    <a:gd name="connsiteX127" fmla="*/ 359227 w 656802"/>
                    <a:gd name="connsiteY127" fmla="*/ 275227 h 660545"/>
                    <a:gd name="connsiteX128" fmla="*/ 273604 w 656802"/>
                    <a:gd name="connsiteY128" fmla="*/ 239764 h 660545"/>
                    <a:gd name="connsiteX129" fmla="*/ 218875 w 656802"/>
                    <a:gd name="connsiteY129" fmla="*/ 185035 h 660545"/>
                    <a:gd name="connsiteX130" fmla="*/ 183412 w 656802"/>
                    <a:gd name="connsiteY130" fmla="*/ 99412 h 660545"/>
                    <a:gd name="connsiteX131" fmla="*/ 183412 w 656802"/>
                    <a:gd name="connsiteY131" fmla="*/ 70614 h 660545"/>
                    <a:gd name="connsiteX132" fmla="*/ 113031 w 656802"/>
                    <a:gd name="connsiteY132" fmla="*/ 140995 h 660545"/>
                    <a:gd name="connsiteX133" fmla="*/ 113031 w 656802"/>
                    <a:gd name="connsiteY133" fmla="*/ 233314 h 660545"/>
                    <a:gd name="connsiteX134" fmla="*/ 66871 w 656802"/>
                    <a:gd name="connsiteY134" fmla="*/ 187154 h 660545"/>
                    <a:gd name="connsiteX135" fmla="*/ 601757 w 656802"/>
                    <a:gd name="connsiteY135" fmla="*/ 638527 h 660545"/>
                    <a:gd name="connsiteX136" fmla="*/ 568730 w 656802"/>
                    <a:gd name="connsiteY136" fmla="*/ 638527 h 660545"/>
                    <a:gd name="connsiteX137" fmla="*/ 568730 w 656802"/>
                    <a:gd name="connsiteY137" fmla="*/ 627517 h 660545"/>
                    <a:gd name="connsiteX138" fmla="*/ 557721 w 656802"/>
                    <a:gd name="connsiteY138" fmla="*/ 616508 h 660545"/>
                    <a:gd name="connsiteX139" fmla="*/ 546712 w 656802"/>
                    <a:gd name="connsiteY139" fmla="*/ 627517 h 660545"/>
                    <a:gd name="connsiteX140" fmla="*/ 546712 w 656802"/>
                    <a:gd name="connsiteY140" fmla="*/ 638527 h 660545"/>
                    <a:gd name="connsiteX141" fmla="*/ 480657 w 656802"/>
                    <a:gd name="connsiteY141" fmla="*/ 638527 h 660545"/>
                    <a:gd name="connsiteX142" fmla="*/ 480657 w 656802"/>
                    <a:gd name="connsiteY142" fmla="*/ 627517 h 660545"/>
                    <a:gd name="connsiteX143" fmla="*/ 469648 w 656802"/>
                    <a:gd name="connsiteY143" fmla="*/ 616508 h 660545"/>
                    <a:gd name="connsiteX144" fmla="*/ 458639 w 656802"/>
                    <a:gd name="connsiteY144" fmla="*/ 627517 h 660545"/>
                    <a:gd name="connsiteX145" fmla="*/ 458639 w 656802"/>
                    <a:gd name="connsiteY145" fmla="*/ 638527 h 660545"/>
                    <a:gd name="connsiteX146" fmla="*/ 423399 w 656802"/>
                    <a:gd name="connsiteY146" fmla="*/ 638527 h 660545"/>
                    <a:gd name="connsiteX147" fmla="*/ 331484 w 656802"/>
                    <a:gd name="connsiteY147" fmla="*/ 605113 h 660545"/>
                    <a:gd name="connsiteX148" fmla="*/ 356337 w 656802"/>
                    <a:gd name="connsiteY148" fmla="*/ 580261 h 660545"/>
                    <a:gd name="connsiteX149" fmla="*/ 356337 w 656802"/>
                    <a:gd name="connsiteY149" fmla="*/ 564683 h 660545"/>
                    <a:gd name="connsiteX150" fmla="*/ 340759 w 656802"/>
                    <a:gd name="connsiteY150" fmla="*/ 564683 h 660545"/>
                    <a:gd name="connsiteX151" fmla="*/ 315521 w 656802"/>
                    <a:gd name="connsiteY151" fmla="*/ 589926 h 660545"/>
                    <a:gd name="connsiteX152" fmla="*/ 265040 w 656802"/>
                    <a:gd name="connsiteY152" fmla="*/ 539445 h 660545"/>
                    <a:gd name="connsiteX153" fmla="*/ 290283 w 656802"/>
                    <a:gd name="connsiteY153" fmla="*/ 514207 h 660545"/>
                    <a:gd name="connsiteX154" fmla="*/ 290283 w 656802"/>
                    <a:gd name="connsiteY154" fmla="*/ 498629 h 660545"/>
                    <a:gd name="connsiteX155" fmla="*/ 274705 w 656802"/>
                    <a:gd name="connsiteY155" fmla="*/ 498629 h 660545"/>
                    <a:gd name="connsiteX156" fmla="*/ 249467 w 656802"/>
                    <a:gd name="connsiteY156" fmla="*/ 523871 h 660545"/>
                    <a:gd name="connsiteX157" fmla="*/ 230673 w 656802"/>
                    <a:gd name="connsiteY157" fmla="*/ 505083 h 660545"/>
                    <a:gd name="connsiteX158" fmla="*/ 227448 w 656802"/>
                    <a:gd name="connsiteY158" fmla="*/ 497298 h 660545"/>
                    <a:gd name="connsiteX159" fmla="*/ 227448 w 656802"/>
                    <a:gd name="connsiteY159" fmla="*/ 462092 h 660545"/>
                    <a:gd name="connsiteX160" fmla="*/ 194421 w 656802"/>
                    <a:gd name="connsiteY160" fmla="*/ 429065 h 660545"/>
                    <a:gd name="connsiteX161" fmla="*/ 159793 w 656802"/>
                    <a:gd name="connsiteY161" fmla="*/ 429065 h 660545"/>
                    <a:gd name="connsiteX162" fmla="*/ 152009 w 656802"/>
                    <a:gd name="connsiteY162" fmla="*/ 425841 h 660545"/>
                    <a:gd name="connsiteX163" fmla="*/ 111202 w 656802"/>
                    <a:gd name="connsiteY163" fmla="*/ 385033 h 660545"/>
                    <a:gd name="connsiteX164" fmla="*/ 136156 w 656802"/>
                    <a:gd name="connsiteY164" fmla="*/ 360079 h 660545"/>
                    <a:gd name="connsiteX165" fmla="*/ 136156 w 656802"/>
                    <a:gd name="connsiteY165" fmla="*/ 344502 h 660545"/>
                    <a:gd name="connsiteX166" fmla="*/ 120578 w 656802"/>
                    <a:gd name="connsiteY166" fmla="*/ 344502 h 660545"/>
                    <a:gd name="connsiteX167" fmla="*/ 95624 w 656802"/>
                    <a:gd name="connsiteY167" fmla="*/ 369455 h 660545"/>
                    <a:gd name="connsiteX168" fmla="*/ 45148 w 656802"/>
                    <a:gd name="connsiteY168" fmla="*/ 318978 h 660545"/>
                    <a:gd name="connsiteX169" fmla="*/ 70101 w 656802"/>
                    <a:gd name="connsiteY169" fmla="*/ 294025 h 660545"/>
                    <a:gd name="connsiteX170" fmla="*/ 70101 w 656802"/>
                    <a:gd name="connsiteY170" fmla="*/ 278447 h 660545"/>
                    <a:gd name="connsiteX171" fmla="*/ 54523 w 656802"/>
                    <a:gd name="connsiteY171" fmla="*/ 278447 h 660545"/>
                    <a:gd name="connsiteX172" fmla="*/ 31670 w 656802"/>
                    <a:gd name="connsiteY172" fmla="*/ 301301 h 660545"/>
                    <a:gd name="connsiteX173" fmla="*/ 44590 w 656802"/>
                    <a:gd name="connsiteY173" fmla="*/ 209437 h 660545"/>
                    <a:gd name="connsiteX174" fmla="*/ 51303 w 656802"/>
                    <a:gd name="connsiteY174" fmla="*/ 202723 h 660545"/>
                    <a:gd name="connsiteX175" fmla="*/ 401152 w 656802"/>
                    <a:gd name="connsiteY175" fmla="*/ 552572 h 660545"/>
                    <a:gd name="connsiteX176" fmla="*/ 502352 w 656802"/>
                    <a:gd name="connsiteY176" fmla="*/ 594490 h 660545"/>
                    <a:gd name="connsiteX177" fmla="*/ 634784 w 656802"/>
                    <a:gd name="connsiteY177" fmla="*/ 594490 h 660545"/>
                    <a:gd name="connsiteX178" fmla="*/ 634784 w 656802"/>
                    <a:gd name="connsiteY178" fmla="*/ 605499 h 660545"/>
                    <a:gd name="connsiteX179" fmla="*/ 601757 w 656802"/>
                    <a:gd name="connsiteY179" fmla="*/ 638527 h 66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56802" h="660545">
                      <a:moveTo>
                        <a:pt x="579739" y="484399"/>
                      </a:moveTo>
                      <a:lnTo>
                        <a:pt x="553895" y="484399"/>
                      </a:lnTo>
                      <a:lnTo>
                        <a:pt x="529675" y="429354"/>
                      </a:lnTo>
                      <a:lnTo>
                        <a:pt x="535703" y="429354"/>
                      </a:lnTo>
                      <a:cubicBezTo>
                        <a:pt x="541782" y="429354"/>
                        <a:pt x="546712" y="424425"/>
                        <a:pt x="546712" y="418345"/>
                      </a:cubicBezTo>
                      <a:cubicBezTo>
                        <a:pt x="546712" y="412265"/>
                        <a:pt x="541782" y="407336"/>
                        <a:pt x="535703" y="407336"/>
                      </a:cubicBezTo>
                      <a:lnTo>
                        <a:pt x="519987" y="407336"/>
                      </a:lnTo>
                      <a:lnTo>
                        <a:pt x="510299" y="385318"/>
                      </a:lnTo>
                      <a:lnTo>
                        <a:pt x="513684" y="385318"/>
                      </a:lnTo>
                      <a:cubicBezTo>
                        <a:pt x="519764" y="385318"/>
                        <a:pt x="524694" y="380388"/>
                        <a:pt x="524694" y="374309"/>
                      </a:cubicBezTo>
                      <a:cubicBezTo>
                        <a:pt x="524694" y="368229"/>
                        <a:pt x="519764" y="363300"/>
                        <a:pt x="513684" y="363300"/>
                      </a:cubicBezTo>
                      <a:lnTo>
                        <a:pt x="500611" y="363300"/>
                      </a:lnTo>
                      <a:lnTo>
                        <a:pt x="490923" y="341281"/>
                      </a:lnTo>
                      <a:lnTo>
                        <a:pt x="491666" y="341281"/>
                      </a:lnTo>
                      <a:cubicBezTo>
                        <a:pt x="497746" y="341281"/>
                        <a:pt x="502675" y="336352"/>
                        <a:pt x="502675" y="330272"/>
                      </a:cubicBezTo>
                      <a:cubicBezTo>
                        <a:pt x="502675" y="324193"/>
                        <a:pt x="497746" y="319263"/>
                        <a:pt x="491666" y="319263"/>
                      </a:cubicBezTo>
                      <a:lnTo>
                        <a:pt x="481235" y="319263"/>
                      </a:lnTo>
                      <a:lnTo>
                        <a:pt x="471476" y="297081"/>
                      </a:lnTo>
                      <a:cubicBezTo>
                        <a:pt x="477466" y="296037"/>
                        <a:pt x="481475" y="290336"/>
                        <a:pt x="480430" y="284345"/>
                      </a:cubicBezTo>
                      <a:cubicBezTo>
                        <a:pt x="479515" y="279098"/>
                        <a:pt x="474975" y="275257"/>
                        <a:pt x="469648" y="275227"/>
                      </a:cubicBezTo>
                      <a:lnTo>
                        <a:pt x="461859" y="275227"/>
                      </a:lnTo>
                      <a:lnTo>
                        <a:pt x="436621" y="217867"/>
                      </a:lnTo>
                      <a:lnTo>
                        <a:pt x="436621" y="176145"/>
                      </a:lnTo>
                      <a:cubicBezTo>
                        <a:pt x="436618" y="174164"/>
                        <a:pt x="436438" y="172186"/>
                        <a:pt x="436081" y="170236"/>
                      </a:cubicBezTo>
                      <a:lnTo>
                        <a:pt x="587524" y="18794"/>
                      </a:lnTo>
                      <a:cubicBezTo>
                        <a:pt x="591823" y="14495"/>
                        <a:pt x="591823" y="7524"/>
                        <a:pt x="587524" y="3225"/>
                      </a:cubicBezTo>
                      <a:cubicBezTo>
                        <a:pt x="585460" y="1160"/>
                        <a:pt x="582659" y="0"/>
                        <a:pt x="579739" y="0"/>
                      </a:cubicBezTo>
                      <a:lnTo>
                        <a:pt x="271485" y="0"/>
                      </a:lnTo>
                      <a:cubicBezTo>
                        <a:pt x="268565" y="0"/>
                        <a:pt x="265764" y="1160"/>
                        <a:pt x="263700" y="3224"/>
                      </a:cubicBezTo>
                      <a:lnTo>
                        <a:pt x="238390" y="28536"/>
                      </a:lnTo>
                      <a:cubicBezTo>
                        <a:pt x="225333" y="16902"/>
                        <a:pt x="205473" y="17457"/>
                        <a:pt x="193086" y="29803"/>
                      </a:cubicBezTo>
                      <a:lnTo>
                        <a:pt x="43518" y="179370"/>
                      </a:lnTo>
                      <a:lnTo>
                        <a:pt x="29021" y="193867"/>
                      </a:lnTo>
                      <a:cubicBezTo>
                        <a:pt x="-9673" y="232561"/>
                        <a:pt x="-9674" y="295295"/>
                        <a:pt x="29020" y="333989"/>
                      </a:cubicBezTo>
                      <a:cubicBezTo>
                        <a:pt x="29020" y="333991"/>
                        <a:pt x="29020" y="333991"/>
                        <a:pt x="29021" y="333991"/>
                      </a:cubicBezTo>
                      <a:lnTo>
                        <a:pt x="136440" y="441409"/>
                      </a:lnTo>
                      <a:cubicBezTo>
                        <a:pt x="142621" y="447624"/>
                        <a:pt x="151029" y="451107"/>
                        <a:pt x="159793" y="451083"/>
                      </a:cubicBezTo>
                      <a:lnTo>
                        <a:pt x="194421" y="451083"/>
                      </a:lnTo>
                      <a:cubicBezTo>
                        <a:pt x="200498" y="451090"/>
                        <a:pt x="205423" y="456015"/>
                        <a:pt x="205430" y="462092"/>
                      </a:cubicBezTo>
                      <a:lnTo>
                        <a:pt x="205430" y="497298"/>
                      </a:lnTo>
                      <a:cubicBezTo>
                        <a:pt x="205407" y="506063"/>
                        <a:pt x="208890" y="514471"/>
                        <a:pt x="215104" y="520651"/>
                      </a:cubicBezTo>
                      <a:lnTo>
                        <a:pt x="306630" y="612178"/>
                      </a:lnTo>
                      <a:cubicBezTo>
                        <a:pt x="337531" y="643248"/>
                        <a:pt x="379579" y="660664"/>
                        <a:pt x="423399" y="660545"/>
                      </a:cubicBezTo>
                      <a:lnTo>
                        <a:pt x="601757" y="660545"/>
                      </a:lnTo>
                      <a:cubicBezTo>
                        <a:pt x="632144" y="660510"/>
                        <a:pt x="656768" y="635886"/>
                        <a:pt x="656802" y="605499"/>
                      </a:cubicBezTo>
                      <a:lnTo>
                        <a:pt x="656802" y="561463"/>
                      </a:lnTo>
                      <a:cubicBezTo>
                        <a:pt x="656754" y="518923"/>
                        <a:pt x="622279" y="484448"/>
                        <a:pt x="579739" y="484399"/>
                      </a:cubicBezTo>
                      <a:close/>
                      <a:moveTo>
                        <a:pt x="579739" y="506418"/>
                      </a:moveTo>
                      <a:cubicBezTo>
                        <a:pt x="610125" y="506452"/>
                        <a:pt x="634750" y="531077"/>
                        <a:pt x="634784" y="561463"/>
                      </a:cubicBezTo>
                      <a:lnTo>
                        <a:pt x="634784" y="572472"/>
                      </a:lnTo>
                      <a:lnTo>
                        <a:pt x="502352" y="572472"/>
                      </a:lnTo>
                      <a:cubicBezTo>
                        <a:pt x="470216" y="572560"/>
                        <a:pt x="439383" y="559788"/>
                        <a:pt x="416721" y="537004"/>
                      </a:cubicBezTo>
                      <a:lnTo>
                        <a:pt x="128715" y="248998"/>
                      </a:lnTo>
                      <a:cubicBezTo>
                        <a:pt x="157608" y="212832"/>
                        <a:pt x="157608" y="161477"/>
                        <a:pt x="128715" y="125311"/>
                      </a:cubicBezTo>
                      <a:lnTo>
                        <a:pt x="161394" y="92632"/>
                      </a:lnTo>
                      <a:lnTo>
                        <a:pt x="161394" y="99412"/>
                      </a:lnTo>
                      <a:cubicBezTo>
                        <a:pt x="161293" y="137385"/>
                        <a:pt x="176387" y="173821"/>
                        <a:pt x="203311" y="200599"/>
                      </a:cubicBezTo>
                      <a:lnTo>
                        <a:pt x="258040" y="255328"/>
                      </a:lnTo>
                      <a:cubicBezTo>
                        <a:pt x="284818" y="282252"/>
                        <a:pt x="321254" y="297346"/>
                        <a:pt x="359227" y="297245"/>
                      </a:cubicBezTo>
                      <a:lnTo>
                        <a:pt x="392447" y="297245"/>
                      </a:lnTo>
                      <a:lnTo>
                        <a:pt x="402135" y="319263"/>
                      </a:lnTo>
                      <a:lnTo>
                        <a:pt x="370566" y="319263"/>
                      </a:lnTo>
                      <a:cubicBezTo>
                        <a:pt x="364487" y="319263"/>
                        <a:pt x="359557" y="324193"/>
                        <a:pt x="359557" y="330272"/>
                      </a:cubicBezTo>
                      <a:cubicBezTo>
                        <a:pt x="359557" y="336352"/>
                        <a:pt x="364487" y="341281"/>
                        <a:pt x="370566" y="341281"/>
                      </a:cubicBezTo>
                      <a:lnTo>
                        <a:pt x="411823" y="341281"/>
                      </a:lnTo>
                      <a:lnTo>
                        <a:pt x="421511" y="363300"/>
                      </a:lnTo>
                      <a:lnTo>
                        <a:pt x="392585" y="363300"/>
                      </a:lnTo>
                      <a:cubicBezTo>
                        <a:pt x="386505" y="363300"/>
                        <a:pt x="381576" y="368229"/>
                        <a:pt x="381576" y="374309"/>
                      </a:cubicBezTo>
                      <a:cubicBezTo>
                        <a:pt x="381576" y="380388"/>
                        <a:pt x="386505" y="385318"/>
                        <a:pt x="392585" y="385318"/>
                      </a:cubicBezTo>
                      <a:lnTo>
                        <a:pt x="431199" y="385318"/>
                      </a:lnTo>
                      <a:lnTo>
                        <a:pt x="440887" y="407336"/>
                      </a:lnTo>
                      <a:lnTo>
                        <a:pt x="414603" y="407336"/>
                      </a:lnTo>
                      <a:cubicBezTo>
                        <a:pt x="408523" y="407336"/>
                        <a:pt x="403594" y="412265"/>
                        <a:pt x="403594" y="418345"/>
                      </a:cubicBezTo>
                      <a:cubicBezTo>
                        <a:pt x="403594" y="424425"/>
                        <a:pt x="408523" y="429354"/>
                        <a:pt x="414603" y="429354"/>
                      </a:cubicBezTo>
                      <a:lnTo>
                        <a:pt x="450575" y="429354"/>
                      </a:lnTo>
                      <a:lnTo>
                        <a:pt x="470017" y="473542"/>
                      </a:lnTo>
                      <a:cubicBezTo>
                        <a:pt x="478812" y="493518"/>
                        <a:pt x="498574" y="506413"/>
                        <a:pt x="520401" y="506418"/>
                      </a:cubicBezTo>
                      <a:lnTo>
                        <a:pt x="579739" y="506418"/>
                      </a:lnTo>
                      <a:close/>
                      <a:moveTo>
                        <a:pt x="529840" y="484399"/>
                      </a:moveTo>
                      <a:lnTo>
                        <a:pt x="520401" y="484399"/>
                      </a:lnTo>
                      <a:cubicBezTo>
                        <a:pt x="507306" y="484397"/>
                        <a:pt x="495448" y="476660"/>
                        <a:pt x="490170" y="464674"/>
                      </a:cubicBezTo>
                      <a:lnTo>
                        <a:pt x="474630" y="429354"/>
                      </a:lnTo>
                      <a:lnTo>
                        <a:pt x="505620" y="429354"/>
                      </a:lnTo>
                      <a:close/>
                      <a:moveTo>
                        <a:pt x="495932" y="407336"/>
                      </a:moveTo>
                      <a:lnTo>
                        <a:pt x="464942" y="407336"/>
                      </a:lnTo>
                      <a:lnTo>
                        <a:pt x="455254" y="385318"/>
                      </a:lnTo>
                      <a:lnTo>
                        <a:pt x="486244" y="385318"/>
                      </a:lnTo>
                      <a:close/>
                      <a:moveTo>
                        <a:pt x="476556" y="363300"/>
                      </a:moveTo>
                      <a:lnTo>
                        <a:pt x="445566" y="363300"/>
                      </a:lnTo>
                      <a:lnTo>
                        <a:pt x="435878" y="341281"/>
                      </a:lnTo>
                      <a:lnTo>
                        <a:pt x="466868" y="341281"/>
                      </a:lnTo>
                      <a:close/>
                      <a:moveTo>
                        <a:pt x="426190" y="319263"/>
                      </a:moveTo>
                      <a:lnTo>
                        <a:pt x="416502" y="297245"/>
                      </a:lnTo>
                      <a:lnTo>
                        <a:pt x="447492" y="297245"/>
                      </a:lnTo>
                      <a:lnTo>
                        <a:pt x="457180" y="319263"/>
                      </a:lnTo>
                      <a:close/>
                      <a:moveTo>
                        <a:pt x="406814" y="275227"/>
                      </a:moveTo>
                      <a:lnTo>
                        <a:pt x="387438" y="231191"/>
                      </a:lnTo>
                      <a:lnTo>
                        <a:pt x="418428" y="231191"/>
                      </a:lnTo>
                      <a:lnTo>
                        <a:pt x="437804" y="275227"/>
                      </a:lnTo>
                      <a:close/>
                      <a:moveTo>
                        <a:pt x="414603" y="209172"/>
                      </a:moveTo>
                      <a:lnTo>
                        <a:pt x="363011" y="209172"/>
                      </a:lnTo>
                      <a:cubicBezTo>
                        <a:pt x="361856" y="209172"/>
                        <a:pt x="360705" y="209139"/>
                        <a:pt x="359557" y="209089"/>
                      </a:cubicBezTo>
                      <a:lnTo>
                        <a:pt x="359557" y="176145"/>
                      </a:lnTo>
                      <a:cubicBezTo>
                        <a:pt x="359564" y="170068"/>
                        <a:pt x="364489" y="165143"/>
                        <a:pt x="370566" y="165136"/>
                      </a:cubicBezTo>
                      <a:lnTo>
                        <a:pt x="403594" y="165136"/>
                      </a:lnTo>
                      <a:cubicBezTo>
                        <a:pt x="409671" y="165143"/>
                        <a:pt x="414596" y="170068"/>
                        <a:pt x="414603" y="176145"/>
                      </a:cubicBezTo>
                      <a:close/>
                      <a:moveTo>
                        <a:pt x="276044" y="22018"/>
                      </a:moveTo>
                      <a:lnTo>
                        <a:pt x="553162" y="22018"/>
                      </a:lnTo>
                      <a:lnTo>
                        <a:pt x="424545" y="150634"/>
                      </a:lnTo>
                      <a:cubicBezTo>
                        <a:pt x="418649" y="145768"/>
                        <a:pt x="411239" y="143111"/>
                        <a:pt x="403594" y="143118"/>
                      </a:cubicBezTo>
                      <a:lnTo>
                        <a:pt x="370566" y="143118"/>
                      </a:lnTo>
                      <a:cubicBezTo>
                        <a:pt x="352334" y="143139"/>
                        <a:pt x="337560" y="157913"/>
                        <a:pt x="337539" y="176145"/>
                      </a:cubicBezTo>
                      <a:lnTo>
                        <a:pt x="337539" y="204871"/>
                      </a:lnTo>
                      <a:cubicBezTo>
                        <a:pt x="326613" y="201048"/>
                        <a:pt x="316691" y="194803"/>
                        <a:pt x="308519" y="186604"/>
                      </a:cubicBezTo>
                      <a:lnTo>
                        <a:pt x="272038" y="150123"/>
                      </a:lnTo>
                      <a:cubicBezTo>
                        <a:pt x="257538" y="135701"/>
                        <a:pt x="249410" y="116078"/>
                        <a:pt x="249467" y="95628"/>
                      </a:cubicBezTo>
                      <a:lnTo>
                        <a:pt x="249467" y="53156"/>
                      </a:lnTo>
                      <a:cubicBezTo>
                        <a:pt x="249464" y="51726"/>
                        <a:pt x="249370" y="50297"/>
                        <a:pt x="249184" y="48879"/>
                      </a:cubicBezTo>
                      <a:close/>
                      <a:moveTo>
                        <a:pt x="208655" y="45371"/>
                      </a:moveTo>
                      <a:cubicBezTo>
                        <a:pt x="212954" y="41072"/>
                        <a:pt x="219924" y="41072"/>
                        <a:pt x="224224" y="45371"/>
                      </a:cubicBezTo>
                      <a:cubicBezTo>
                        <a:pt x="226288" y="47436"/>
                        <a:pt x="227448" y="50236"/>
                        <a:pt x="227448" y="53156"/>
                      </a:cubicBezTo>
                      <a:lnTo>
                        <a:pt x="227448" y="95628"/>
                      </a:lnTo>
                      <a:cubicBezTo>
                        <a:pt x="227377" y="121919"/>
                        <a:pt x="237827" y="147146"/>
                        <a:pt x="256468" y="165687"/>
                      </a:cubicBezTo>
                      <a:lnTo>
                        <a:pt x="292950" y="202168"/>
                      </a:lnTo>
                      <a:cubicBezTo>
                        <a:pt x="311490" y="220810"/>
                        <a:pt x="336719" y="231262"/>
                        <a:pt x="363011" y="231191"/>
                      </a:cubicBezTo>
                      <a:lnTo>
                        <a:pt x="363383" y="231191"/>
                      </a:lnTo>
                      <a:lnTo>
                        <a:pt x="382759" y="275227"/>
                      </a:lnTo>
                      <a:lnTo>
                        <a:pt x="359227" y="275227"/>
                      </a:lnTo>
                      <a:cubicBezTo>
                        <a:pt x="327096" y="275315"/>
                        <a:pt x="296263" y="262546"/>
                        <a:pt x="273604" y="239764"/>
                      </a:cubicBezTo>
                      <a:lnTo>
                        <a:pt x="218875" y="185035"/>
                      </a:lnTo>
                      <a:cubicBezTo>
                        <a:pt x="196093" y="162376"/>
                        <a:pt x="183324" y="131543"/>
                        <a:pt x="183412" y="99412"/>
                      </a:cubicBezTo>
                      <a:lnTo>
                        <a:pt x="183412" y="70614"/>
                      </a:lnTo>
                      <a:close/>
                      <a:moveTo>
                        <a:pt x="113031" y="140995"/>
                      </a:moveTo>
                      <a:cubicBezTo>
                        <a:pt x="133479" y="168371"/>
                        <a:pt x="133479" y="205937"/>
                        <a:pt x="113031" y="233314"/>
                      </a:cubicBezTo>
                      <a:lnTo>
                        <a:pt x="66871" y="187154"/>
                      </a:lnTo>
                      <a:close/>
                      <a:moveTo>
                        <a:pt x="601757" y="638527"/>
                      </a:moveTo>
                      <a:lnTo>
                        <a:pt x="568730" y="638527"/>
                      </a:lnTo>
                      <a:lnTo>
                        <a:pt x="568730" y="627517"/>
                      </a:lnTo>
                      <a:cubicBezTo>
                        <a:pt x="568730" y="621438"/>
                        <a:pt x="563801" y="616508"/>
                        <a:pt x="557721" y="616508"/>
                      </a:cubicBezTo>
                      <a:cubicBezTo>
                        <a:pt x="551641" y="616508"/>
                        <a:pt x="546712" y="621438"/>
                        <a:pt x="546712" y="627517"/>
                      </a:cubicBezTo>
                      <a:lnTo>
                        <a:pt x="546712" y="638527"/>
                      </a:lnTo>
                      <a:lnTo>
                        <a:pt x="480657" y="638527"/>
                      </a:lnTo>
                      <a:lnTo>
                        <a:pt x="480657" y="627517"/>
                      </a:lnTo>
                      <a:cubicBezTo>
                        <a:pt x="480657" y="621438"/>
                        <a:pt x="475728" y="616508"/>
                        <a:pt x="469648" y="616508"/>
                      </a:cubicBezTo>
                      <a:cubicBezTo>
                        <a:pt x="463568" y="616508"/>
                        <a:pt x="458639" y="621438"/>
                        <a:pt x="458639" y="627517"/>
                      </a:cubicBezTo>
                      <a:lnTo>
                        <a:pt x="458639" y="638527"/>
                      </a:lnTo>
                      <a:lnTo>
                        <a:pt x="423399" y="638527"/>
                      </a:lnTo>
                      <a:cubicBezTo>
                        <a:pt x="389772" y="638622"/>
                        <a:pt x="357200" y="626781"/>
                        <a:pt x="331484" y="605113"/>
                      </a:cubicBezTo>
                      <a:lnTo>
                        <a:pt x="356337" y="580261"/>
                      </a:lnTo>
                      <a:cubicBezTo>
                        <a:pt x="360639" y="575959"/>
                        <a:pt x="360639" y="568985"/>
                        <a:pt x="356337" y="564683"/>
                      </a:cubicBezTo>
                      <a:cubicBezTo>
                        <a:pt x="352035" y="560381"/>
                        <a:pt x="345061" y="560381"/>
                        <a:pt x="340759" y="564683"/>
                      </a:cubicBezTo>
                      <a:lnTo>
                        <a:pt x="315521" y="589926"/>
                      </a:lnTo>
                      <a:lnTo>
                        <a:pt x="265040" y="539445"/>
                      </a:lnTo>
                      <a:lnTo>
                        <a:pt x="290283" y="514207"/>
                      </a:lnTo>
                      <a:cubicBezTo>
                        <a:pt x="294585" y="509905"/>
                        <a:pt x="294585" y="502930"/>
                        <a:pt x="290283" y="498629"/>
                      </a:cubicBezTo>
                      <a:cubicBezTo>
                        <a:pt x="285981" y="494327"/>
                        <a:pt x="279007" y="494327"/>
                        <a:pt x="274705" y="498629"/>
                      </a:cubicBezTo>
                      <a:lnTo>
                        <a:pt x="249467" y="523871"/>
                      </a:lnTo>
                      <a:lnTo>
                        <a:pt x="230673" y="505083"/>
                      </a:lnTo>
                      <a:cubicBezTo>
                        <a:pt x="228602" y="503023"/>
                        <a:pt x="227440" y="500220"/>
                        <a:pt x="227448" y="497298"/>
                      </a:cubicBezTo>
                      <a:lnTo>
                        <a:pt x="227448" y="462092"/>
                      </a:lnTo>
                      <a:cubicBezTo>
                        <a:pt x="227428" y="443860"/>
                        <a:pt x="212654" y="429086"/>
                        <a:pt x="194421" y="429065"/>
                      </a:cubicBezTo>
                      <a:lnTo>
                        <a:pt x="159793" y="429065"/>
                      </a:lnTo>
                      <a:cubicBezTo>
                        <a:pt x="156872" y="429073"/>
                        <a:pt x="154069" y="427912"/>
                        <a:pt x="152009" y="425841"/>
                      </a:cubicBezTo>
                      <a:lnTo>
                        <a:pt x="111202" y="385033"/>
                      </a:lnTo>
                      <a:lnTo>
                        <a:pt x="136156" y="360079"/>
                      </a:lnTo>
                      <a:cubicBezTo>
                        <a:pt x="140457" y="355778"/>
                        <a:pt x="140457" y="348803"/>
                        <a:pt x="136156" y="344502"/>
                      </a:cubicBezTo>
                      <a:cubicBezTo>
                        <a:pt x="131854" y="340200"/>
                        <a:pt x="124880" y="340200"/>
                        <a:pt x="120578" y="344502"/>
                      </a:cubicBezTo>
                      <a:lnTo>
                        <a:pt x="95624" y="369455"/>
                      </a:lnTo>
                      <a:lnTo>
                        <a:pt x="45148" y="318978"/>
                      </a:lnTo>
                      <a:lnTo>
                        <a:pt x="70101" y="294025"/>
                      </a:lnTo>
                      <a:cubicBezTo>
                        <a:pt x="74403" y="289723"/>
                        <a:pt x="74403" y="282749"/>
                        <a:pt x="70101" y="278447"/>
                      </a:cubicBezTo>
                      <a:cubicBezTo>
                        <a:pt x="65799" y="274145"/>
                        <a:pt x="58825" y="274145"/>
                        <a:pt x="54523" y="278447"/>
                      </a:cubicBezTo>
                      <a:lnTo>
                        <a:pt x="31670" y="301301"/>
                      </a:lnTo>
                      <a:cubicBezTo>
                        <a:pt x="15016" y="271222"/>
                        <a:pt x="20286" y="233753"/>
                        <a:pt x="44590" y="209437"/>
                      </a:cubicBezTo>
                      <a:lnTo>
                        <a:pt x="51303" y="202723"/>
                      </a:lnTo>
                      <a:lnTo>
                        <a:pt x="401152" y="552572"/>
                      </a:lnTo>
                      <a:cubicBezTo>
                        <a:pt x="427933" y="579500"/>
                        <a:pt x="464375" y="594593"/>
                        <a:pt x="502352" y="594490"/>
                      </a:cubicBezTo>
                      <a:lnTo>
                        <a:pt x="634784" y="594490"/>
                      </a:lnTo>
                      <a:lnTo>
                        <a:pt x="634784" y="605499"/>
                      </a:lnTo>
                      <a:cubicBezTo>
                        <a:pt x="634764" y="623732"/>
                        <a:pt x="619989" y="638506"/>
                        <a:pt x="601757" y="638527"/>
                      </a:cubicBezTo>
                      <a:close/>
                    </a:path>
                  </a:pathLst>
                </a:custGeom>
                <a:grpFill/>
                <a:ln w="1358" cap="flat">
                  <a:noFill/>
                  <a:prstDash val="solid"/>
                  <a:miter/>
                </a:ln>
              </p:spPr>
              <p:txBody>
                <a:bodyPr rtlCol="0" anchor="ctr"/>
                <a:lstStyle/>
                <a:p>
                  <a:pPr defTabSz="685800"/>
                  <a:endParaRPr lang="nl-NL" sz="1350">
                    <a:solidFill>
                      <a:srgbClr val="000000"/>
                    </a:solidFill>
                  </a:endParaRPr>
                </a:p>
              </p:txBody>
            </p:sp>
            <p:sp>
              <p:nvSpPr>
                <p:cNvPr id="63" name="Vrije vorm 58">
                  <a:extLst>
                    <a:ext uri="{FF2B5EF4-FFF2-40B4-BE49-F238E27FC236}">
                      <a16:creationId xmlns:a16="http://schemas.microsoft.com/office/drawing/2014/main" id="{9B7F4C50-F5B0-A14B-B165-8CF22217BFA8}"/>
                    </a:ext>
                  </a:extLst>
                </p:cNvPr>
                <p:cNvSpPr/>
                <p:nvPr/>
              </p:nvSpPr>
              <p:spPr>
                <a:xfrm>
                  <a:off x="4268491" y="4243287"/>
                  <a:ext cx="121099" cy="22018"/>
                </a:xfrm>
                <a:custGeom>
                  <a:avLst/>
                  <a:gdLst>
                    <a:gd name="connsiteX0" fmla="*/ 11009 w 121099"/>
                    <a:gd name="connsiteY0" fmla="*/ 22018 h 22018"/>
                    <a:gd name="connsiteX1" fmla="*/ 110091 w 121099"/>
                    <a:gd name="connsiteY1" fmla="*/ 22018 h 22018"/>
                    <a:gd name="connsiteX2" fmla="*/ 121100 w 121099"/>
                    <a:gd name="connsiteY2" fmla="*/ 11009 h 22018"/>
                    <a:gd name="connsiteX3" fmla="*/ 110091 w 121099"/>
                    <a:gd name="connsiteY3" fmla="*/ 0 h 22018"/>
                    <a:gd name="connsiteX4" fmla="*/ 11009 w 121099"/>
                    <a:gd name="connsiteY4" fmla="*/ 0 h 22018"/>
                    <a:gd name="connsiteX5" fmla="*/ 0 w 121099"/>
                    <a:gd name="connsiteY5" fmla="*/ 11009 h 22018"/>
                    <a:gd name="connsiteX6" fmla="*/ 11009 w 121099"/>
                    <a:gd name="connsiteY6" fmla="*/ 22018 h 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99" h="22018">
                      <a:moveTo>
                        <a:pt x="11009" y="22018"/>
                      </a:moveTo>
                      <a:lnTo>
                        <a:pt x="110091" y="22018"/>
                      </a:lnTo>
                      <a:cubicBezTo>
                        <a:pt x="116171" y="22018"/>
                        <a:pt x="121100" y="17089"/>
                        <a:pt x="121100" y="11009"/>
                      </a:cubicBezTo>
                      <a:cubicBezTo>
                        <a:pt x="121100" y="4929"/>
                        <a:pt x="116171" y="0"/>
                        <a:pt x="110091" y="0"/>
                      </a:cubicBezTo>
                      <a:lnTo>
                        <a:pt x="11009" y="0"/>
                      </a:lnTo>
                      <a:cubicBezTo>
                        <a:pt x="4929" y="0"/>
                        <a:pt x="0" y="4929"/>
                        <a:pt x="0" y="11009"/>
                      </a:cubicBezTo>
                      <a:cubicBezTo>
                        <a:pt x="0" y="17089"/>
                        <a:pt x="4929" y="22018"/>
                        <a:pt x="11009" y="22018"/>
                      </a:cubicBezTo>
                      <a:close/>
                    </a:path>
                  </a:pathLst>
                </a:custGeom>
                <a:grpFill/>
                <a:ln w="1358" cap="flat">
                  <a:noFill/>
                  <a:prstDash val="solid"/>
                  <a:miter/>
                </a:ln>
              </p:spPr>
              <p:txBody>
                <a:bodyPr rtlCol="0" anchor="ctr"/>
                <a:lstStyle/>
                <a:p>
                  <a:pPr defTabSz="685800"/>
                  <a:endParaRPr lang="nl-NL" sz="1350">
                    <a:solidFill>
                      <a:srgbClr val="000000"/>
                    </a:solidFill>
                  </a:endParaRPr>
                </a:p>
              </p:txBody>
            </p:sp>
            <p:sp>
              <p:nvSpPr>
                <p:cNvPr id="64" name="Vrije vorm 75">
                  <a:extLst>
                    <a:ext uri="{FF2B5EF4-FFF2-40B4-BE49-F238E27FC236}">
                      <a16:creationId xmlns:a16="http://schemas.microsoft.com/office/drawing/2014/main" id="{FE2CA2F3-57BD-7D4F-9DBB-E487BB70098C}"/>
                    </a:ext>
                  </a:extLst>
                </p:cNvPr>
                <p:cNvSpPr/>
                <p:nvPr/>
              </p:nvSpPr>
              <p:spPr>
                <a:xfrm>
                  <a:off x="4268491" y="4375396"/>
                  <a:ext cx="253208" cy="22018"/>
                </a:xfrm>
                <a:custGeom>
                  <a:avLst/>
                  <a:gdLst>
                    <a:gd name="connsiteX0" fmla="*/ 242200 w 253208"/>
                    <a:gd name="connsiteY0" fmla="*/ 0 h 22018"/>
                    <a:gd name="connsiteX1" fmla="*/ 11009 w 253208"/>
                    <a:gd name="connsiteY1" fmla="*/ 0 h 22018"/>
                    <a:gd name="connsiteX2" fmla="*/ 0 w 253208"/>
                    <a:gd name="connsiteY2" fmla="*/ 11009 h 22018"/>
                    <a:gd name="connsiteX3" fmla="*/ 11009 w 253208"/>
                    <a:gd name="connsiteY3" fmla="*/ 22018 h 22018"/>
                    <a:gd name="connsiteX4" fmla="*/ 242200 w 253208"/>
                    <a:gd name="connsiteY4" fmla="*/ 22018 h 22018"/>
                    <a:gd name="connsiteX5" fmla="*/ 253209 w 253208"/>
                    <a:gd name="connsiteY5" fmla="*/ 11009 h 22018"/>
                    <a:gd name="connsiteX6" fmla="*/ 242200 w 253208"/>
                    <a:gd name="connsiteY6" fmla="*/ 0 h 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208" h="22018">
                      <a:moveTo>
                        <a:pt x="242200" y="0"/>
                      </a:moveTo>
                      <a:lnTo>
                        <a:pt x="11009" y="0"/>
                      </a:lnTo>
                      <a:cubicBezTo>
                        <a:pt x="4929" y="0"/>
                        <a:pt x="0" y="4929"/>
                        <a:pt x="0" y="11009"/>
                      </a:cubicBezTo>
                      <a:cubicBezTo>
                        <a:pt x="0" y="17089"/>
                        <a:pt x="4929" y="22018"/>
                        <a:pt x="11009" y="22018"/>
                      </a:cubicBezTo>
                      <a:lnTo>
                        <a:pt x="242200" y="22018"/>
                      </a:lnTo>
                      <a:cubicBezTo>
                        <a:pt x="248279" y="22018"/>
                        <a:pt x="253209" y="17089"/>
                        <a:pt x="253209" y="11009"/>
                      </a:cubicBezTo>
                      <a:cubicBezTo>
                        <a:pt x="253209" y="4929"/>
                        <a:pt x="248279" y="0"/>
                        <a:pt x="242200" y="0"/>
                      </a:cubicBezTo>
                      <a:close/>
                    </a:path>
                  </a:pathLst>
                </a:custGeom>
                <a:grpFill/>
                <a:ln w="1358" cap="flat">
                  <a:noFill/>
                  <a:prstDash val="solid"/>
                  <a:miter/>
                </a:ln>
              </p:spPr>
              <p:txBody>
                <a:bodyPr rtlCol="0" anchor="ctr"/>
                <a:lstStyle/>
                <a:p>
                  <a:pPr defTabSz="685800"/>
                  <a:endParaRPr lang="nl-NL" sz="1350">
                    <a:solidFill>
                      <a:srgbClr val="000000"/>
                    </a:solidFill>
                  </a:endParaRPr>
                </a:p>
              </p:txBody>
            </p:sp>
            <p:sp>
              <p:nvSpPr>
                <p:cNvPr id="65" name="Vrije vorm 76">
                  <a:extLst>
                    <a:ext uri="{FF2B5EF4-FFF2-40B4-BE49-F238E27FC236}">
                      <a16:creationId xmlns:a16="http://schemas.microsoft.com/office/drawing/2014/main" id="{CCBCF6CF-5C76-8940-8838-4360E434012C}"/>
                    </a:ext>
                  </a:extLst>
                </p:cNvPr>
                <p:cNvSpPr/>
                <p:nvPr/>
              </p:nvSpPr>
              <p:spPr>
                <a:xfrm>
                  <a:off x="4268491" y="4309341"/>
                  <a:ext cx="187154" cy="22018"/>
                </a:xfrm>
                <a:custGeom>
                  <a:avLst/>
                  <a:gdLst>
                    <a:gd name="connsiteX0" fmla="*/ 11009 w 187154"/>
                    <a:gd name="connsiteY0" fmla="*/ 22018 h 22018"/>
                    <a:gd name="connsiteX1" fmla="*/ 176145 w 187154"/>
                    <a:gd name="connsiteY1" fmla="*/ 22018 h 22018"/>
                    <a:gd name="connsiteX2" fmla="*/ 187154 w 187154"/>
                    <a:gd name="connsiteY2" fmla="*/ 11009 h 22018"/>
                    <a:gd name="connsiteX3" fmla="*/ 176145 w 187154"/>
                    <a:gd name="connsiteY3" fmla="*/ 0 h 22018"/>
                    <a:gd name="connsiteX4" fmla="*/ 11009 w 187154"/>
                    <a:gd name="connsiteY4" fmla="*/ 0 h 22018"/>
                    <a:gd name="connsiteX5" fmla="*/ 0 w 187154"/>
                    <a:gd name="connsiteY5" fmla="*/ 11009 h 22018"/>
                    <a:gd name="connsiteX6" fmla="*/ 11009 w 187154"/>
                    <a:gd name="connsiteY6" fmla="*/ 22018 h 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154" h="22018">
                      <a:moveTo>
                        <a:pt x="11009" y="22018"/>
                      </a:moveTo>
                      <a:lnTo>
                        <a:pt x="176145" y="22018"/>
                      </a:lnTo>
                      <a:cubicBezTo>
                        <a:pt x="182225" y="22018"/>
                        <a:pt x="187154" y="17089"/>
                        <a:pt x="187154" y="11009"/>
                      </a:cubicBezTo>
                      <a:cubicBezTo>
                        <a:pt x="187154" y="4929"/>
                        <a:pt x="182225" y="0"/>
                        <a:pt x="176145" y="0"/>
                      </a:cubicBezTo>
                      <a:lnTo>
                        <a:pt x="11009" y="0"/>
                      </a:lnTo>
                      <a:cubicBezTo>
                        <a:pt x="4929" y="0"/>
                        <a:pt x="0" y="4929"/>
                        <a:pt x="0" y="11009"/>
                      </a:cubicBezTo>
                      <a:cubicBezTo>
                        <a:pt x="0" y="17089"/>
                        <a:pt x="4929" y="22018"/>
                        <a:pt x="11009" y="22018"/>
                      </a:cubicBezTo>
                      <a:close/>
                    </a:path>
                  </a:pathLst>
                </a:custGeom>
                <a:grpFill/>
                <a:ln w="1358" cap="flat">
                  <a:noFill/>
                  <a:prstDash val="solid"/>
                  <a:miter/>
                </a:ln>
              </p:spPr>
              <p:txBody>
                <a:bodyPr rtlCol="0" anchor="ctr"/>
                <a:lstStyle/>
                <a:p>
                  <a:pPr defTabSz="685800"/>
                  <a:endParaRPr lang="nl-NL" sz="1350">
                    <a:solidFill>
                      <a:srgbClr val="000000"/>
                    </a:solidFill>
                  </a:endParaRPr>
                </a:p>
              </p:txBody>
            </p:sp>
          </p:grpSp>
          <p:grpSp>
            <p:nvGrpSpPr>
              <p:cNvPr id="24" name="Graphic 431">
                <a:extLst>
                  <a:ext uri="{FF2B5EF4-FFF2-40B4-BE49-F238E27FC236}">
                    <a16:creationId xmlns:a16="http://schemas.microsoft.com/office/drawing/2014/main" id="{07DB6FED-4067-F643-9995-80F1D3C577F1}"/>
                  </a:ext>
                </a:extLst>
              </p:cNvPr>
              <p:cNvGrpSpPr/>
              <p:nvPr/>
            </p:nvGrpSpPr>
            <p:grpSpPr>
              <a:xfrm>
                <a:off x="6998405" y="4745653"/>
                <a:ext cx="528668" cy="528668"/>
                <a:chOff x="3657600" y="990599"/>
                <a:chExt cx="4876800" cy="4876800"/>
              </a:xfrm>
              <a:solidFill>
                <a:schemeClr val="accent2">
                  <a:lumMod val="60000"/>
                  <a:lumOff val="40000"/>
                </a:schemeClr>
              </a:solidFill>
            </p:grpSpPr>
            <p:sp>
              <p:nvSpPr>
                <p:cNvPr id="60" name="Vrije vorm 80">
                  <a:extLst>
                    <a:ext uri="{FF2B5EF4-FFF2-40B4-BE49-F238E27FC236}">
                      <a16:creationId xmlns:a16="http://schemas.microsoft.com/office/drawing/2014/main" id="{6987B9DB-FE3F-334A-ACBF-267EDB9196B4}"/>
                    </a:ext>
                  </a:extLst>
                </p:cNvPr>
                <p:cNvSpPr/>
                <p:nvPr/>
              </p:nvSpPr>
              <p:spPr>
                <a:xfrm>
                  <a:off x="3657600" y="990600"/>
                  <a:ext cx="4876800" cy="4876800"/>
                </a:xfrm>
                <a:custGeom>
                  <a:avLst/>
                  <a:gdLst>
                    <a:gd name="connsiteX0" fmla="*/ 3951380 w 4876800"/>
                    <a:gd name="connsiteY0" fmla="*/ 2509838 h 4876800"/>
                    <a:gd name="connsiteX1" fmla="*/ 4163768 w 4876800"/>
                    <a:gd name="connsiteY1" fmla="*/ 2509838 h 4876800"/>
                    <a:gd name="connsiteX2" fmla="*/ 4516717 w 4876800"/>
                    <a:gd name="connsiteY2" fmla="*/ 2798493 h 4876800"/>
                    <a:gd name="connsiteX3" fmla="*/ 4876800 w 4876800"/>
                    <a:gd name="connsiteY3" fmla="*/ 2438400 h 4876800"/>
                    <a:gd name="connsiteX4" fmla="*/ 4516708 w 4876800"/>
                    <a:gd name="connsiteY4" fmla="*/ 2078308 h 4876800"/>
                    <a:gd name="connsiteX5" fmla="*/ 4163759 w 4876800"/>
                    <a:gd name="connsiteY5" fmla="*/ 2366963 h 4876800"/>
                    <a:gd name="connsiteX6" fmla="*/ 3951370 w 4876800"/>
                    <a:gd name="connsiteY6" fmla="*/ 2366963 h 4876800"/>
                    <a:gd name="connsiteX7" fmla="*/ 3558273 w 4876800"/>
                    <a:gd name="connsiteY7" fmla="*/ 1419549 h 4876800"/>
                    <a:gd name="connsiteX8" fmla="*/ 3940835 w 4876800"/>
                    <a:gd name="connsiteY8" fmla="*/ 1036996 h 4876800"/>
                    <a:gd name="connsiteX9" fmla="*/ 4208812 w 4876800"/>
                    <a:gd name="connsiteY9" fmla="*/ 1124303 h 4876800"/>
                    <a:gd name="connsiteX10" fmla="*/ 4665117 w 4876800"/>
                    <a:gd name="connsiteY10" fmla="*/ 667988 h 4876800"/>
                    <a:gd name="connsiteX11" fmla="*/ 4208812 w 4876800"/>
                    <a:gd name="connsiteY11" fmla="*/ 211684 h 4876800"/>
                    <a:gd name="connsiteX12" fmla="*/ 3752507 w 4876800"/>
                    <a:gd name="connsiteY12" fmla="*/ 667988 h 4876800"/>
                    <a:gd name="connsiteX13" fmla="*/ 3839813 w 4876800"/>
                    <a:gd name="connsiteY13" fmla="*/ 935965 h 4876800"/>
                    <a:gd name="connsiteX14" fmla="*/ 3457251 w 4876800"/>
                    <a:gd name="connsiteY14" fmla="*/ 1318517 h 4876800"/>
                    <a:gd name="connsiteX15" fmla="*/ 2509838 w 4876800"/>
                    <a:gd name="connsiteY15" fmla="*/ 925430 h 4876800"/>
                    <a:gd name="connsiteX16" fmla="*/ 2509838 w 4876800"/>
                    <a:gd name="connsiteY16" fmla="*/ 713042 h 4876800"/>
                    <a:gd name="connsiteX17" fmla="*/ 2798493 w 4876800"/>
                    <a:gd name="connsiteY17" fmla="*/ 360093 h 4876800"/>
                    <a:gd name="connsiteX18" fmla="*/ 2438400 w 4876800"/>
                    <a:gd name="connsiteY18" fmla="*/ 0 h 4876800"/>
                    <a:gd name="connsiteX19" fmla="*/ 2078308 w 4876800"/>
                    <a:gd name="connsiteY19" fmla="*/ 360093 h 4876800"/>
                    <a:gd name="connsiteX20" fmla="*/ 2366963 w 4876800"/>
                    <a:gd name="connsiteY20" fmla="*/ 713042 h 4876800"/>
                    <a:gd name="connsiteX21" fmla="*/ 2366963 w 4876800"/>
                    <a:gd name="connsiteY21" fmla="*/ 925420 h 4876800"/>
                    <a:gd name="connsiteX22" fmla="*/ 1419549 w 4876800"/>
                    <a:gd name="connsiteY22" fmla="*/ 1318508 h 4876800"/>
                    <a:gd name="connsiteX23" fmla="*/ 1037015 w 4876800"/>
                    <a:gd name="connsiteY23" fmla="*/ 935984 h 4876800"/>
                    <a:gd name="connsiteX24" fmla="*/ 1124331 w 4876800"/>
                    <a:gd name="connsiteY24" fmla="*/ 667988 h 4876800"/>
                    <a:gd name="connsiteX25" fmla="*/ 923020 w 4876800"/>
                    <a:gd name="connsiteY25" fmla="*/ 289493 h 4876800"/>
                    <a:gd name="connsiteX26" fmla="*/ 823846 w 4876800"/>
                    <a:gd name="connsiteY26" fmla="*/ 308753 h 4876800"/>
                    <a:gd name="connsiteX27" fmla="*/ 843096 w 4876800"/>
                    <a:gd name="connsiteY27" fmla="*/ 407927 h 4876800"/>
                    <a:gd name="connsiteX28" fmla="*/ 981447 w 4876800"/>
                    <a:gd name="connsiteY28" fmla="*/ 667988 h 4876800"/>
                    <a:gd name="connsiteX29" fmla="*/ 667979 w 4876800"/>
                    <a:gd name="connsiteY29" fmla="*/ 981456 h 4876800"/>
                    <a:gd name="connsiteX30" fmla="*/ 354521 w 4876800"/>
                    <a:gd name="connsiteY30" fmla="*/ 667988 h 4876800"/>
                    <a:gd name="connsiteX31" fmla="*/ 582330 w 4876800"/>
                    <a:gd name="connsiteY31" fmla="*/ 366293 h 4876800"/>
                    <a:gd name="connsiteX32" fmla="*/ 631555 w 4876800"/>
                    <a:gd name="connsiteY32" fmla="*/ 278063 h 4876800"/>
                    <a:gd name="connsiteX33" fmla="*/ 543335 w 4876800"/>
                    <a:gd name="connsiteY33" fmla="*/ 228838 h 4876800"/>
                    <a:gd name="connsiteX34" fmla="*/ 211646 w 4876800"/>
                    <a:gd name="connsiteY34" fmla="*/ 667988 h 4876800"/>
                    <a:gd name="connsiteX35" fmla="*/ 667988 w 4876800"/>
                    <a:gd name="connsiteY35" fmla="*/ 1124331 h 4876800"/>
                    <a:gd name="connsiteX36" fmla="*/ 935984 w 4876800"/>
                    <a:gd name="connsiteY36" fmla="*/ 1037015 h 4876800"/>
                    <a:gd name="connsiteX37" fmla="*/ 1318517 w 4876800"/>
                    <a:gd name="connsiteY37" fmla="*/ 1419539 h 4876800"/>
                    <a:gd name="connsiteX38" fmla="*/ 925420 w 4876800"/>
                    <a:gd name="connsiteY38" fmla="*/ 2366953 h 4876800"/>
                    <a:gd name="connsiteX39" fmla="*/ 713042 w 4876800"/>
                    <a:gd name="connsiteY39" fmla="*/ 2366953 h 4876800"/>
                    <a:gd name="connsiteX40" fmla="*/ 360093 w 4876800"/>
                    <a:gd name="connsiteY40" fmla="*/ 2078298 h 4876800"/>
                    <a:gd name="connsiteX41" fmla="*/ 0 w 4876800"/>
                    <a:gd name="connsiteY41" fmla="*/ 2438400 h 4876800"/>
                    <a:gd name="connsiteX42" fmla="*/ 360093 w 4876800"/>
                    <a:gd name="connsiteY42" fmla="*/ 2798493 h 4876800"/>
                    <a:gd name="connsiteX43" fmla="*/ 713042 w 4876800"/>
                    <a:gd name="connsiteY43" fmla="*/ 2509838 h 4876800"/>
                    <a:gd name="connsiteX44" fmla="*/ 925430 w 4876800"/>
                    <a:gd name="connsiteY44" fmla="*/ 2509838 h 4876800"/>
                    <a:gd name="connsiteX45" fmla="*/ 1318527 w 4876800"/>
                    <a:gd name="connsiteY45" fmla="*/ 3457251 h 4876800"/>
                    <a:gd name="connsiteX46" fmla="*/ 935965 w 4876800"/>
                    <a:gd name="connsiteY46" fmla="*/ 3839804 h 4876800"/>
                    <a:gd name="connsiteX47" fmla="*/ 667988 w 4876800"/>
                    <a:gd name="connsiteY47" fmla="*/ 3752498 h 4876800"/>
                    <a:gd name="connsiteX48" fmla="*/ 211684 w 4876800"/>
                    <a:gd name="connsiteY48" fmla="*/ 4208812 h 4876800"/>
                    <a:gd name="connsiteX49" fmla="*/ 667988 w 4876800"/>
                    <a:gd name="connsiteY49" fmla="*/ 4665117 h 4876800"/>
                    <a:gd name="connsiteX50" fmla="*/ 1124293 w 4876800"/>
                    <a:gd name="connsiteY50" fmla="*/ 4208812 h 4876800"/>
                    <a:gd name="connsiteX51" fmla="*/ 1036987 w 4876800"/>
                    <a:gd name="connsiteY51" fmla="*/ 3940835 h 4876800"/>
                    <a:gd name="connsiteX52" fmla="*/ 1419549 w 4876800"/>
                    <a:gd name="connsiteY52" fmla="*/ 3558283 h 4876800"/>
                    <a:gd name="connsiteX53" fmla="*/ 2366963 w 4876800"/>
                    <a:gd name="connsiteY53" fmla="*/ 3951370 h 4876800"/>
                    <a:gd name="connsiteX54" fmla="*/ 2366963 w 4876800"/>
                    <a:gd name="connsiteY54" fmla="*/ 4163749 h 4876800"/>
                    <a:gd name="connsiteX55" fmla="*/ 2078308 w 4876800"/>
                    <a:gd name="connsiteY55" fmla="*/ 4516698 h 4876800"/>
                    <a:gd name="connsiteX56" fmla="*/ 2438400 w 4876800"/>
                    <a:gd name="connsiteY56" fmla="*/ 4876800 h 4876800"/>
                    <a:gd name="connsiteX57" fmla="*/ 2798493 w 4876800"/>
                    <a:gd name="connsiteY57" fmla="*/ 4516708 h 4876800"/>
                    <a:gd name="connsiteX58" fmla="*/ 2509838 w 4876800"/>
                    <a:gd name="connsiteY58" fmla="*/ 4163759 h 4876800"/>
                    <a:gd name="connsiteX59" fmla="*/ 2509838 w 4876800"/>
                    <a:gd name="connsiteY59" fmla="*/ 3951380 h 4876800"/>
                    <a:gd name="connsiteX60" fmla="*/ 3457251 w 4876800"/>
                    <a:gd name="connsiteY60" fmla="*/ 3558293 h 4876800"/>
                    <a:gd name="connsiteX61" fmla="*/ 3839785 w 4876800"/>
                    <a:gd name="connsiteY61" fmla="*/ 3940817 h 4876800"/>
                    <a:gd name="connsiteX62" fmla="*/ 3752469 w 4876800"/>
                    <a:gd name="connsiteY62" fmla="*/ 4208812 h 4876800"/>
                    <a:gd name="connsiteX63" fmla="*/ 4208812 w 4876800"/>
                    <a:gd name="connsiteY63" fmla="*/ 4665155 h 4876800"/>
                    <a:gd name="connsiteX64" fmla="*/ 4665155 w 4876800"/>
                    <a:gd name="connsiteY64" fmla="*/ 4208812 h 4876800"/>
                    <a:gd name="connsiteX65" fmla="*/ 4641771 w 4876800"/>
                    <a:gd name="connsiteY65" fmla="*/ 4064203 h 4876800"/>
                    <a:gd name="connsiteX66" fmla="*/ 4551417 w 4876800"/>
                    <a:gd name="connsiteY66" fmla="*/ 4019017 h 4876800"/>
                    <a:gd name="connsiteX67" fmla="*/ 4506230 w 4876800"/>
                    <a:gd name="connsiteY67" fmla="*/ 4109380 h 4876800"/>
                    <a:gd name="connsiteX68" fmla="*/ 4522289 w 4876800"/>
                    <a:gd name="connsiteY68" fmla="*/ 4208802 h 4876800"/>
                    <a:gd name="connsiteX69" fmla="*/ 4208822 w 4876800"/>
                    <a:gd name="connsiteY69" fmla="*/ 4522270 h 4876800"/>
                    <a:gd name="connsiteX70" fmla="*/ 3895354 w 4876800"/>
                    <a:gd name="connsiteY70" fmla="*/ 4208802 h 4876800"/>
                    <a:gd name="connsiteX71" fmla="*/ 4208822 w 4876800"/>
                    <a:gd name="connsiteY71" fmla="*/ 3895335 h 4876800"/>
                    <a:gd name="connsiteX72" fmla="*/ 4323474 w 4876800"/>
                    <a:gd name="connsiteY72" fmla="*/ 3916966 h 4876800"/>
                    <a:gd name="connsiteX73" fmla="*/ 4416095 w 4876800"/>
                    <a:gd name="connsiteY73" fmla="*/ 3876609 h 4876800"/>
                    <a:gd name="connsiteX74" fmla="*/ 4375738 w 4876800"/>
                    <a:gd name="connsiteY74" fmla="*/ 3783987 h 4876800"/>
                    <a:gd name="connsiteX75" fmla="*/ 4208831 w 4876800"/>
                    <a:gd name="connsiteY75" fmla="*/ 3752460 h 4876800"/>
                    <a:gd name="connsiteX76" fmla="*/ 3940835 w 4876800"/>
                    <a:gd name="connsiteY76" fmla="*/ 3839775 h 4876800"/>
                    <a:gd name="connsiteX77" fmla="*/ 3558302 w 4876800"/>
                    <a:gd name="connsiteY77" fmla="*/ 3457251 h 4876800"/>
                    <a:gd name="connsiteX78" fmla="*/ 3951380 w 4876800"/>
                    <a:gd name="connsiteY78" fmla="*/ 2509838 h 4876800"/>
                    <a:gd name="connsiteX79" fmla="*/ 4516708 w 4876800"/>
                    <a:gd name="connsiteY79" fmla="*/ 2221183 h 4876800"/>
                    <a:gd name="connsiteX80" fmla="*/ 4733925 w 4876800"/>
                    <a:gd name="connsiteY80" fmla="*/ 2438400 h 4876800"/>
                    <a:gd name="connsiteX81" fmla="*/ 4516708 w 4876800"/>
                    <a:gd name="connsiteY81" fmla="*/ 2655618 h 4876800"/>
                    <a:gd name="connsiteX82" fmla="*/ 4299490 w 4876800"/>
                    <a:gd name="connsiteY82" fmla="*/ 2438400 h 4876800"/>
                    <a:gd name="connsiteX83" fmla="*/ 4516708 w 4876800"/>
                    <a:gd name="connsiteY83" fmla="*/ 2221183 h 4876800"/>
                    <a:gd name="connsiteX84" fmla="*/ 4208812 w 4876800"/>
                    <a:gd name="connsiteY84" fmla="*/ 354559 h 4876800"/>
                    <a:gd name="connsiteX85" fmla="*/ 4522242 w 4876800"/>
                    <a:gd name="connsiteY85" fmla="*/ 667988 h 4876800"/>
                    <a:gd name="connsiteX86" fmla="*/ 4208812 w 4876800"/>
                    <a:gd name="connsiteY86" fmla="*/ 981427 h 4876800"/>
                    <a:gd name="connsiteX87" fmla="*/ 3895382 w 4876800"/>
                    <a:gd name="connsiteY87" fmla="*/ 667988 h 4876800"/>
                    <a:gd name="connsiteX88" fmla="*/ 4208812 w 4876800"/>
                    <a:gd name="connsiteY88" fmla="*/ 354559 h 4876800"/>
                    <a:gd name="connsiteX89" fmla="*/ 2221183 w 4876800"/>
                    <a:gd name="connsiteY89" fmla="*/ 360093 h 4876800"/>
                    <a:gd name="connsiteX90" fmla="*/ 2438400 w 4876800"/>
                    <a:gd name="connsiteY90" fmla="*/ 142875 h 4876800"/>
                    <a:gd name="connsiteX91" fmla="*/ 2655618 w 4876800"/>
                    <a:gd name="connsiteY91" fmla="*/ 360093 h 4876800"/>
                    <a:gd name="connsiteX92" fmla="*/ 2438400 w 4876800"/>
                    <a:gd name="connsiteY92" fmla="*/ 577310 h 4876800"/>
                    <a:gd name="connsiteX93" fmla="*/ 2221183 w 4876800"/>
                    <a:gd name="connsiteY93" fmla="*/ 360093 h 4876800"/>
                    <a:gd name="connsiteX94" fmla="*/ 360093 w 4876800"/>
                    <a:gd name="connsiteY94" fmla="*/ 2655618 h 4876800"/>
                    <a:gd name="connsiteX95" fmla="*/ 142875 w 4876800"/>
                    <a:gd name="connsiteY95" fmla="*/ 2438400 h 4876800"/>
                    <a:gd name="connsiteX96" fmla="*/ 360093 w 4876800"/>
                    <a:gd name="connsiteY96" fmla="*/ 2221183 h 4876800"/>
                    <a:gd name="connsiteX97" fmla="*/ 577301 w 4876800"/>
                    <a:gd name="connsiteY97" fmla="*/ 2438400 h 4876800"/>
                    <a:gd name="connsiteX98" fmla="*/ 360093 w 4876800"/>
                    <a:gd name="connsiteY98" fmla="*/ 2655618 h 4876800"/>
                    <a:gd name="connsiteX99" fmla="*/ 2438400 w 4876800"/>
                    <a:gd name="connsiteY99" fmla="*/ 1066571 h 4876800"/>
                    <a:gd name="connsiteX100" fmla="*/ 3810229 w 4876800"/>
                    <a:gd name="connsiteY100" fmla="*/ 2438400 h 4876800"/>
                    <a:gd name="connsiteX101" fmla="*/ 2438400 w 4876800"/>
                    <a:gd name="connsiteY101" fmla="*/ 3810229 h 4876800"/>
                    <a:gd name="connsiteX102" fmla="*/ 1066571 w 4876800"/>
                    <a:gd name="connsiteY102" fmla="*/ 2438400 h 4876800"/>
                    <a:gd name="connsiteX103" fmla="*/ 2438400 w 4876800"/>
                    <a:gd name="connsiteY103" fmla="*/ 1066571 h 4876800"/>
                    <a:gd name="connsiteX104" fmla="*/ 667988 w 4876800"/>
                    <a:gd name="connsiteY104" fmla="*/ 4522242 h 4876800"/>
                    <a:gd name="connsiteX105" fmla="*/ 354559 w 4876800"/>
                    <a:gd name="connsiteY105" fmla="*/ 4208812 h 4876800"/>
                    <a:gd name="connsiteX106" fmla="*/ 667988 w 4876800"/>
                    <a:gd name="connsiteY106" fmla="*/ 3895373 h 4876800"/>
                    <a:gd name="connsiteX107" fmla="*/ 981418 w 4876800"/>
                    <a:gd name="connsiteY107" fmla="*/ 4208812 h 4876800"/>
                    <a:gd name="connsiteX108" fmla="*/ 667988 w 4876800"/>
                    <a:gd name="connsiteY108" fmla="*/ 4522242 h 4876800"/>
                    <a:gd name="connsiteX109" fmla="*/ 2655618 w 4876800"/>
                    <a:gd name="connsiteY109" fmla="*/ 4516708 h 4876800"/>
                    <a:gd name="connsiteX110" fmla="*/ 2438400 w 4876800"/>
                    <a:gd name="connsiteY110" fmla="*/ 4733925 h 4876800"/>
                    <a:gd name="connsiteX111" fmla="*/ 2221183 w 4876800"/>
                    <a:gd name="connsiteY111" fmla="*/ 4516708 h 4876800"/>
                    <a:gd name="connsiteX112" fmla="*/ 2438400 w 4876800"/>
                    <a:gd name="connsiteY112" fmla="*/ 4299490 h 4876800"/>
                    <a:gd name="connsiteX113" fmla="*/ 2655618 w 4876800"/>
                    <a:gd name="connsiteY113" fmla="*/ 451670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876800" h="4876800">
                      <a:moveTo>
                        <a:pt x="3951380" y="2509838"/>
                      </a:moveTo>
                      <a:lnTo>
                        <a:pt x="4163768" y="2509838"/>
                      </a:lnTo>
                      <a:cubicBezTo>
                        <a:pt x="4197001" y="2674287"/>
                        <a:pt x="4342619" y="2798493"/>
                        <a:pt x="4516717" y="2798493"/>
                      </a:cubicBezTo>
                      <a:cubicBezTo>
                        <a:pt x="4715266" y="2798493"/>
                        <a:pt x="4876800" y="2636958"/>
                        <a:pt x="4876800" y="2438400"/>
                      </a:cubicBezTo>
                      <a:cubicBezTo>
                        <a:pt x="4876800" y="2239842"/>
                        <a:pt x="4715266" y="2078308"/>
                        <a:pt x="4516708" y="2078308"/>
                      </a:cubicBezTo>
                      <a:cubicBezTo>
                        <a:pt x="4342610" y="2078308"/>
                        <a:pt x="4196991" y="2202514"/>
                        <a:pt x="4163759" y="2366963"/>
                      </a:cubicBezTo>
                      <a:lnTo>
                        <a:pt x="3951370" y="2366963"/>
                      </a:lnTo>
                      <a:cubicBezTo>
                        <a:pt x="3934387" y="2003079"/>
                        <a:pt x="3788464" y="1672333"/>
                        <a:pt x="3558273" y="1419549"/>
                      </a:cubicBezTo>
                      <a:lnTo>
                        <a:pt x="3940835" y="1036996"/>
                      </a:lnTo>
                      <a:cubicBezTo>
                        <a:pt x="4016140" y="1091832"/>
                        <a:pt x="4108733" y="1124303"/>
                        <a:pt x="4208812" y="1124303"/>
                      </a:cubicBezTo>
                      <a:cubicBezTo>
                        <a:pt x="4460425" y="1124303"/>
                        <a:pt x="4665117" y="919601"/>
                        <a:pt x="4665117" y="667988"/>
                      </a:cubicBezTo>
                      <a:cubicBezTo>
                        <a:pt x="4665117" y="416376"/>
                        <a:pt x="4460425" y="211684"/>
                        <a:pt x="4208812" y="211684"/>
                      </a:cubicBezTo>
                      <a:cubicBezTo>
                        <a:pt x="3957200" y="211684"/>
                        <a:pt x="3752507" y="416385"/>
                        <a:pt x="3752507" y="667988"/>
                      </a:cubicBezTo>
                      <a:cubicBezTo>
                        <a:pt x="3752507" y="768067"/>
                        <a:pt x="3784969" y="860660"/>
                        <a:pt x="3839813" y="935965"/>
                      </a:cubicBezTo>
                      <a:lnTo>
                        <a:pt x="3457251" y="1318517"/>
                      </a:lnTo>
                      <a:cubicBezTo>
                        <a:pt x="3204467" y="1088336"/>
                        <a:pt x="2873721" y="942404"/>
                        <a:pt x="2509838" y="925430"/>
                      </a:cubicBezTo>
                      <a:lnTo>
                        <a:pt x="2509838" y="713042"/>
                      </a:lnTo>
                      <a:cubicBezTo>
                        <a:pt x="2674287" y="679809"/>
                        <a:pt x="2798493" y="534191"/>
                        <a:pt x="2798493" y="360093"/>
                      </a:cubicBezTo>
                      <a:cubicBezTo>
                        <a:pt x="2798493" y="161534"/>
                        <a:pt x="2636958" y="0"/>
                        <a:pt x="2438400" y="0"/>
                      </a:cubicBezTo>
                      <a:cubicBezTo>
                        <a:pt x="2239842" y="0"/>
                        <a:pt x="2078308" y="161534"/>
                        <a:pt x="2078308" y="360093"/>
                      </a:cubicBezTo>
                      <a:cubicBezTo>
                        <a:pt x="2078308" y="534191"/>
                        <a:pt x="2202514" y="679809"/>
                        <a:pt x="2366963" y="713042"/>
                      </a:cubicBezTo>
                      <a:lnTo>
                        <a:pt x="2366963" y="925420"/>
                      </a:lnTo>
                      <a:cubicBezTo>
                        <a:pt x="2003079" y="942404"/>
                        <a:pt x="1672333" y="1088327"/>
                        <a:pt x="1419549" y="1318508"/>
                      </a:cubicBezTo>
                      <a:lnTo>
                        <a:pt x="1037015" y="935984"/>
                      </a:lnTo>
                      <a:cubicBezTo>
                        <a:pt x="1091860" y="860670"/>
                        <a:pt x="1124331" y="768067"/>
                        <a:pt x="1124331" y="667988"/>
                      </a:cubicBezTo>
                      <a:cubicBezTo>
                        <a:pt x="1124331" y="516045"/>
                        <a:pt x="1049074" y="374552"/>
                        <a:pt x="923020" y="289493"/>
                      </a:cubicBezTo>
                      <a:cubicBezTo>
                        <a:pt x="890292" y="267433"/>
                        <a:pt x="845896" y="276044"/>
                        <a:pt x="823846" y="308753"/>
                      </a:cubicBezTo>
                      <a:cubicBezTo>
                        <a:pt x="801776" y="341462"/>
                        <a:pt x="810397" y="385858"/>
                        <a:pt x="843096" y="407927"/>
                      </a:cubicBezTo>
                      <a:cubicBezTo>
                        <a:pt x="929735" y="466382"/>
                        <a:pt x="981447" y="563604"/>
                        <a:pt x="981447" y="667988"/>
                      </a:cubicBezTo>
                      <a:cubicBezTo>
                        <a:pt x="981447" y="840829"/>
                        <a:pt x="840819" y="981456"/>
                        <a:pt x="667979" y="981456"/>
                      </a:cubicBezTo>
                      <a:cubicBezTo>
                        <a:pt x="495138" y="981456"/>
                        <a:pt x="354521" y="840829"/>
                        <a:pt x="354521" y="667988"/>
                      </a:cubicBezTo>
                      <a:cubicBezTo>
                        <a:pt x="354521" y="528409"/>
                        <a:pt x="448199" y="404346"/>
                        <a:pt x="582330" y="366293"/>
                      </a:cubicBezTo>
                      <a:cubicBezTo>
                        <a:pt x="620287" y="355521"/>
                        <a:pt x="642328" y="316020"/>
                        <a:pt x="631555" y="278063"/>
                      </a:cubicBezTo>
                      <a:cubicBezTo>
                        <a:pt x="620782" y="240106"/>
                        <a:pt x="581263" y="218094"/>
                        <a:pt x="543335" y="228838"/>
                      </a:cubicBezTo>
                      <a:cubicBezTo>
                        <a:pt x="348034" y="284255"/>
                        <a:pt x="211646" y="464839"/>
                        <a:pt x="211646" y="667988"/>
                      </a:cubicBezTo>
                      <a:cubicBezTo>
                        <a:pt x="211646" y="919620"/>
                        <a:pt x="416357" y="1124331"/>
                        <a:pt x="667988" y="1124331"/>
                      </a:cubicBezTo>
                      <a:cubicBezTo>
                        <a:pt x="768077" y="1124331"/>
                        <a:pt x="860679" y="1091860"/>
                        <a:pt x="935984" y="1037015"/>
                      </a:cubicBezTo>
                      <a:lnTo>
                        <a:pt x="1318517" y="1419539"/>
                      </a:lnTo>
                      <a:cubicBezTo>
                        <a:pt x="1088327" y="1672323"/>
                        <a:pt x="942404" y="2003070"/>
                        <a:pt x="925420" y="2366953"/>
                      </a:cubicBezTo>
                      <a:lnTo>
                        <a:pt x="713042" y="2366953"/>
                      </a:lnTo>
                      <a:cubicBezTo>
                        <a:pt x="679809" y="2202504"/>
                        <a:pt x="534191" y="2078298"/>
                        <a:pt x="360093" y="2078298"/>
                      </a:cubicBezTo>
                      <a:cubicBezTo>
                        <a:pt x="161534" y="2078308"/>
                        <a:pt x="0" y="2239842"/>
                        <a:pt x="0" y="2438400"/>
                      </a:cubicBezTo>
                      <a:cubicBezTo>
                        <a:pt x="0" y="2636958"/>
                        <a:pt x="161534" y="2798493"/>
                        <a:pt x="360093" y="2798493"/>
                      </a:cubicBezTo>
                      <a:cubicBezTo>
                        <a:pt x="534191" y="2798493"/>
                        <a:pt x="679809" y="2674287"/>
                        <a:pt x="713042" y="2509838"/>
                      </a:cubicBezTo>
                      <a:lnTo>
                        <a:pt x="925430" y="2509838"/>
                      </a:lnTo>
                      <a:cubicBezTo>
                        <a:pt x="942413" y="2873721"/>
                        <a:pt x="1088336" y="3204467"/>
                        <a:pt x="1318527" y="3457251"/>
                      </a:cubicBezTo>
                      <a:lnTo>
                        <a:pt x="935965" y="3839804"/>
                      </a:lnTo>
                      <a:cubicBezTo>
                        <a:pt x="860660" y="3784969"/>
                        <a:pt x="768067" y="3752498"/>
                        <a:pt x="667988" y="3752498"/>
                      </a:cubicBezTo>
                      <a:cubicBezTo>
                        <a:pt x="416376" y="3752498"/>
                        <a:pt x="211684" y="3957200"/>
                        <a:pt x="211684" y="4208812"/>
                      </a:cubicBezTo>
                      <a:cubicBezTo>
                        <a:pt x="211684" y="4460425"/>
                        <a:pt x="416376" y="4665117"/>
                        <a:pt x="667988" y="4665117"/>
                      </a:cubicBezTo>
                      <a:cubicBezTo>
                        <a:pt x="919601" y="4665117"/>
                        <a:pt x="1124293" y="4460415"/>
                        <a:pt x="1124293" y="4208812"/>
                      </a:cubicBezTo>
                      <a:cubicBezTo>
                        <a:pt x="1124293" y="4108733"/>
                        <a:pt x="1091832" y="4016140"/>
                        <a:pt x="1036987" y="3940835"/>
                      </a:cubicBezTo>
                      <a:lnTo>
                        <a:pt x="1419549" y="3558283"/>
                      </a:lnTo>
                      <a:cubicBezTo>
                        <a:pt x="1672333" y="3788464"/>
                        <a:pt x="2003079" y="3934397"/>
                        <a:pt x="2366963" y="3951370"/>
                      </a:cubicBezTo>
                      <a:lnTo>
                        <a:pt x="2366963" y="4163749"/>
                      </a:lnTo>
                      <a:cubicBezTo>
                        <a:pt x="2202514" y="4196982"/>
                        <a:pt x="2078308" y="4342600"/>
                        <a:pt x="2078308" y="4516698"/>
                      </a:cubicBezTo>
                      <a:cubicBezTo>
                        <a:pt x="2078308" y="4715266"/>
                        <a:pt x="2239842" y="4876800"/>
                        <a:pt x="2438400" y="4876800"/>
                      </a:cubicBezTo>
                      <a:cubicBezTo>
                        <a:pt x="2636958" y="4876800"/>
                        <a:pt x="2798493" y="4715266"/>
                        <a:pt x="2798493" y="4516708"/>
                      </a:cubicBezTo>
                      <a:cubicBezTo>
                        <a:pt x="2798493" y="4342610"/>
                        <a:pt x="2674287" y="4196991"/>
                        <a:pt x="2509838" y="4163759"/>
                      </a:cubicBezTo>
                      <a:lnTo>
                        <a:pt x="2509838" y="3951380"/>
                      </a:lnTo>
                      <a:cubicBezTo>
                        <a:pt x="2873721" y="3934397"/>
                        <a:pt x="3204467" y="3788474"/>
                        <a:pt x="3457251" y="3558293"/>
                      </a:cubicBezTo>
                      <a:lnTo>
                        <a:pt x="3839785" y="3940817"/>
                      </a:lnTo>
                      <a:cubicBezTo>
                        <a:pt x="3784940" y="4016131"/>
                        <a:pt x="3752469" y="4108733"/>
                        <a:pt x="3752469" y="4208812"/>
                      </a:cubicBezTo>
                      <a:cubicBezTo>
                        <a:pt x="3752469" y="4460434"/>
                        <a:pt x="3957180" y="4665155"/>
                        <a:pt x="4208812" y="4665155"/>
                      </a:cubicBezTo>
                      <a:cubicBezTo>
                        <a:pt x="4460443" y="4665155"/>
                        <a:pt x="4665155" y="4460443"/>
                        <a:pt x="4665155" y="4208812"/>
                      </a:cubicBezTo>
                      <a:cubicBezTo>
                        <a:pt x="4665155" y="4159415"/>
                        <a:pt x="4657287" y="4110771"/>
                        <a:pt x="4641771" y="4064203"/>
                      </a:cubicBezTo>
                      <a:cubicBezTo>
                        <a:pt x="4629284" y="4026780"/>
                        <a:pt x="4588812" y="4006549"/>
                        <a:pt x="4551417" y="4019017"/>
                      </a:cubicBezTo>
                      <a:cubicBezTo>
                        <a:pt x="4513983" y="4031494"/>
                        <a:pt x="4493752" y="4071947"/>
                        <a:pt x="4506230" y="4109380"/>
                      </a:cubicBezTo>
                      <a:cubicBezTo>
                        <a:pt x="4516879" y="4141337"/>
                        <a:pt x="4522289" y="4174798"/>
                        <a:pt x="4522289" y="4208802"/>
                      </a:cubicBezTo>
                      <a:cubicBezTo>
                        <a:pt x="4522289" y="4381643"/>
                        <a:pt x="4381662" y="4522270"/>
                        <a:pt x="4208822" y="4522270"/>
                      </a:cubicBezTo>
                      <a:cubicBezTo>
                        <a:pt x="4035981" y="4522270"/>
                        <a:pt x="3895354" y="4381653"/>
                        <a:pt x="3895354" y="4208802"/>
                      </a:cubicBezTo>
                      <a:cubicBezTo>
                        <a:pt x="3895354" y="4035952"/>
                        <a:pt x="4035981" y="3895335"/>
                        <a:pt x="4208822" y="3895335"/>
                      </a:cubicBezTo>
                      <a:cubicBezTo>
                        <a:pt x="4248379" y="3895335"/>
                        <a:pt x="4286955" y="3902612"/>
                        <a:pt x="4323474" y="3916966"/>
                      </a:cubicBezTo>
                      <a:cubicBezTo>
                        <a:pt x="4360155" y="3931396"/>
                        <a:pt x="4401655" y="3913327"/>
                        <a:pt x="4416095" y="3876609"/>
                      </a:cubicBezTo>
                      <a:cubicBezTo>
                        <a:pt x="4430525" y="3839890"/>
                        <a:pt x="4412456" y="3798427"/>
                        <a:pt x="4375738" y="3783987"/>
                      </a:cubicBezTo>
                      <a:cubicBezTo>
                        <a:pt x="4322502" y="3763070"/>
                        <a:pt x="4266353" y="3752460"/>
                        <a:pt x="4208831" y="3752460"/>
                      </a:cubicBezTo>
                      <a:cubicBezTo>
                        <a:pt x="4108742" y="3752460"/>
                        <a:pt x="4016140" y="3784930"/>
                        <a:pt x="3940835" y="3839775"/>
                      </a:cubicBezTo>
                      <a:lnTo>
                        <a:pt x="3558302" y="3457251"/>
                      </a:lnTo>
                      <a:cubicBezTo>
                        <a:pt x="3788464" y="3204467"/>
                        <a:pt x="3934397" y="2873721"/>
                        <a:pt x="3951380" y="2509838"/>
                      </a:cubicBezTo>
                      <a:close/>
                      <a:moveTo>
                        <a:pt x="4516708" y="2221183"/>
                      </a:moveTo>
                      <a:cubicBezTo>
                        <a:pt x="4636484" y="2221183"/>
                        <a:pt x="4733925" y="2318623"/>
                        <a:pt x="4733925" y="2438400"/>
                      </a:cubicBezTo>
                      <a:cubicBezTo>
                        <a:pt x="4733925" y="2558177"/>
                        <a:pt x="4636484" y="2655618"/>
                        <a:pt x="4516708" y="2655618"/>
                      </a:cubicBezTo>
                      <a:cubicBezTo>
                        <a:pt x="4396931" y="2655618"/>
                        <a:pt x="4299490" y="2558177"/>
                        <a:pt x="4299490" y="2438400"/>
                      </a:cubicBezTo>
                      <a:cubicBezTo>
                        <a:pt x="4299490" y="2318623"/>
                        <a:pt x="4396940" y="2221183"/>
                        <a:pt x="4516708" y="2221183"/>
                      </a:cubicBezTo>
                      <a:close/>
                      <a:moveTo>
                        <a:pt x="4208812" y="354559"/>
                      </a:moveTo>
                      <a:cubicBezTo>
                        <a:pt x="4381643" y="354559"/>
                        <a:pt x="4522242" y="495167"/>
                        <a:pt x="4522242" y="667988"/>
                      </a:cubicBezTo>
                      <a:cubicBezTo>
                        <a:pt x="4522242" y="840819"/>
                        <a:pt x="4381634" y="981427"/>
                        <a:pt x="4208812" y="981427"/>
                      </a:cubicBezTo>
                      <a:cubicBezTo>
                        <a:pt x="4035990" y="981427"/>
                        <a:pt x="3895382" y="840819"/>
                        <a:pt x="3895382" y="667988"/>
                      </a:cubicBezTo>
                      <a:cubicBezTo>
                        <a:pt x="3895382" y="495157"/>
                        <a:pt x="4035990" y="354559"/>
                        <a:pt x="4208812" y="354559"/>
                      </a:cubicBezTo>
                      <a:close/>
                      <a:moveTo>
                        <a:pt x="2221183" y="360093"/>
                      </a:moveTo>
                      <a:cubicBezTo>
                        <a:pt x="2221183" y="240316"/>
                        <a:pt x="2318633" y="142875"/>
                        <a:pt x="2438400" y="142875"/>
                      </a:cubicBezTo>
                      <a:cubicBezTo>
                        <a:pt x="2558168" y="142875"/>
                        <a:pt x="2655618" y="240316"/>
                        <a:pt x="2655618" y="360093"/>
                      </a:cubicBezTo>
                      <a:cubicBezTo>
                        <a:pt x="2655618" y="479870"/>
                        <a:pt x="2558168" y="577310"/>
                        <a:pt x="2438400" y="577310"/>
                      </a:cubicBezTo>
                      <a:cubicBezTo>
                        <a:pt x="2318633" y="577310"/>
                        <a:pt x="2221183" y="479860"/>
                        <a:pt x="2221183" y="360093"/>
                      </a:cubicBezTo>
                      <a:close/>
                      <a:moveTo>
                        <a:pt x="360093" y="2655618"/>
                      </a:moveTo>
                      <a:cubicBezTo>
                        <a:pt x="240316" y="2655618"/>
                        <a:pt x="142875" y="2558177"/>
                        <a:pt x="142875" y="2438400"/>
                      </a:cubicBezTo>
                      <a:cubicBezTo>
                        <a:pt x="142875" y="2318623"/>
                        <a:pt x="240316" y="2221183"/>
                        <a:pt x="360093" y="2221183"/>
                      </a:cubicBezTo>
                      <a:cubicBezTo>
                        <a:pt x="479870" y="2221183"/>
                        <a:pt x="577301" y="2318623"/>
                        <a:pt x="577301" y="2438400"/>
                      </a:cubicBezTo>
                      <a:cubicBezTo>
                        <a:pt x="577301" y="2558177"/>
                        <a:pt x="479860" y="2655618"/>
                        <a:pt x="360093" y="2655618"/>
                      </a:cubicBezTo>
                      <a:close/>
                      <a:moveTo>
                        <a:pt x="2438400" y="1066571"/>
                      </a:moveTo>
                      <a:cubicBezTo>
                        <a:pt x="3194828" y="1066571"/>
                        <a:pt x="3810229" y="1681972"/>
                        <a:pt x="3810229" y="2438400"/>
                      </a:cubicBezTo>
                      <a:cubicBezTo>
                        <a:pt x="3810229" y="3194828"/>
                        <a:pt x="3194828" y="3810229"/>
                        <a:pt x="2438400" y="3810229"/>
                      </a:cubicBezTo>
                      <a:cubicBezTo>
                        <a:pt x="1681972" y="3810229"/>
                        <a:pt x="1066571" y="3194837"/>
                        <a:pt x="1066571" y="2438400"/>
                      </a:cubicBezTo>
                      <a:cubicBezTo>
                        <a:pt x="1066571" y="1681963"/>
                        <a:pt x="1681972" y="1066571"/>
                        <a:pt x="2438400" y="1066571"/>
                      </a:cubicBezTo>
                      <a:close/>
                      <a:moveTo>
                        <a:pt x="667988" y="4522242"/>
                      </a:moveTo>
                      <a:cubicBezTo>
                        <a:pt x="495157" y="4522242"/>
                        <a:pt x="354559" y="4381634"/>
                        <a:pt x="354559" y="4208812"/>
                      </a:cubicBezTo>
                      <a:cubicBezTo>
                        <a:pt x="354559" y="4035981"/>
                        <a:pt x="495167" y="3895373"/>
                        <a:pt x="667988" y="3895373"/>
                      </a:cubicBezTo>
                      <a:cubicBezTo>
                        <a:pt x="840810" y="3895373"/>
                        <a:pt x="981418" y="4035981"/>
                        <a:pt x="981418" y="4208812"/>
                      </a:cubicBezTo>
                      <a:cubicBezTo>
                        <a:pt x="981418" y="4381643"/>
                        <a:pt x="840810" y="4522242"/>
                        <a:pt x="667988" y="4522242"/>
                      </a:cubicBezTo>
                      <a:close/>
                      <a:moveTo>
                        <a:pt x="2655618" y="4516708"/>
                      </a:moveTo>
                      <a:cubicBezTo>
                        <a:pt x="2655618" y="4636484"/>
                        <a:pt x="2558168" y="4733925"/>
                        <a:pt x="2438400" y="4733925"/>
                      </a:cubicBezTo>
                      <a:cubicBezTo>
                        <a:pt x="2318633" y="4733925"/>
                        <a:pt x="2221183" y="4636484"/>
                        <a:pt x="2221183" y="4516708"/>
                      </a:cubicBezTo>
                      <a:cubicBezTo>
                        <a:pt x="2221183" y="4396931"/>
                        <a:pt x="2318633" y="4299490"/>
                        <a:pt x="2438400" y="4299490"/>
                      </a:cubicBezTo>
                      <a:cubicBezTo>
                        <a:pt x="2558168" y="4299490"/>
                        <a:pt x="2655618" y="4396940"/>
                        <a:pt x="2655618" y="4516708"/>
                      </a:cubicBezTo>
                      <a:close/>
                    </a:path>
                  </a:pathLst>
                </a:custGeom>
                <a:grpFill/>
                <a:ln w="9525" cap="flat">
                  <a:noFill/>
                  <a:prstDash val="solid"/>
                  <a:miter/>
                </a:ln>
              </p:spPr>
              <p:txBody>
                <a:bodyPr rtlCol="0" anchor="ctr"/>
                <a:lstStyle/>
                <a:p>
                  <a:pPr defTabSz="685800"/>
                  <a:endParaRPr lang="nl-NL" sz="1350">
                    <a:solidFill>
                      <a:srgbClr val="000000"/>
                    </a:solidFill>
                  </a:endParaRPr>
                </a:p>
              </p:txBody>
            </p:sp>
            <p:sp>
              <p:nvSpPr>
                <p:cNvPr id="61" name="Vrije vorm 81">
                  <a:extLst>
                    <a:ext uri="{FF2B5EF4-FFF2-40B4-BE49-F238E27FC236}">
                      <a16:creationId xmlns:a16="http://schemas.microsoft.com/office/drawing/2014/main" id="{D5239935-D33C-DA42-8F42-0F93DA530466}"/>
                    </a:ext>
                  </a:extLst>
                </p:cNvPr>
                <p:cNvSpPr/>
                <p:nvPr/>
              </p:nvSpPr>
              <p:spPr>
                <a:xfrm>
                  <a:off x="5216385" y="2395385"/>
                  <a:ext cx="1759248" cy="1913277"/>
                </a:xfrm>
                <a:custGeom>
                  <a:avLst/>
                  <a:gdLst>
                    <a:gd name="connsiteX0" fmla="*/ 71418 w 1759248"/>
                    <a:gd name="connsiteY0" fmla="*/ 1913249 h 1913277"/>
                    <a:gd name="connsiteX1" fmla="*/ 474850 w 1759248"/>
                    <a:gd name="connsiteY1" fmla="*/ 1913249 h 1913277"/>
                    <a:gd name="connsiteX2" fmla="*/ 475498 w 1759248"/>
                    <a:gd name="connsiteY2" fmla="*/ 1913277 h 1913277"/>
                    <a:gd name="connsiteX3" fmla="*/ 476145 w 1759248"/>
                    <a:gd name="connsiteY3" fmla="*/ 1913249 h 1913277"/>
                    <a:gd name="connsiteX4" fmla="*/ 712927 w 1759248"/>
                    <a:gd name="connsiteY4" fmla="*/ 1913249 h 1913277"/>
                    <a:gd name="connsiteX5" fmla="*/ 784365 w 1759248"/>
                    <a:gd name="connsiteY5" fmla="*/ 1841811 h 1913277"/>
                    <a:gd name="connsiteX6" fmla="*/ 712927 w 1759248"/>
                    <a:gd name="connsiteY6" fmla="*/ 1770374 h 1913277"/>
                    <a:gd name="connsiteX7" fmla="*/ 546935 w 1759248"/>
                    <a:gd name="connsiteY7" fmla="*/ 1770374 h 1913277"/>
                    <a:gd name="connsiteX8" fmla="*/ 546935 w 1759248"/>
                    <a:gd name="connsiteY8" fmla="*/ 1649406 h 1913277"/>
                    <a:gd name="connsiteX9" fmla="*/ 475498 w 1759248"/>
                    <a:gd name="connsiteY9" fmla="*/ 1577969 h 1913277"/>
                    <a:gd name="connsiteX10" fmla="*/ 404060 w 1759248"/>
                    <a:gd name="connsiteY10" fmla="*/ 1649406 h 1913277"/>
                    <a:gd name="connsiteX11" fmla="*/ 404060 w 1759248"/>
                    <a:gd name="connsiteY11" fmla="*/ 1770374 h 1913277"/>
                    <a:gd name="connsiteX12" fmla="*/ 142856 w 1759248"/>
                    <a:gd name="connsiteY12" fmla="*/ 1770374 h 1913277"/>
                    <a:gd name="connsiteX13" fmla="*/ 142856 w 1759248"/>
                    <a:gd name="connsiteY13" fmla="*/ 1418520 h 1913277"/>
                    <a:gd name="connsiteX14" fmla="*/ 456219 w 1759248"/>
                    <a:gd name="connsiteY14" fmla="*/ 1105053 h 1913277"/>
                    <a:gd name="connsiteX15" fmla="*/ 1302992 w 1759248"/>
                    <a:gd name="connsiteY15" fmla="*/ 1105053 h 1913277"/>
                    <a:gd name="connsiteX16" fmla="*/ 1616354 w 1759248"/>
                    <a:gd name="connsiteY16" fmla="*/ 1418520 h 1913277"/>
                    <a:gd name="connsiteX17" fmla="*/ 1616354 w 1759248"/>
                    <a:gd name="connsiteY17" fmla="*/ 1770374 h 1913277"/>
                    <a:gd name="connsiteX18" fmla="*/ 1355150 w 1759248"/>
                    <a:gd name="connsiteY18" fmla="*/ 1770374 h 1913277"/>
                    <a:gd name="connsiteX19" fmla="*/ 1355150 w 1759248"/>
                    <a:gd name="connsiteY19" fmla="*/ 1649406 h 1913277"/>
                    <a:gd name="connsiteX20" fmla="*/ 1283713 w 1759248"/>
                    <a:gd name="connsiteY20" fmla="*/ 1577969 h 1913277"/>
                    <a:gd name="connsiteX21" fmla="*/ 1212275 w 1759248"/>
                    <a:gd name="connsiteY21" fmla="*/ 1649406 h 1913277"/>
                    <a:gd name="connsiteX22" fmla="*/ 1212275 w 1759248"/>
                    <a:gd name="connsiteY22" fmla="*/ 1770374 h 1913277"/>
                    <a:gd name="connsiteX23" fmla="*/ 1046302 w 1759248"/>
                    <a:gd name="connsiteY23" fmla="*/ 1770374 h 1913277"/>
                    <a:gd name="connsiteX24" fmla="*/ 974865 w 1759248"/>
                    <a:gd name="connsiteY24" fmla="*/ 1841811 h 1913277"/>
                    <a:gd name="connsiteX25" fmla="*/ 1046302 w 1759248"/>
                    <a:gd name="connsiteY25" fmla="*/ 1913249 h 1913277"/>
                    <a:gd name="connsiteX26" fmla="*/ 1283084 w 1759248"/>
                    <a:gd name="connsiteY26" fmla="*/ 1913249 h 1913277"/>
                    <a:gd name="connsiteX27" fmla="*/ 1283732 w 1759248"/>
                    <a:gd name="connsiteY27" fmla="*/ 1913277 h 1913277"/>
                    <a:gd name="connsiteX28" fmla="*/ 1284380 w 1759248"/>
                    <a:gd name="connsiteY28" fmla="*/ 1913249 h 1913277"/>
                    <a:gd name="connsiteX29" fmla="*/ 1687811 w 1759248"/>
                    <a:gd name="connsiteY29" fmla="*/ 1913249 h 1913277"/>
                    <a:gd name="connsiteX30" fmla="*/ 1759249 w 1759248"/>
                    <a:gd name="connsiteY30" fmla="*/ 1841811 h 1913277"/>
                    <a:gd name="connsiteX31" fmla="*/ 1759249 w 1759248"/>
                    <a:gd name="connsiteY31" fmla="*/ 1418520 h 1913277"/>
                    <a:gd name="connsiteX32" fmla="*/ 1303011 w 1759248"/>
                    <a:gd name="connsiteY32" fmla="*/ 962177 h 1913277"/>
                    <a:gd name="connsiteX33" fmla="*/ 1249975 w 1759248"/>
                    <a:gd name="connsiteY33" fmla="*/ 962177 h 1913277"/>
                    <a:gd name="connsiteX34" fmla="*/ 1432151 w 1759248"/>
                    <a:gd name="connsiteY34" fmla="*/ 552526 h 1913277"/>
                    <a:gd name="connsiteX35" fmla="*/ 879624 w 1759248"/>
                    <a:gd name="connsiteY35" fmla="*/ 0 h 1913277"/>
                    <a:gd name="connsiteX36" fmla="*/ 327098 w 1759248"/>
                    <a:gd name="connsiteY36" fmla="*/ 552526 h 1913277"/>
                    <a:gd name="connsiteX37" fmla="*/ 509273 w 1759248"/>
                    <a:gd name="connsiteY37" fmla="*/ 962177 h 1913277"/>
                    <a:gd name="connsiteX38" fmla="*/ 456238 w 1759248"/>
                    <a:gd name="connsiteY38" fmla="*/ 962177 h 1913277"/>
                    <a:gd name="connsiteX39" fmla="*/ 0 w 1759248"/>
                    <a:gd name="connsiteY39" fmla="*/ 1418520 h 1913277"/>
                    <a:gd name="connsiteX40" fmla="*/ 0 w 1759248"/>
                    <a:gd name="connsiteY40" fmla="*/ 1841811 h 1913277"/>
                    <a:gd name="connsiteX41" fmla="*/ 71418 w 1759248"/>
                    <a:gd name="connsiteY41" fmla="*/ 1913249 h 1913277"/>
                    <a:gd name="connsiteX42" fmla="*/ 469964 w 1759248"/>
                    <a:gd name="connsiteY42" fmla="*/ 552526 h 1913277"/>
                    <a:gd name="connsiteX43" fmla="*/ 879615 w 1759248"/>
                    <a:gd name="connsiteY43" fmla="*/ 142875 h 1913277"/>
                    <a:gd name="connsiteX44" fmla="*/ 1289266 w 1759248"/>
                    <a:gd name="connsiteY44" fmla="*/ 552526 h 1913277"/>
                    <a:gd name="connsiteX45" fmla="*/ 879615 w 1759248"/>
                    <a:gd name="connsiteY45" fmla="*/ 962177 h 1913277"/>
                    <a:gd name="connsiteX46" fmla="*/ 469964 w 1759248"/>
                    <a:gd name="connsiteY46" fmla="*/ 552526 h 19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59248" h="1913277">
                      <a:moveTo>
                        <a:pt x="71418" y="1913249"/>
                      </a:moveTo>
                      <a:lnTo>
                        <a:pt x="474850" y="1913249"/>
                      </a:lnTo>
                      <a:cubicBezTo>
                        <a:pt x="475069" y="1913249"/>
                        <a:pt x="475279" y="1913277"/>
                        <a:pt x="475498" y="1913277"/>
                      </a:cubicBezTo>
                      <a:cubicBezTo>
                        <a:pt x="475717" y="1913277"/>
                        <a:pt x="475926" y="1913249"/>
                        <a:pt x="476145" y="1913249"/>
                      </a:cubicBezTo>
                      <a:lnTo>
                        <a:pt x="712927" y="1913249"/>
                      </a:lnTo>
                      <a:cubicBezTo>
                        <a:pt x="752389" y="1913249"/>
                        <a:pt x="784365" y="1881264"/>
                        <a:pt x="784365" y="1841811"/>
                      </a:cubicBezTo>
                      <a:cubicBezTo>
                        <a:pt x="784365" y="1802359"/>
                        <a:pt x="752389" y="1770374"/>
                        <a:pt x="712927" y="1770374"/>
                      </a:cubicBezTo>
                      <a:lnTo>
                        <a:pt x="546935" y="1770374"/>
                      </a:lnTo>
                      <a:lnTo>
                        <a:pt x="546935" y="1649406"/>
                      </a:lnTo>
                      <a:cubicBezTo>
                        <a:pt x="546935" y="1609954"/>
                        <a:pt x="514960" y="1577969"/>
                        <a:pt x="475498" y="1577969"/>
                      </a:cubicBezTo>
                      <a:cubicBezTo>
                        <a:pt x="436035" y="1577969"/>
                        <a:pt x="404060" y="1609954"/>
                        <a:pt x="404060" y="1649406"/>
                      </a:cubicBezTo>
                      <a:lnTo>
                        <a:pt x="404060" y="1770374"/>
                      </a:lnTo>
                      <a:lnTo>
                        <a:pt x="142856" y="1770374"/>
                      </a:lnTo>
                      <a:lnTo>
                        <a:pt x="142856" y="1418520"/>
                      </a:lnTo>
                      <a:cubicBezTo>
                        <a:pt x="142856" y="1245680"/>
                        <a:pt x="283435" y="1105053"/>
                        <a:pt x="456219" y="1105053"/>
                      </a:cubicBezTo>
                      <a:lnTo>
                        <a:pt x="1302992" y="1105053"/>
                      </a:lnTo>
                      <a:cubicBezTo>
                        <a:pt x="1475785" y="1105053"/>
                        <a:pt x="1616354" y="1245680"/>
                        <a:pt x="1616354" y="1418520"/>
                      </a:cubicBezTo>
                      <a:lnTo>
                        <a:pt x="1616354" y="1770374"/>
                      </a:lnTo>
                      <a:lnTo>
                        <a:pt x="1355150" y="1770374"/>
                      </a:lnTo>
                      <a:lnTo>
                        <a:pt x="1355150" y="1649406"/>
                      </a:lnTo>
                      <a:cubicBezTo>
                        <a:pt x="1355150" y="1609954"/>
                        <a:pt x="1323175" y="1577969"/>
                        <a:pt x="1283713" y="1577969"/>
                      </a:cubicBezTo>
                      <a:cubicBezTo>
                        <a:pt x="1244251" y="1577969"/>
                        <a:pt x="1212275" y="1609954"/>
                        <a:pt x="1212275" y="1649406"/>
                      </a:cubicBezTo>
                      <a:lnTo>
                        <a:pt x="1212275" y="1770374"/>
                      </a:lnTo>
                      <a:lnTo>
                        <a:pt x="1046302" y="1770374"/>
                      </a:lnTo>
                      <a:cubicBezTo>
                        <a:pt x="1006840" y="1770374"/>
                        <a:pt x="974865" y="1802359"/>
                        <a:pt x="974865" y="1841811"/>
                      </a:cubicBezTo>
                      <a:cubicBezTo>
                        <a:pt x="974865" y="1881264"/>
                        <a:pt x="1006840" y="1913249"/>
                        <a:pt x="1046302" y="1913249"/>
                      </a:cubicBezTo>
                      <a:lnTo>
                        <a:pt x="1283084" y="1913249"/>
                      </a:lnTo>
                      <a:cubicBezTo>
                        <a:pt x="1283303" y="1913249"/>
                        <a:pt x="1283513" y="1913277"/>
                        <a:pt x="1283732" y="1913277"/>
                      </a:cubicBezTo>
                      <a:cubicBezTo>
                        <a:pt x="1283951" y="1913277"/>
                        <a:pt x="1284160" y="1913249"/>
                        <a:pt x="1284380" y="1913249"/>
                      </a:cubicBezTo>
                      <a:lnTo>
                        <a:pt x="1687811" y="1913249"/>
                      </a:lnTo>
                      <a:cubicBezTo>
                        <a:pt x="1727273" y="1913249"/>
                        <a:pt x="1759249" y="1881264"/>
                        <a:pt x="1759249" y="1841811"/>
                      </a:cubicBezTo>
                      <a:lnTo>
                        <a:pt x="1759249" y="1418520"/>
                      </a:lnTo>
                      <a:cubicBezTo>
                        <a:pt x="1759249" y="1166889"/>
                        <a:pt x="1554585" y="962177"/>
                        <a:pt x="1303011" y="962177"/>
                      </a:cubicBezTo>
                      <a:lnTo>
                        <a:pt x="1249975" y="962177"/>
                      </a:lnTo>
                      <a:cubicBezTo>
                        <a:pt x="1361780" y="861003"/>
                        <a:pt x="1432151" y="714832"/>
                        <a:pt x="1432151" y="552526"/>
                      </a:cubicBezTo>
                      <a:cubicBezTo>
                        <a:pt x="1432151" y="247860"/>
                        <a:pt x="1184291" y="0"/>
                        <a:pt x="879624" y="0"/>
                      </a:cubicBezTo>
                      <a:cubicBezTo>
                        <a:pt x="574958" y="0"/>
                        <a:pt x="327098" y="247860"/>
                        <a:pt x="327098" y="552526"/>
                      </a:cubicBezTo>
                      <a:cubicBezTo>
                        <a:pt x="327098" y="714832"/>
                        <a:pt x="397469" y="861003"/>
                        <a:pt x="509273" y="962177"/>
                      </a:cubicBezTo>
                      <a:lnTo>
                        <a:pt x="456238" y="962177"/>
                      </a:lnTo>
                      <a:cubicBezTo>
                        <a:pt x="204664" y="962177"/>
                        <a:pt x="0" y="1166889"/>
                        <a:pt x="0" y="1418520"/>
                      </a:cubicBezTo>
                      <a:lnTo>
                        <a:pt x="0" y="1841811"/>
                      </a:lnTo>
                      <a:cubicBezTo>
                        <a:pt x="-19" y="1881264"/>
                        <a:pt x="31966" y="1913249"/>
                        <a:pt x="71418" y="1913249"/>
                      </a:cubicBezTo>
                      <a:close/>
                      <a:moveTo>
                        <a:pt x="469964" y="552526"/>
                      </a:moveTo>
                      <a:cubicBezTo>
                        <a:pt x="469964" y="326650"/>
                        <a:pt x="653729" y="142875"/>
                        <a:pt x="879615" y="142875"/>
                      </a:cubicBezTo>
                      <a:cubicBezTo>
                        <a:pt x="1105500" y="142875"/>
                        <a:pt x="1289266" y="326641"/>
                        <a:pt x="1289266" y="552526"/>
                      </a:cubicBezTo>
                      <a:cubicBezTo>
                        <a:pt x="1289266" y="778412"/>
                        <a:pt x="1105500" y="962177"/>
                        <a:pt x="879615" y="962177"/>
                      </a:cubicBezTo>
                      <a:cubicBezTo>
                        <a:pt x="653729" y="962177"/>
                        <a:pt x="469964" y="778412"/>
                        <a:pt x="469964" y="552526"/>
                      </a:cubicBezTo>
                      <a:close/>
                    </a:path>
                  </a:pathLst>
                </a:custGeom>
                <a:grpFill/>
                <a:ln w="9525" cap="flat">
                  <a:noFill/>
                  <a:prstDash val="solid"/>
                  <a:miter/>
                </a:ln>
              </p:spPr>
              <p:txBody>
                <a:bodyPr rtlCol="0" anchor="ctr"/>
                <a:lstStyle/>
                <a:p>
                  <a:pPr defTabSz="685800"/>
                  <a:endParaRPr lang="nl-NL" sz="1350">
                    <a:solidFill>
                      <a:srgbClr val="000000"/>
                    </a:solidFill>
                  </a:endParaRPr>
                </a:p>
              </p:txBody>
            </p:sp>
          </p:grpSp>
          <p:sp>
            <p:nvSpPr>
              <p:cNvPr id="25" name="Graphic 37">
                <a:extLst>
                  <a:ext uri="{FF2B5EF4-FFF2-40B4-BE49-F238E27FC236}">
                    <a16:creationId xmlns:a16="http://schemas.microsoft.com/office/drawing/2014/main" id="{634836BA-52CE-0342-B681-8BA795DB7562}"/>
                  </a:ext>
                </a:extLst>
              </p:cNvPr>
              <p:cNvSpPr/>
              <p:nvPr/>
            </p:nvSpPr>
            <p:spPr>
              <a:xfrm>
                <a:off x="6825817" y="2698045"/>
                <a:ext cx="767540" cy="1421570"/>
              </a:xfrm>
              <a:custGeom>
                <a:avLst/>
                <a:gdLst>
                  <a:gd name="connsiteX0" fmla="*/ 338068 w 767540"/>
                  <a:gd name="connsiteY0" fmla="*/ 1049957 h 1421570"/>
                  <a:gd name="connsiteX1" fmla="*/ 305944 w 767540"/>
                  <a:gd name="connsiteY1" fmla="*/ 1288724 h 1421570"/>
                  <a:gd name="connsiteX2" fmla="*/ 714653 w 767540"/>
                  <a:gd name="connsiteY2" fmla="*/ 1421473 h 1421570"/>
                  <a:gd name="connsiteX3" fmla="*/ 252485 w 767540"/>
                  <a:gd name="connsiteY3" fmla="*/ -97 h 1421570"/>
                  <a:gd name="connsiteX4" fmla="*/ -97 w 767540"/>
                  <a:gd name="connsiteY4" fmla="*/ 346978 h 1421570"/>
                  <a:gd name="connsiteX5" fmla="*/ 338068 w 767540"/>
                  <a:gd name="connsiteY5" fmla="*/ 1049957 h 142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540" h="1421570">
                    <a:moveTo>
                      <a:pt x="338068" y="1049957"/>
                    </a:moveTo>
                    <a:cubicBezTo>
                      <a:pt x="338118" y="1130628"/>
                      <a:pt x="327311" y="1210939"/>
                      <a:pt x="305944" y="1288724"/>
                    </a:cubicBezTo>
                    <a:lnTo>
                      <a:pt x="714653" y="1421473"/>
                    </a:lnTo>
                    <a:cubicBezTo>
                      <a:pt x="866708" y="897672"/>
                      <a:pt x="683500" y="334136"/>
                      <a:pt x="252485" y="-97"/>
                    </a:cubicBezTo>
                    <a:lnTo>
                      <a:pt x="-97" y="346978"/>
                    </a:lnTo>
                    <a:cubicBezTo>
                      <a:pt x="213878" y="517516"/>
                      <a:pt x="338387" y="776335"/>
                      <a:pt x="338068" y="1049957"/>
                    </a:cubicBezTo>
                    <a:close/>
                  </a:path>
                </a:pathLst>
              </a:custGeom>
              <a:solidFill>
                <a:srgbClr val="1A7587">
                  <a:alpha val="55000"/>
                </a:srgbClr>
              </a:solidFill>
              <a:ln w="8167" cap="flat">
                <a:noFill/>
                <a:prstDash val="solid"/>
                <a:miter/>
              </a:ln>
            </p:spPr>
            <p:txBody>
              <a:bodyPr rtlCol="0" anchor="ctr"/>
              <a:lstStyle/>
              <a:p>
                <a:pPr defTabSz="685800"/>
                <a:endParaRPr lang="nl-NL" sz="1350">
                  <a:solidFill>
                    <a:srgbClr val="000000"/>
                  </a:solidFill>
                </a:endParaRPr>
              </a:p>
            </p:txBody>
          </p:sp>
          <p:grpSp>
            <p:nvGrpSpPr>
              <p:cNvPr id="26" name="Graphic 377">
                <a:extLst>
                  <a:ext uri="{FF2B5EF4-FFF2-40B4-BE49-F238E27FC236}">
                    <a16:creationId xmlns:a16="http://schemas.microsoft.com/office/drawing/2014/main" id="{2388717A-98AC-AB4F-A59B-FD720E95EEB3}"/>
                  </a:ext>
                </a:extLst>
              </p:cNvPr>
              <p:cNvGrpSpPr/>
              <p:nvPr/>
            </p:nvGrpSpPr>
            <p:grpSpPr>
              <a:xfrm rot="19782117">
                <a:off x="7608086" y="2937845"/>
                <a:ext cx="478883" cy="478883"/>
                <a:chOff x="3317108" y="2194739"/>
                <a:chExt cx="410277" cy="410277"/>
              </a:xfrm>
              <a:solidFill>
                <a:schemeClr val="tx2"/>
              </a:solidFill>
            </p:grpSpPr>
            <p:sp>
              <p:nvSpPr>
                <p:cNvPr id="51" name="Vrije vorm 83">
                  <a:extLst>
                    <a:ext uri="{FF2B5EF4-FFF2-40B4-BE49-F238E27FC236}">
                      <a16:creationId xmlns:a16="http://schemas.microsoft.com/office/drawing/2014/main" id="{63DA7850-CF82-B54B-8AFA-4EE2D2ECB96F}"/>
                    </a:ext>
                  </a:extLst>
                </p:cNvPr>
                <p:cNvSpPr/>
                <p:nvPr/>
              </p:nvSpPr>
              <p:spPr>
                <a:xfrm>
                  <a:off x="3554299" y="2261248"/>
                  <a:ext cx="16026" cy="16026"/>
                </a:xfrm>
                <a:custGeom>
                  <a:avLst/>
                  <a:gdLst>
                    <a:gd name="connsiteX0" fmla="*/ 8013 w 16026"/>
                    <a:gd name="connsiteY0" fmla="*/ 0 h 16026"/>
                    <a:gd name="connsiteX1" fmla="*/ 0 w 16026"/>
                    <a:gd name="connsiteY1" fmla="*/ 8013 h 16026"/>
                    <a:gd name="connsiteX2" fmla="*/ 8013 w 16026"/>
                    <a:gd name="connsiteY2" fmla="*/ 16026 h 16026"/>
                    <a:gd name="connsiteX3" fmla="*/ 16026 w 16026"/>
                    <a:gd name="connsiteY3" fmla="*/ 8013 h 16026"/>
                    <a:gd name="connsiteX4" fmla="*/ 8013 w 16026"/>
                    <a:gd name="connsiteY4" fmla="*/ 0 h 1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 h="16026">
                      <a:moveTo>
                        <a:pt x="8013" y="0"/>
                      </a:moveTo>
                      <a:cubicBezTo>
                        <a:pt x="3590" y="0"/>
                        <a:pt x="0" y="3590"/>
                        <a:pt x="0" y="8013"/>
                      </a:cubicBezTo>
                      <a:cubicBezTo>
                        <a:pt x="0" y="12437"/>
                        <a:pt x="3590" y="16026"/>
                        <a:pt x="8013" y="16026"/>
                      </a:cubicBezTo>
                      <a:cubicBezTo>
                        <a:pt x="12437" y="16026"/>
                        <a:pt x="16026" y="12437"/>
                        <a:pt x="16026" y="8013"/>
                      </a:cubicBezTo>
                      <a:cubicBezTo>
                        <a:pt x="16026" y="3590"/>
                        <a:pt x="12437" y="0"/>
                        <a:pt x="8013" y="0"/>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2" name="Vrije vorm 84">
                  <a:extLst>
                    <a:ext uri="{FF2B5EF4-FFF2-40B4-BE49-F238E27FC236}">
                      <a16:creationId xmlns:a16="http://schemas.microsoft.com/office/drawing/2014/main" id="{07CBFFBB-A6BD-4843-B516-78B7895952FC}"/>
                    </a:ext>
                  </a:extLst>
                </p:cNvPr>
                <p:cNvSpPr/>
                <p:nvPr/>
              </p:nvSpPr>
              <p:spPr>
                <a:xfrm>
                  <a:off x="3474167" y="2261248"/>
                  <a:ext cx="16026" cy="16026"/>
                </a:xfrm>
                <a:custGeom>
                  <a:avLst/>
                  <a:gdLst>
                    <a:gd name="connsiteX0" fmla="*/ 8013 w 16026"/>
                    <a:gd name="connsiteY0" fmla="*/ 0 h 16026"/>
                    <a:gd name="connsiteX1" fmla="*/ 0 w 16026"/>
                    <a:gd name="connsiteY1" fmla="*/ 8013 h 16026"/>
                    <a:gd name="connsiteX2" fmla="*/ 8013 w 16026"/>
                    <a:gd name="connsiteY2" fmla="*/ 16026 h 16026"/>
                    <a:gd name="connsiteX3" fmla="*/ 16026 w 16026"/>
                    <a:gd name="connsiteY3" fmla="*/ 8013 h 16026"/>
                    <a:gd name="connsiteX4" fmla="*/ 8013 w 16026"/>
                    <a:gd name="connsiteY4" fmla="*/ 0 h 1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6" h="16026">
                      <a:moveTo>
                        <a:pt x="8013" y="0"/>
                      </a:moveTo>
                      <a:cubicBezTo>
                        <a:pt x="3590" y="0"/>
                        <a:pt x="0" y="3590"/>
                        <a:pt x="0" y="8013"/>
                      </a:cubicBezTo>
                      <a:cubicBezTo>
                        <a:pt x="0" y="12437"/>
                        <a:pt x="3590" y="16026"/>
                        <a:pt x="8013" y="16026"/>
                      </a:cubicBezTo>
                      <a:cubicBezTo>
                        <a:pt x="12437" y="16026"/>
                        <a:pt x="16026" y="12437"/>
                        <a:pt x="16026" y="8013"/>
                      </a:cubicBezTo>
                      <a:cubicBezTo>
                        <a:pt x="16026" y="3590"/>
                        <a:pt x="12437" y="0"/>
                        <a:pt x="8013" y="0"/>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3" name="Vrije vorm 85">
                  <a:extLst>
                    <a:ext uri="{FF2B5EF4-FFF2-40B4-BE49-F238E27FC236}">
                      <a16:creationId xmlns:a16="http://schemas.microsoft.com/office/drawing/2014/main" id="{0293E9F9-9BA0-5146-AAB3-1D68A2B1B055}"/>
                    </a:ext>
                  </a:extLst>
                </p:cNvPr>
                <p:cNvSpPr/>
                <p:nvPr/>
              </p:nvSpPr>
              <p:spPr>
                <a:xfrm>
                  <a:off x="3337942" y="2194739"/>
                  <a:ext cx="368608" cy="410277"/>
                </a:xfrm>
                <a:custGeom>
                  <a:avLst/>
                  <a:gdLst>
                    <a:gd name="connsiteX0" fmla="*/ 358290 w 368608"/>
                    <a:gd name="connsiteY0" fmla="*/ 239501 h 410277"/>
                    <a:gd name="connsiteX1" fmla="*/ 368608 w 368608"/>
                    <a:gd name="connsiteY1" fmla="*/ 205139 h 410277"/>
                    <a:gd name="connsiteX2" fmla="*/ 348309 w 368608"/>
                    <a:gd name="connsiteY2" fmla="*/ 162083 h 410277"/>
                    <a:gd name="connsiteX3" fmla="*/ 352582 w 368608"/>
                    <a:gd name="connsiteY3" fmla="*/ 141033 h 410277"/>
                    <a:gd name="connsiteX4" fmla="*/ 320188 w 368608"/>
                    <a:gd name="connsiteY4" fmla="*/ 88210 h 410277"/>
                    <a:gd name="connsiteX5" fmla="*/ 283712 w 368608"/>
                    <a:gd name="connsiteY5" fmla="*/ 35801 h 410277"/>
                    <a:gd name="connsiteX6" fmla="*/ 232383 w 368608"/>
                    <a:gd name="connsiteY6" fmla="*/ 0 h 410277"/>
                    <a:gd name="connsiteX7" fmla="*/ 184304 w 368608"/>
                    <a:gd name="connsiteY7" fmla="*/ 28860 h 410277"/>
                    <a:gd name="connsiteX8" fmla="*/ 136225 w 368608"/>
                    <a:gd name="connsiteY8" fmla="*/ 0 h 410277"/>
                    <a:gd name="connsiteX9" fmla="*/ 84896 w 368608"/>
                    <a:gd name="connsiteY9" fmla="*/ 35801 h 410277"/>
                    <a:gd name="connsiteX10" fmla="*/ 48420 w 368608"/>
                    <a:gd name="connsiteY10" fmla="*/ 88210 h 410277"/>
                    <a:gd name="connsiteX11" fmla="*/ 16026 w 368608"/>
                    <a:gd name="connsiteY11" fmla="*/ 141033 h 410277"/>
                    <a:gd name="connsiteX12" fmla="*/ 20299 w 368608"/>
                    <a:gd name="connsiteY12" fmla="*/ 162083 h 410277"/>
                    <a:gd name="connsiteX13" fmla="*/ 0 w 368608"/>
                    <a:gd name="connsiteY13" fmla="*/ 205139 h 410277"/>
                    <a:gd name="connsiteX14" fmla="*/ 10319 w 368608"/>
                    <a:gd name="connsiteY14" fmla="*/ 239500 h 410277"/>
                    <a:gd name="connsiteX15" fmla="*/ 0 w 368608"/>
                    <a:gd name="connsiteY15" fmla="*/ 271648 h 410277"/>
                    <a:gd name="connsiteX16" fmla="*/ 16747 w 368608"/>
                    <a:gd name="connsiteY16" fmla="*/ 311328 h 410277"/>
                    <a:gd name="connsiteX17" fmla="*/ 72119 w 368608"/>
                    <a:gd name="connsiteY17" fmla="*/ 378224 h 410277"/>
                    <a:gd name="connsiteX18" fmla="*/ 72851 w 368608"/>
                    <a:gd name="connsiteY18" fmla="*/ 378213 h 410277"/>
                    <a:gd name="connsiteX19" fmla="*/ 128212 w 368608"/>
                    <a:gd name="connsiteY19" fmla="*/ 410277 h 410277"/>
                    <a:gd name="connsiteX20" fmla="*/ 184304 w 368608"/>
                    <a:gd name="connsiteY20" fmla="*/ 375424 h 410277"/>
                    <a:gd name="connsiteX21" fmla="*/ 240397 w 368608"/>
                    <a:gd name="connsiteY21" fmla="*/ 410277 h 410277"/>
                    <a:gd name="connsiteX22" fmla="*/ 295757 w 368608"/>
                    <a:gd name="connsiteY22" fmla="*/ 378213 h 410277"/>
                    <a:gd name="connsiteX23" fmla="*/ 296489 w 368608"/>
                    <a:gd name="connsiteY23" fmla="*/ 378224 h 410277"/>
                    <a:gd name="connsiteX24" fmla="*/ 352582 w 368608"/>
                    <a:gd name="connsiteY24" fmla="*/ 319728 h 410277"/>
                    <a:gd name="connsiteX25" fmla="*/ 351861 w 368608"/>
                    <a:gd name="connsiteY25" fmla="*/ 311328 h 410277"/>
                    <a:gd name="connsiteX26" fmla="*/ 368608 w 368608"/>
                    <a:gd name="connsiteY26" fmla="*/ 271648 h 410277"/>
                    <a:gd name="connsiteX27" fmla="*/ 358290 w 368608"/>
                    <a:gd name="connsiteY27" fmla="*/ 239501 h 410277"/>
                    <a:gd name="connsiteX28" fmla="*/ 176291 w 368608"/>
                    <a:gd name="connsiteY28" fmla="*/ 121305 h 410277"/>
                    <a:gd name="connsiteX29" fmla="*/ 160264 w 368608"/>
                    <a:gd name="connsiteY29" fmla="*/ 116993 h 410277"/>
                    <a:gd name="connsiteX30" fmla="*/ 152251 w 368608"/>
                    <a:gd name="connsiteY30" fmla="*/ 125006 h 410277"/>
                    <a:gd name="connsiteX31" fmla="*/ 160264 w 368608"/>
                    <a:gd name="connsiteY31" fmla="*/ 133020 h 410277"/>
                    <a:gd name="connsiteX32" fmla="*/ 176291 w 368608"/>
                    <a:gd name="connsiteY32" fmla="*/ 149046 h 410277"/>
                    <a:gd name="connsiteX33" fmla="*/ 176291 w 368608"/>
                    <a:gd name="connsiteY33" fmla="*/ 301433 h 410277"/>
                    <a:gd name="connsiteX34" fmla="*/ 128212 w 368608"/>
                    <a:gd name="connsiteY34" fmla="*/ 279661 h 410277"/>
                    <a:gd name="connsiteX35" fmla="*/ 120198 w 368608"/>
                    <a:gd name="connsiteY35" fmla="*/ 287675 h 410277"/>
                    <a:gd name="connsiteX36" fmla="*/ 128212 w 368608"/>
                    <a:gd name="connsiteY36" fmla="*/ 295688 h 410277"/>
                    <a:gd name="connsiteX37" fmla="*/ 176291 w 368608"/>
                    <a:gd name="connsiteY37" fmla="*/ 343767 h 410277"/>
                    <a:gd name="connsiteX38" fmla="*/ 128212 w 368608"/>
                    <a:gd name="connsiteY38" fmla="*/ 394251 h 410277"/>
                    <a:gd name="connsiteX39" fmla="*/ 84701 w 368608"/>
                    <a:gd name="connsiteY39" fmla="*/ 366300 h 410277"/>
                    <a:gd name="connsiteX40" fmla="*/ 76527 w 368608"/>
                    <a:gd name="connsiteY40" fmla="*/ 361712 h 410277"/>
                    <a:gd name="connsiteX41" fmla="*/ 74834 w 368608"/>
                    <a:gd name="connsiteY41" fmla="*/ 361929 h 410277"/>
                    <a:gd name="connsiteX42" fmla="*/ 33298 w 368608"/>
                    <a:gd name="connsiteY42" fmla="*/ 310335 h 410277"/>
                    <a:gd name="connsiteX43" fmla="*/ 30633 w 368608"/>
                    <a:gd name="connsiteY43" fmla="*/ 302301 h 410277"/>
                    <a:gd name="connsiteX44" fmla="*/ 16026 w 368608"/>
                    <a:gd name="connsiteY44" fmla="*/ 271648 h 410277"/>
                    <a:gd name="connsiteX45" fmla="*/ 21907 w 368608"/>
                    <a:gd name="connsiteY45" fmla="*/ 251029 h 410277"/>
                    <a:gd name="connsiteX46" fmla="*/ 56093 w 368608"/>
                    <a:gd name="connsiteY46" fmla="*/ 263635 h 410277"/>
                    <a:gd name="connsiteX47" fmla="*/ 64106 w 368608"/>
                    <a:gd name="connsiteY47" fmla="*/ 255622 h 410277"/>
                    <a:gd name="connsiteX48" fmla="*/ 56093 w 368608"/>
                    <a:gd name="connsiteY48" fmla="*/ 247609 h 410277"/>
                    <a:gd name="connsiteX49" fmla="*/ 16026 w 368608"/>
                    <a:gd name="connsiteY49" fmla="*/ 205139 h 410277"/>
                    <a:gd name="connsiteX50" fmla="*/ 34739 w 368608"/>
                    <a:gd name="connsiteY50" fmla="*/ 171369 h 410277"/>
                    <a:gd name="connsiteX51" fmla="*/ 37421 w 368608"/>
                    <a:gd name="connsiteY51" fmla="*/ 160647 h 410277"/>
                    <a:gd name="connsiteX52" fmla="*/ 32053 w 368608"/>
                    <a:gd name="connsiteY52" fmla="*/ 141033 h 410277"/>
                    <a:gd name="connsiteX53" fmla="*/ 72119 w 368608"/>
                    <a:gd name="connsiteY53" fmla="*/ 98563 h 410277"/>
                    <a:gd name="connsiteX54" fmla="*/ 112185 w 368608"/>
                    <a:gd name="connsiteY54" fmla="*/ 141033 h 410277"/>
                    <a:gd name="connsiteX55" fmla="*/ 120198 w 368608"/>
                    <a:gd name="connsiteY55" fmla="*/ 149046 h 410277"/>
                    <a:gd name="connsiteX56" fmla="*/ 128212 w 368608"/>
                    <a:gd name="connsiteY56" fmla="*/ 141033 h 410277"/>
                    <a:gd name="connsiteX57" fmla="*/ 72119 w 368608"/>
                    <a:gd name="connsiteY57" fmla="*/ 82536 h 410277"/>
                    <a:gd name="connsiteX58" fmla="*/ 64126 w 368608"/>
                    <a:gd name="connsiteY58" fmla="*/ 83164 h 410277"/>
                    <a:gd name="connsiteX59" fmla="*/ 64106 w 368608"/>
                    <a:gd name="connsiteY59" fmla="*/ 82536 h 410277"/>
                    <a:gd name="connsiteX60" fmla="*/ 96159 w 368608"/>
                    <a:gd name="connsiteY60" fmla="*/ 50483 h 410277"/>
                    <a:gd name="connsiteX61" fmla="*/ 118830 w 368608"/>
                    <a:gd name="connsiteY61" fmla="*/ 59871 h 410277"/>
                    <a:gd name="connsiteX62" fmla="*/ 130162 w 368608"/>
                    <a:gd name="connsiteY62" fmla="*/ 59865 h 410277"/>
                    <a:gd name="connsiteX63" fmla="*/ 130156 w 368608"/>
                    <a:gd name="connsiteY63" fmla="*/ 48533 h 410277"/>
                    <a:gd name="connsiteX64" fmla="*/ 103579 w 368608"/>
                    <a:gd name="connsiteY64" fmla="*/ 35030 h 410277"/>
                    <a:gd name="connsiteX65" fmla="*/ 136225 w 368608"/>
                    <a:gd name="connsiteY65" fmla="*/ 16026 h 410277"/>
                    <a:gd name="connsiteX66" fmla="*/ 176291 w 368608"/>
                    <a:gd name="connsiteY66" fmla="*/ 58497 h 410277"/>
                    <a:gd name="connsiteX67" fmla="*/ 176291 w 368608"/>
                    <a:gd name="connsiteY67" fmla="*/ 121305 h 410277"/>
                    <a:gd name="connsiteX68" fmla="*/ 312516 w 368608"/>
                    <a:gd name="connsiteY68" fmla="*/ 263635 h 410277"/>
                    <a:gd name="connsiteX69" fmla="*/ 346703 w 368608"/>
                    <a:gd name="connsiteY69" fmla="*/ 251031 h 410277"/>
                    <a:gd name="connsiteX70" fmla="*/ 352582 w 368608"/>
                    <a:gd name="connsiteY70" fmla="*/ 271648 h 410277"/>
                    <a:gd name="connsiteX71" fmla="*/ 337976 w 368608"/>
                    <a:gd name="connsiteY71" fmla="*/ 302301 h 410277"/>
                    <a:gd name="connsiteX72" fmla="*/ 335311 w 368608"/>
                    <a:gd name="connsiteY72" fmla="*/ 310335 h 410277"/>
                    <a:gd name="connsiteX73" fmla="*/ 336555 w 368608"/>
                    <a:gd name="connsiteY73" fmla="*/ 319727 h 410277"/>
                    <a:gd name="connsiteX74" fmla="*/ 293775 w 368608"/>
                    <a:gd name="connsiteY74" fmla="*/ 361929 h 410277"/>
                    <a:gd name="connsiteX75" fmla="*/ 292081 w 368608"/>
                    <a:gd name="connsiteY75" fmla="*/ 361712 h 410277"/>
                    <a:gd name="connsiteX76" fmla="*/ 283908 w 368608"/>
                    <a:gd name="connsiteY76" fmla="*/ 366300 h 410277"/>
                    <a:gd name="connsiteX77" fmla="*/ 240397 w 368608"/>
                    <a:gd name="connsiteY77" fmla="*/ 394251 h 410277"/>
                    <a:gd name="connsiteX78" fmla="*/ 192317 w 368608"/>
                    <a:gd name="connsiteY78" fmla="*/ 343767 h 410277"/>
                    <a:gd name="connsiteX79" fmla="*/ 240397 w 368608"/>
                    <a:gd name="connsiteY79" fmla="*/ 295688 h 410277"/>
                    <a:gd name="connsiteX80" fmla="*/ 248410 w 368608"/>
                    <a:gd name="connsiteY80" fmla="*/ 287675 h 410277"/>
                    <a:gd name="connsiteX81" fmla="*/ 240397 w 368608"/>
                    <a:gd name="connsiteY81" fmla="*/ 279661 h 410277"/>
                    <a:gd name="connsiteX82" fmla="*/ 192317 w 368608"/>
                    <a:gd name="connsiteY82" fmla="*/ 301433 h 410277"/>
                    <a:gd name="connsiteX83" fmla="*/ 192317 w 368608"/>
                    <a:gd name="connsiteY83" fmla="*/ 149046 h 410277"/>
                    <a:gd name="connsiteX84" fmla="*/ 208344 w 368608"/>
                    <a:gd name="connsiteY84" fmla="*/ 133020 h 410277"/>
                    <a:gd name="connsiteX85" fmla="*/ 216357 w 368608"/>
                    <a:gd name="connsiteY85" fmla="*/ 125006 h 410277"/>
                    <a:gd name="connsiteX86" fmla="*/ 208344 w 368608"/>
                    <a:gd name="connsiteY86" fmla="*/ 116993 h 410277"/>
                    <a:gd name="connsiteX87" fmla="*/ 192317 w 368608"/>
                    <a:gd name="connsiteY87" fmla="*/ 121305 h 410277"/>
                    <a:gd name="connsiteX88" fmla="*/ 192317 w 368608"/>
                    <a:gd name="connsiteY88" fmla="*/ 58497 h 410277"/>
                    <a:gd name="connsiteX89" fmla="*/ 232383 w 368608"/>
                    <a:gd name="connsiteY89" fmla="*/ 16026 h 410277"/>
                    <a:gd name="connsiteX90" fmla="*/ 265029 w 368608"/>
                    <a:gd name="connsiteY90" fmla="*/ 35029 h 410277"/>
                    <a:gd name="connsiteX91" fmla="*/ 238452 w 368608"/>
                    <a:gd name="connsiteY91" fmla="*/ 48532 h 410277"/>
                    <a:gd name="connsiteX92" fmla="*/ 238445 w 368608"/>
                    <a:gd name="connsiteY92" fmla="*/ 59864 h 410277"/>
                    <a:gd name="connsiteX93" fmla="*/ 249777 w 368608"/>
                    <a:gd name="connsiteY93" fmla="*/ 59871 h 410277"/>
                    <a:gd name="connsiteX94" fmla="*/ 272450 w 368608"/>
                    <a:gd name="connsiteY94" fmla="*/ 50483 h 410277"/>
                    <a:gd name="connsiteX95" fmla="*/ 304502 w 368608"/>
                    <a:gd name="connsiteY95" fmla="*/ 82536 h 410277"/>
                    <a:gd name="connsiteX96" fmla="*/ 304482 w 368608"/>
                    <a:gd name="connsiteY96" fmla="*/ 83164 h 410277"/>
                    <a:gd name="connsiteX97" fmla="*/ 296489 w 368608"/>
                    <a:gd name="connsiteY97" fmla="*/ 82536 h 410277"/>
                    <a:gd name="connsiteX98" fmla="*/ 240397 w 368608"/>
                    <a:gd name="connsiteY98" fmla="*/ 141033 h 410277"/>
                    <a:gd name="connsiteX99" fmla="*/ 248410 w 368608"/>
                    <a:gd name="connsiteY99" fmla="*/ 149046 h 410277"/>
                    <a:gd name="connsiteX100" fmla="*/ 256423 w 368608"/>
                    <a:gd name="connsiteY100" fmla="*/ 141033 h 410277"/>
                    <a:gd name="connsiteX101" fmla="*/ 296489 w 368608"/>
                    <a:gd name="connsiteY101" fmla="*/ 98563 h 410277"/>
                    <a:gd name="connsiteX102" fmla="*/ 336555 w 368608"/>
                    <a:gd name="connsiteY102" fmla="*/ 141033 h 410277"/>
                    <a:gd name="connsiteX103" fmla="*/ 331187 w 368608"/>
                    <a:gd name="connsiteY103" fmla="*/ 160647 h 410277"/>
                    <a:gd name="connsiteX104" fmla="*/ 333870 w 368608"/>
                    <a:gd name="connsiteY104" fmla="*/ 171369 h 410277"/>
                    <a:gd name="connsiteX105" fmla="*/ 352582 w 368608"/>
                    <a:gd name="connsiteY105" fmla="*/ 205139 h 410277"/>
                    <a:gd name="connsiteX106" fmla="*/ 312516 w 368608"/>
                    <a:gd name="connsiteY106" fmla="*/ 247609 h 410277"/>
                    <a:gd name="connsiteX107" fmla="*/ 304502 w 368608"/>
                    <a:gd name="connsiteY107" fmla="*/ 255622 h 410277"/>
                    <a:gd name="connsiteX108" fmla="*/ 312516 w 368608"/>
                    <a:gd name="connsiteY108" fmla="*/ 263635 h 41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68608" h="410277">
                      <a:moveTo>
                        <a:pt x="358290" y="239501"/>
                      </a:moveTo>
                      <a:cubicBezTo>
                        <a:pt x="365167" y="229178"/>
                        <a:pt x="368608" y="216299"/>
                        <a:pt x="368608" y="205139"/>
                      </a:cubicBezTo>
                      <a:cubicBezTo>
                        <a:pt x="368608" y="188314"/>
                        <a:pt x="361134" y="172683"/>
                        <a:pt x="348309" y="162083"/>
                      </a:cubicBezTo>
                      <a:cubicBezTo>
                        <a:pt x="351147" y="155300"/>
                        <a:pt x="352582" y="148246"/>
                        <a:pt x="352582" y="141033"/>
                      </a:cubicBezTo>
                      <a:cubicBezTo>
                        <a:pt x="352582" y="118712"/>
                        <a:pt x="339556" y="97919"/>
                        <a:pt x="320188" y="88210"/>
                      </a:cubicBezTo>
                      <a:cubicBezTo>
                        <a:pt x="323127" y="63838"/>
                        <a:pt x="307246" y="41499"/>
                        <a:pt x="283712" y="35801"/>
                      </a:cubicBezTo>
                      <a:cubicBezTo>
                        <a:pt x="274501" y="14507"/>
                        <a:pt x="253999" y="0"/>
                        <a:pt x="232383" y="0"/>
                      </a:cubicBezTo>
                      <a:cubicBezTo>
                        <a:pt x="212262" y="0"/>
                        <a:pt x="194216" y="11736"/>
                        <a:pt x="184304" y="28860"/>
                      </a:cubicBezTo>
                      <a:cubicBezTo>
                        <a:pt x="174392" y="11736"/>
                        <a:pt x="156345" y="0"/>
                        <a:pt x="136225" y="0"/>
                      </a:cubicBezTo>
                      <a:cubicBezTo>
                        <a:pt x="114608" y="0"/>
                        <a:pt x="94106" y="14507"/>
                        <a:pt x="84896" y="35801"/>
                      </a:cubicBezTo>
                      <a:cubicBezTo>
                        <a:pt x="61221" y="41536"/>
                        <a:pt x="45489" y="63986"/>
                        <a:pt x="48420" y="88210"/>
                      </a:cubicBezTo>
                      <a:cubicBezTo>
                        <a:pt x="29054" y="97918"/>
                        <a:pt x="16026" y="118712"/>
                        <a:pt x="16026" y="141033"/>
                      </a:cubicBezTo>
                      <a:cubicBezTo>
                        <a:pt x="16026" y="148246"/>
                        <a:pt x="17461" y="155300"/>
                        <a:pt x="20299" y="162083"/>
                      </a:cubicBezTo>
                      <a:cubicBezTo>
                        <a:pt x="7474" y="172683"/>
                        <a:pt x="0" y="188314"/>
                        <a:pt x="0" y="205139"/>
                      </a:cubicBezTo>
                      <a:cubicBezTo>
                        <a:pt x="0" y="216357"/>
                        <a:pt x="3470" y="229220"/>
                        <a:pt x="10319" y="239500"/>
                      </a:cubicBezTo>
                      <a:cubicBezTo>
                        <a:pt x="3626" y="248948"/>
                        <a:pt x="0" y="260144"/>
                        <a:pt x="0" y="271648"/>
                      </a:cubicBezTo>
                      <a:cubicBezTo>
                        <a:pt x="0" y="286566"/>
                        <a:pt x="6048" y="300776"/>
                        <a:pt x="16747" y="311328"/>
                      </a:cubicBezTo>
                      <a:cubicBezTo>
                        <a:pt x="11247" y="344577"/>
                        <a:pt x="37762" y="378224"/>
                        <a:pt x="72119" y="378224"/>
                      </a:cubicBezTo>
                      <a:cubicBezTo>
                        <a:pt x="72367" y="378224"/>
                        <a:pt x="72612" y="378220"/>
                        <a:pt x="72851" y="378213"/>
                      </a:cubicBezTo>
                      <a:cubicBezTo>
                        <a:pt x="84242" y="397863"/>
                        <a:pt x="105386" y="410277"/>
                        <a:pt x="128212" y="410277"/>
                      </a:cubicBezTo>
                      <a:cubicBezTo>
                        <a:pt x="152001" y="410277"/>
                        <a:pt x="173259" y="395997"/>
                        <a:pt x="184304" y="375424"/>
                      </a:cubicBezTo>
                      <a:cubicBezTo>
                        <a:pt x="195350" y="395997"/>
                        <a:pt x="216607" y="410277"/>
                        <a:pt x="240397" y="410277"/>
                      </a:cubicBezTo>
                      <a:cubicBezTo>
                        <a:pt x="263222" y="410277"/>
                        <a:pt x="284366" y="397863"/>
                        <a:pt x="295757" y="378213"/>
                      </a:cubicBezTo>
                      <a:cubicBezTo>
                        <a:pt x="295997" y="378220"/>
                        <a:pt x="296241" y="378224"/>
                        <a:pt x="296489" y="378224"/>
                      </a:cubicBezTo>
                      <a:cubicBezTo>
                        <a:pt x="326895" y="378224"/>
                        <a:pt x="352582" y="351436"/>
                        <a:pt x="352582" y="319728"/>
                      </a:cubicBezTo>
                      <a:cubicBezTo>
                        <a:pt x="352582" y="317028"/>
                        <a:pt x="352345" y="314251"/>
                        <a:pt x="351861" y="311328"/>
                      </a:cubicBezTo>
                      <a:cubicBezTo>
                        <a:pt x="362560" y="300776"/>
                        <a:pt x="368608" y="286566"/>
                        <a:pt x="368608" y="271648"/>
                      </a:cubicBezTo>
                      <a:cubicBezTo>
                        <a:pt x="368608" y="260144"/>
                        <a:pt x="364982" y="248948"/>
                        <a:pt x="358290" y="239501"/>
                      </a:cubicBezTo>
                      <a:close/>
                      <a:moveTo>
                        <a:pt x="176291" y="121305"/>
                      </a:moveTo>
                      <a:cubicBezTo>
                        <a:pt x="171573" y="118568"/>
                        <a:pt x="166100" y="116993"/>
                        <a:pt x="160264" y="116993"/>
                      </a:cubicBezTo>
                      <a:cubicBezTo>
                        <a:pt x="155839" y="116993"/>
                        <a:pt x="152251" y="120581"/>
                        <a:pt x="152251" y="125006"/>
                      </a:cubicBezTo>
                      <a:cubicBezTo>
                        <a:pt x="152251" y="129432"/>
                        <a:pt x="155839" y="133020"/>
                        <a:pt x="160264" y="133020"/>
                      </a:cubicBezTo>
                      <a:cubicBezTo>
                        <a:pt x="169101" y="133020"/>
                        <a:pt x="176291" y="140209"/>
                        <a:pt x="176291" y="149046"/>
                      </a:cubicBezTo>
                      <a:lnTo>
                        <a:pt x="176291" y="301433"/>
                      </a:lnTo>
                      <a:cubicBezTo>
                        <a:pt x="164535" y="288098"/>
                        <a:pt x="147345" y="279661"/>
                        <a:pt x="128212" y="279661"/>
                      </a:cubicBezTo>
                      <a:cubicBezTo>
                        <a:pt x="123786" y="279661"/>
                        <a:pt x="120198" y="283249"/>
                        <a:pt x="120198" y="287675"/>
                      </a:cubicBezTo>
                      <a:cubicBezTo>
                        <a:pt x="120198" y="292100"/>
                        <a:pt x="123786" y="295688"/>
                        <a:pt x="128212" y="295688"/>
                      </a:cubicBezTo>
                      <a:cubicBezTo>
                        <a:pt x="154723" y="295688"/>
                        <a:pt x="176291" y="317256"/>
                        <a:pt x="176291" y="343767"/>
                      </a:cubicBezTo>
                      <a:cubicBezTo>
                        <a:pt x="176291" y="371132"/>
                        <a:pt x="154273" y="394251"/>
                        <a:pt x="128212" y="394251"/>
                      </a:cubicBezTo>
                      <a:cubicBezTo>
                        <a:pt x="109659" y="394251"/>
                        <a:pt x="92581" y="383280"/>
                        <a:pt x="84701" y="366300"/>
                      </a:cubicBezTo>
                      <a:cubicBezTo>
                        <a:pt x="83248" y="363171"/>
                        <a:pt x="79958" y="361326"/>
                        <a:pt x="76527" y="361712"/>
                      </a:cubicBezTo>
                      <a:cubicBezTo>
                        <a:pt x="75961" y="361777"/>
                        <a:pt x="75397" y="361852"/>
                        <a:pt x="74834" y="361929"/>
                      </a:cubicBezTo>
                      <a:cubicBezTo>
                        <a:pt x="52028" y="365048"/>
                        <a:pt x="26346" y="339224"/>
                        <a:pt x="33298" y="310335"/>
                      </a:cubicBezTo>
                      <a:cubicBezTo>
                        <a:pt x="34012" y="307367"/>
                        <a:pt x="32978" y="304253"/>
                        <a:pt x="30633" y="302301"/>
                      </a:cubicBezTo>
                      <a:cubicBezTo>
                        <a:pt x="21350" y="294577"/>
                        <a:pt x="16026" y="283404"/>
                        <a:pt x="16026" y="271648"/>
                      </a:cubicBezTo>
                      <a:cubicBezTo>
                        <a:pt x="16026" y="264379"/>
                        <a:pt x="18082" y="257266"/>
                        <a:pt x="21907" y="251029"/>
                      </a:cubicBezTo>
                      <a:cubicBezTo>
                        <a:pt x="31518" y="258906"/>
                        <a:pt x="43473" y="263635"/>
                        <a:pt x="56093" y="263635"/>
                      </a:cubicBezTo>
                      <a:cubicBezTo>
                        <a:pt x="60518" y="263635"/>
                        <a:pt x="64106" y="260048"/>
                        <a:pt x="64106" y="255622"/>
                      </a:cubicBezTo>
                      <a:cubicBezTo>
                        <a:pt x="64106" y="251196"/>
                        <a:pt x="60518" y="247609"/>
                        <a:pt x="56093" y="247609"/>
                      </a:cubicBezTo>
                      <a:cubicBezTo>
                        <a:pt x="34345" y="247609"/>
                        <a:pt x="16026" y="227760"/>
                        <a:pt x="16026" y="205139"/>
                      </a:cubicBezTo>
                      <a:cubicBezTo>
                        <a:pt x="16026" y="191416"/>
                        <a:pt x="23021" y="178792"/>
                        <a:pt x="34739" y="171369"/>
                      </a:cubicBezTo>
                      <a:cubicBezTo>
                        <a:pt x="38349" y="169082"/>
                        <a:pt x="39529" y="164365"/>
                        <a:pt x="37421" y="160647"/>
                      </a:cubicBezTo>
                      <a:cubicBezTo>
                        <a:pt x="33859" y="154366"/>
                        <a:pt x="32053" y="147766"/>
                        <a:pt x="32053" y="141033"/>
                      </a:cubicBezTo>
                      <a:cubicBezTo>
                        <a:pt x="32053" y="119405"/>
                        <a:pt x="49684" y="98563"/>
                        <a:pt x="72119" y="98563"/>
                      </a:cubicBezTo>
                      <a:cubicBezTo>
                        <a:pt x="93463" y="98563"/>
                        <a:pt x="112185" y="118409"/>
                        <a:pt x="112185" y="141033"/>
                      </a:cubicBezTo>
                      <a:cubicBezTo>
                        <a:pt x="112185" y="145458"/>
                        <a:pt x="115773" y="149046"/>
                        <a:pt x="120198" y="149046"/>
                      </a:cubicBezTo>
                      <a:cubicBezTo>
                        <a:pt x="124624" y="149046"/>
                        <a:pt x="128212" y="145458"/>
                        <a:pt x="128212" y="141033"/>
                      </a:cubicBezTo>
                      <a:cubicBezTo>
                        <a:pt x="128212" y="109324"/>
                        <a:pt x="102524" y="82536"/>
                        <a:pt x="72119" y="82536"/>
                      </a:cubicBezTo>
                      <a:cubicBezTo>
                        <a:pt x="69436" y="82536"/>
                        <a:pt x="66768" y="82753"/>
                        <a:pt x="64126" y="83164"/>
                      </a:cubicBezTo>
                      <a:cubicBezTo>
                        <a:pt x="64122" y="82954"/>
                        <a:pt x="64106" y="82749"/>
                        <a:pt x="64106" y="82536"/>
                      </a:cubicBezTo>
                      <a:cubicBezTo>
                        <a:pt x="64106" y="64653"/>
                        <a:pt x="78623" y="50483"/>
                        <a:pt x="96159" y="50483"/>
                      </a:cubicBezTo>
                      <a:cubicBezTo>
                        <a:pt x="104718" y="50483"/>
                        <a:pt x="112770" y="53818"/>
                        <a:pt x="118830" y="59871"/>
                      </a:cubicBezTo>
                      <a:cubicBezTo>
                        <a:pt x="121960" y="62998"/>
                        <a:pt x="127034" y="62995"/>
                        <a:pt x="130162" y="59865"/>
                      </a:cubicBezTo>
                      <a:cubicBezTo>
                        <a:pt x="133290" y="56734"/>
                        <a:pt x="133287" y="51660"/>
                        <a:pt x="130156" y="48533"/>
                      </a:cubicBezTo>
                      <a:cubicBezTo>
                        <a:pt x="122846" y="41230"/>
                        <a:pt x="113599" y="36573"/>
                        <a:pt x="103579" y="35030"/>
                      </a:cubicBezTo>
                      <a:cubicBezTo>
                        <a:pt x="110646" y="24540"/>
                        <a:pt x="122397" y="16026"/>
                        <a:pt x="136225" y="16026"/>
                      </a:cubicBezTo>
                      <a:cubicBezTo>
                        <a:pt x="157569" y="16026"/>
                        <a:pt x="176291" y="35872"/>
                        <a:pt x="176291" y="58497"/>
                      </a:cubicBezTo>
                      <a:lnTo>
                        <a:pt x="176291" y="121305"/>
                      </a:lnTo>
                      <a:close/>
                      <a:moveTo>
                        <a:pt x="312516" y="263635"/>
                      </a:moveTo>
                      <a:cubicBezTo>
                        <a:pt x="325137" y="263635"/>
                        <a:pt x="337091" y="258905"/>
                        <a:pt x="346703" y="251031"/>
                      </a:cubicBezTo>
                      <a:cubicBezTo>
                        <a:pt x="350526" y="257268"/>
                        <a:pt x="352582" y="264380"/>
                        <a:pt x="352582" y="271648"/>
                      </a:cubicBezTo>
                      <a:cubicBezTo>
                        <a:pt x="352582" y="283404"/>
                        <a:pt x="347258" y="294577"/>
                        <a:pt x="337976" y="302301"/>
                      </a:cubicBezTo>
                      <a:cubicBezTo>
                        <a:pt x="335630" y="304253"/>
                        <a:pt x="334597" y="307368"/>
                        <a:pt x="335311" y="310335"/>
                      </a:cubicBezTo>
                      <a:cubicBezTo>
                        <a:pt x="336160" y="313863"/>
                        <a:pt x="336555" y="316848"/>
                        <a:pt x="336555" y="319727"/>
                      </a:cubicBezTo>
                      <a:cubicBezTo>
                        <a:pt x="336555" y="344600"/>
                        <a:pt x="314058" y="364702"/>
                        <a:pt x="293775" y="361929"/>
                      </a:cubicBezTo>
                      <a:cubicBezTo>
                        <a:pt x="293212" y="361852"/>
                        <a:pt x="292648" y="361776"/>
                        <a:pt x="292081" y="361712"/>
                      </a:cubicBezTo>
                      <a:cubicBezTo>
                        <a:pt x="288646" y="361323"/>
                        <a:pt x="285360" y="363171"/>
                        <a:pt x="283908" y="366300"/>
                      </a:cubicBezTo>
                      <a:cubicBezTo>
                        <a:pt x="276028" y="383280"/>
                        <a:pt x="258948" y="394251"/>
                        <a:pt x="240397" y="394251"/>
                      </a:cubicBezTo>
                      <a:cubicBezTo>
                        <a:pt x="214335" y="394251"/>
                        <a:pt x="192317" y="371132"/>
                        <a:pt x="192317" y="343767"/>
                      </a:cubicBezTo>
                      <a:cubicBezTo>
                        <a:pt x="192317" y="317256"/>
                        <a:pt x="213886" y="295688"/>
                        <a:pt x="240397" y="295688"/>
                      </a:cubicBezTo>
                      <a:cubicBezTo>
                        <a:pt x="244822" y="295688"/>
                        <a:pt x="248410" y="292100"/>
                        <a:pt x="248410" y="287675"/>
                      </a:cubicBezTo>
                      <a:cubicBezTo>
                        <a:pt x="248410" y="283249"/>
                        <a:pt x="244822" y="279661"/>
                        <a:pt x="240397" y="279661"/>
                      </a:cubicBezTo>
                      <a:cubicBezTo>
                        <a:pt x="221264" y="279661"/>
                        <a:pt x="204074" y="288098"/>
                        <a:pt x="192317" y="301433"/>
                      </a:cubicBezTo>
                      <a:lnTo>
                        <a:pt x="192317" y="149046"/>
                      </a:lnTo>
                      <a:cubicBezTo>
                        <a:pt x="192317" y="140209"/>
                        <a:pt x="199507" y="133020"/>
                        <a:pt x="208344" y="133020"/>
                      </a:cubicBezTo>
                      <a:cubicBezTo>
                        <a:pt x="212769" y="133020"/>
                        <a:pt x="216357" y="129432"/>
                        <a:pt x="216357" y="125006"/>
                      </a:cubicBezTo>
                      <a:cubicBezTo>
                        <a:pt x="216357" y="120581"/>
                        <a:pt x="212769" y="116993"/>
                        <a:pt x="208344" y="116993"/>
                      </a:cubicBezTo>
                      <a:cubicBezTo>
                        <a:pt x="202508" y="116993"/>
                        <a:pt x="197036" y="118568"/>
                        <a:pt x="192317" y="121305"/>
                      </a:cubicBezTo>
                      <a:lnTo>
                        <a:pt x="192317" y="58497"/>
                      </a:lnTo>
                      <a:cubicBezTo>
                        <a:pt x="192317" y="35872"/>
                        <a:pt x="211039" y="16026"/>
                        <a:pt x="232383" y="16026"/>
                      </a:cubicBezTo>
                      <a:cubicBezTo>
                        <a:pt x="246211" y="16026"/>
                        <a:pt x="257962" y="24540"/>
                        <a:pt x="265029" y="35029"/>
                      </a:cubicBezTo>
                      <a:cubicBezTo>
                        <a:pt x="255009" y="36572"/>
                        <a:pt x="245763" y="41230"/>
                        <a:pt x="238452" y="48532"/>
                      </a:cubicBezTo>
                      <a:cubicBezTo>
                        <a:pt x="235320" y="51660"/>
                        <a:pt x="235317" y="56733"/>
                        <a:pt x="238445" y="59864"/>
                      </a:cubicBezTo>
                      <a:cubicBezTo>
                        <a:pt x="241572" y="62996"/>
                        <a:pt x="246647" y="62998"/>
                        <a:pt x="249777" y="59871"/>
                      </a:cubicBezTo>
                      <a:cubicBezTo>
                        <a:pt x="255839" y="53818"/>
                        <a:pt x="263890" y="50483"/>
                        <a:pt x="272450" y="50483"/>
                      </a:cubicBezTo>
                      <a:cubicBezTo>
                        <a:pt x="290073" y="50483"/>
                        <a:pt x="304502" y="64736"/>
                        <a:pt x="304502" y="82536"/>
                      </a:cubicBezTo>
                      <a:cubicBezTo>
                        <a:pt x="304502" y="82748"/>
                        <a:pt x="304486" y="82954"/>
                        <a:pt x="304482" y="83164"/>
                      </a:cubicBezTo>
                      <a:cubicBezTo>
                        <a:pt x="301840" y="82753"/>
                        <a:pt x="299172" y="82536"/>
                        <a:pt x="296489" y="82536"/>
                      </a:cubicBezTo>
                      <a:cubicBezTo>
                        <a:pt x="266084" y="82536"/>
                        <a:pt x="240397" y="109324"/>
                        <a:pt x="240397" y="141033"/>
                      </a:cubicBezTo>
                      <a:cubicBezTo>
                        <a:pt x="240397" y="145458"/>
                        <a:pt x="243985" y="149046"/>
                        <a:pt x="248410" y="149046"/>
                      </a:cubicBezTo>
                      <a:cubicBezTo>
                        <a:pt x="252835" y="149046"/>
                        <a:pt x="256423" y="145458"/>
                        <a:pt x="256423" y="141033"/>
                      </a:cubicBezTo>
                      <a:cubicBezTo>
                        <a:pt x="256423" y="118409"/>
                        <a:pt x="275145" y="98563"/>
                        <a:pt x="296489" y="98563"/>
                      </a:cubicBezTo>
                      <a:cubicBezTo>
                        <a:pt x="318912" y="98563"/>
                        <a:pt x="336555" y="119395"/>
                        <a:pt x="336555" y="141033"/>
                      </a:cubicBezTo>
                      <a:cubicBezTo>
                        <a:pt x="336555" y="147766"/>
                        <a:pt x="334749" y="154366"/>
                        <a:pt x="331187" y="160647"/>
                      </a:cubicBezTo>
                      <a:cubicBezTo>
                        <a:pt x="329080" y="164365"/>
                        <a:pt x="330260" y="169082"/>
                        <a:pt x="333870" y="171369"/>
                      </a:cubicBezTo>
                      <a:cubicBezTo>
                        <a:pt x="345587" y="178792"/>
                        <a:pt x="352582" y="191416"/>
                        <a:pt x="352582" y="205139"/>
                      </a:cubicBezTo>
                      <a:cubicBezTo>
                        <a:pt x="352582" y="227841"/>
                        <a:pt x="334199" y="247609"/>
                        <a:pt x="312516" y="247609"/>
                      </a:cubicBezTo>
                      <a:cubicBezTo>
                        <a:pt x="308091" y="247609"/>
                        <a:pt x="304502" y="251196"/>
                        <a:pt x="304502" y="255622"/>
                      </a:cubicBezTo>
                      <a:cubicBezTo>
                        <a:pt x="304502" y="260048"/>
                        <a:pt x="308091" y="263635"/>
                        <a:pt x="312516" y="263635"/>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4" name="Vrije vorm 86">
                  <a:extLst>
                    <a:ext uri="{FF2B5EF4-FFF2-40B4-BE49-F238E27FC236}">
                      <a16:creationId xmlns:a16="http://schemas.microsoft.com/office/drawing/2014/main" id="{F3AFA424-A6C0-DD41-878E-835197E8B884}"/>
                    </a:ext>
                  </a:extLst>
                </p:cNvPr>
                <p:cNvSpPr/>
                <p:nvPr/>
              </p:nvSpPr>
              <p:spPr>
                <a:xfrm>
                  <a:off x="3402048" y="2327758"/>
                  <a:ext cx="96158" cy="96158"/>
                </a:xfrm>
                <a:custGeom>
                  <a:avLst/>
                  <a:gdLst>
                    <a:gd name="connsiteX0" fmla="*/ 94118 w 96158"/>
                    <a:gd name="connsiteY0" fmla="*/ 38506 h 96158"/>
                    <a:gd name="connsiteX1" fmla="*/ 82803 w 96158"/>
                    <a:gd name="connsiteY1" fmla="*/ 37876 h 96158"/>
                    <a:gd name="connsiteX2" fmla="*/ 16026 w 96158"/>
                    <a:gd name="connsiteY2" fmla="*/ 8013 h 96158"/>
                    <a:gd name="connsiteX3" fmla="*/ 8013 w 96158"/>
                    <a:gd name="connsiteY3" fmla="*/ 0 h 96158"/>
                    <a:gd name="connsiteX4" fmla="*/ 0 w 96158"/>
                    <a:gd name="connsiteY4" fmla="*/ 8013 h 96158"/>
                    <a:gd name="connsiteX5" fmla="*/ 46957 w 96158"/>
                    <a:gd name="connsiteY5" fmla="*/ 63350 h 96158"/>
                    <a:gd name="connsiteX6" fmla="*/ 24040 w 96158"/>
                    <a:gd name="connsiteY6" fmla="*/ 80132 h 96158"/>
                    <a:gd name="connsiteX7" fmla="*/ 16026 w 96158"/>
                    <a:gd name="connsiteY7" fmla="*/ 88145 h 96158"/>
                    <a:gd name="connsiteX8" fmla="*/ 24040 w 96158"/>
                    <a:gd name="connsiteY8" fmla="*/ 96159 h 96158"/>
                    <a:gd name="connsiteX9" fmla="*/ 63386 w 96158"/>
                    <a:gd name="connsiteY9" fmla="*/ 63623 h 96158"/>
                    <a:gd name="connsiteX10" fmla="*/ 93488 w 96158"/>
                    <a:gd name="connsiteY10" fmla="*/ 49821 h 96158"/>
                    <a:gd name="connsiteX11" fmla="*/ 94118 w 96158"/>
                    <a:gd name="connsiteY11" fmla="*/ 38506 h 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58" h="96158">
                      <a:moveTo>
                        <a:pt x="94118" y="38506"/>
                      </a:moveTo>
                      <a:cubicBezTo>
                        <a:pt x="91167" y="35208"/>
                        <a:pt x="86102" y="34926"/>
                        <a:pt x="82803" y="37876"/>
                      </a:cubicBezTo>
                      <a:cubicBezTo>
                        <a:pt x="57106" y="60862"/>
                        <a:pt x="16026" y="42492"/>
                        <a:pt x="16026" y="8013"/>
                      </a:cubicBezTo>
                      <a:cubicBezTo>
                        <a:pt x="16026" y="3588"/>
                        <a:pt x="12439" y="0"/>
                        <a:pt x="8013" y="0"/>
                      </a:cubicBezTo>
                      <a:cubicBezTo>
                        <a:pt x="3588" y="0"/>
                        <a:pt x="0" y="3588"/>
                        <a:pt x="0" y="8013"/>
                      </a:cubicBezTo>
                      <a:cubicBezTo>
                        <a:pt x="0" y="35831"/>
                        <a:pt x="20359" y="58973"/>
                        <a:pt x="46957" y="63350"/>
                      </a:cubicBezTo>
                      <a:cubicBezTo>
                        <a:pt x="43872" y="73069"/>
                        <a:pt x="34766" y="80132"/>
                        <a:pt x="24040" y="80132"/>
                      </a:cubicBezTo>
                      <a:cubicBezTo>
                        <a:pt x="19614" y="80132"/>
                        <a:pt x="16026" y="83720"/>
                        <a:pt x="16026" y="88145"/>
                      </a:cubicBezTo>
                      <a:cubicBezTo>
                        <a:pt x="16026" y="92571"/>
                        <a:pt x="19614" y="96159"/>
                        <a:pt x="24040" y="96159"/>
                      </a:cubicBezTo>
                      <a:cubicBezTo>
                        <a:pt x="43557" y="96159"/>
                        <a:pt x="59851" y="82128"/>
                        <a:pt x="63386" y="63623"/>
                      </a:cubicBezTo>
                      <a:cubicBezTo>
                        <a:pt x="74530" y="62166"/>
                        <a:pt x="85019" y="57397"/>
                        <a:pt x="93488" y="49821"/>
                      </a:cubicBezTo>
                      <a:cubicBezTo>
                        <a:pt x="96786" y="46870"/>
                        <a:pt x="97068" y="41804"/>
                        <a:pt x="94118" y="38506"/>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5" name="Vrije vorm 87">
                  <a:extLst>
                    <a:ext uri="{FF2B5EF4-FFF2-40B4-BE49-F238E27FC236}">
                      <a16:creationId xmlns:a16="http://schemas.microsoft.com/office/drawing/2014/main" id="{A53621F8-CA33-EC49-BA4F-CD5D3635022B}"/>
                    </a:ext>
                  </a:extLst>
                </p:cNvPr>
                <p:cNvSpPr/>
                <p:nvPr/>
              </p:nvSpPr>
              <p:spPr>
                <a:xfrm>
                  <a:off x="3402048" y="2506453"/>
                  <a:ext cx="64105" cy="66509"/>
                </a:xfrm>
                <a:custGeom>
                  <a:avLst/>
                  <a:gdLst>
                    <a:gd name="connsiteX0" fmla="*/ 8013 w 64105"/>
                    <a:gd name="connsiteY0" fmla="*/ 0 h 66509"/>
                    <a:gd name="connsiteX1" fmla="*/ 0 w 64105"/>
                    <a:gd name="connsiteY1" fmla="*/ 8013 h 66509"/>
                    <a:gd name="connsiteX2" fmla="*/ 8013 w 64105"/>
                    <a:gd name="connsiteY2" fmla="*/ 16026 h 66509"/>
                    <a:gd name="connsiteX3" fmla="*/ 48079 w 64105"/>
                    <a:gd name="connsiteY3" fmla="*/ 58497 h 66509"/>
                    <a:gd name="connsiteX4" fmla="*/ 56093 w 64105"/>
                    <a:gd name="connsiteY4" fmla="*/ 66510 h 66509"/>
                    <a:gd name="connsiteX5" fmla="*/ 64106 w 64105"/>
                    <a:gd name="connsiteY5" fmla="*/ 58497 h 66509"/>
                    <a:gd name="connsiteX6" fmla="*/ 8013 w 64105"/>
                    <a:gd name="connsiteY6" fmla="*/ 0 h 6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5" h="66509">
                      <a:moveTo>
                        <a:pt x="8013" y="0"/>
                      </a:moveTo>
                      <a:cubicBezTo>
                        <a:pt x="3588" y="0"/>
                        <a:pt x="0" y="3588"/>
                        <a:pt x="0" y="8013"/>
                      </a:cubicBezTo>
                      <a:cubicBezTo>
                        <a:pt x="0" y="12439"/>
                        <a:pt x="3588" y="16026"/>
                        <a:pt x="8013" y="16026"/>
                      </a:cubicBezTo>
                      <a:cubicBezTo>
                        <a:pt x="29357" y="16026"/>
                        <a:pt x="48079" y="35873"/>
                        <a:pt x="48079" y="58497"/>
                      </a:cubicBezTo>
                      <a:cubicBezTo>
                        <a:pt x="48079" y="62922"/>
                        <a:pt x="51667" y="66510"/>
                        <a:pt x="56093" y="66510"/>
                      </a:cubicBezTo>
                      <a:cubicBezTo>
                        <a:pt x="60518" y="66510"/>
                        <a:pt x="64106" y="62922"/>
                        <a:pt x="64106" y="58497"/>
                      </a:cubicBezTo>
                      <a:cubicBezTo>
                        <a:pt x="64106" y="26788"/>
                        <a:pt x="38419" y="0"/>
                        <a:pt x="8013" y="0"/>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6" name="Vrije vorm 88">
                  <a:extLst>
                    <a:ext uri="{FF2B5EF4-FFF2-40B4-BE49-F238E27FC236}">
                      <a16:creationId xmlns:a16="http://schemas.microsoft.com/office/drawing/2014/main" id="{0A7F7875-A39D-2242-B5E1-D93A752D9712}"/>
                    </a:ext>
                  </a:extLst>
                </p:cNvPr>
                <p:cNvSpPr/>
                <p:nvPr/>
              </p:nvSpPr>
              <p:spPr>
                <a:xfrm>
                  <a:off x="3410380" y="2442347"/>
                  <a:ext cx="71800" cy="48512"/>
                </a:xfrm>
                <a:custGeom>
                  <a:avLst/>
                  <a:gdLst>
                    <a:gd name="connsiteX0" fmla="*/ 63787 w 71800"/>
                    <a:gd name="connsiteY0" fmla="*/ 0 h 48512"/>
                    <a:gd name="connsiteX1" fmla="*/ 1043 w 71800"/>
                    <a:gd name="connsiteY1" fmla="*/ 36547 h 48512"/>
                    <a:gd name="connsiteX2" fmla="*/ 4063 w 71800"/>
                    <a:gd name="connsiteY2" fmla="*/ 47470 h 48512"/>
                    <a:gd name="connsiteX3" fmla="*/ 14985 w 71800"/>
                    <a:gd name="connsiteY3" fmla="*/ 44450 h 48512"/>
                    <a:gd name="connsiteX4" fmla="*/ 63787 w 71800"/>
                    <a:gd name="connsiteY4" fmla="*/ 16026 h 48512"/>
                    <a:gd name="connsiteX5" fmla="*/ 71800 w 71800"/>
                    <a:gd name="connsiteY5" fmla="*/ 8013 h 48512"/>
                    <a:gd name="connsiteX6" fmla="*/ 63787 w 71800"/>
                    <a:gd name="connsiteY6" fmla="*/ 0 h 4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00" h="48512">
                      <a:moveTo>
                        <a:pt x="63787" y="0"/>
                      </a:moveTo>
                      <a:cubicBezTo>
                        <a:pt x="36633" y="0"/>
                        <a:pt x="13320" y="14893"/>
                        <a:pt x="1043" y="36547"/>
                      </a:cubicBezTo>
                      <a:cubicBezTo>
                        <a:pt x="-1139" y="40397"/>
                        <a:pt x="213" y="45288"/>
                        <a:pt x="4063" y="47470"/>
                      </a:cubicBezTo>
                      <a:cubicBezTo>
                        <a:pt x="7913" y="49652"/>
                        <a:pt x="12803" y="48301"/>
                        <a:pt x="14985" y="44450"/>
                      </a:cubicBezTo>
                      <a:cubicBezTo>
                        <a:pt x="24549" y="27578"/>
                        <a:pt x="42696" y="16026"/>
                        <a:pt x="63787" y="16026"/>
                      </a:cubicBezTo>
                      <a:cubicBezTo>
                        <a:pt x="68212" y="16026"/>
                        <a:pt x="71800" y="12439"/>
                        <a:pt x="71800" y="8013"/>
                      </a:cubicBezTo>
                      <a:cubicBezTo>
                        <a:pt x="71800" y="3588"/>
                        <a:pt x="68212" y="0"/>
                        <a:pt x="63787" y="0"/>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7" name="Vrije vorm 89">
                  <a:extLst>
                    <a:ext uri="{FF2B5EF4-FFF2-40B4-BE49-F238E27FC236}">
                      <a16:creationId xmlns:a16="http://schemas.microsoft.com/office/drawing/2014/main" id="{3DBD29A2-445B-2341-A096-8FBBB3B5584F}"/>
                    </a:ext>
                  </a:extLst>
                </p:cNvPr>
                <p:cNvSpPr/>
                <p:nvPr/>
              </p:nvSpPr>
              <p:spPr>
                <a:xfrm>
                  <a:off x="3546286" y="2327758"/>
                  <a:ext cx="96158" cy="96158"/>
                </a:xfrm>
                <a:custGeom>
                  <a:avLst/>
                  <a:gdLst>
                    <a:gd name="connsiteX0" fmla="*/ 72119 w 96158"/>
                    <a:gd name="connsiteY0" fmla="*/ 80132 h 96158"/>
                    <a:gd name="connsiteX1" fmla="*/ 49201 w 96158"/>
                    <a:gd name="connsiteY1" fmla="*/ 63350 h 96158"/>
                    <a:gd name="connsiteX2" fmla="*/ 96159 w 96158"/>
                    <a:gd name="connsiteY2" fmla="*/ 8013 h 96158"/>
                    <a:gd name="connsiteX3" fmla="*/ 88146 w 96158"/>
                    <a:gd name="connsiteY3" fmla="*/ 0 h 96158"/>
                    <a:gd name="connsiteX4" fmla="*/ 80132 w 96158"/>
                    <a:gd name="connsiteY4" fmla="*/ 8013 h 96158"/>
                    <a:gd name="connsiteX5" fmla="*/ 40066 w 96158"/>
                    <a:gd name="connsiteY5" fmla="*/ 48079 h 96158"/>
                    <a:gd name="connsiteX6" fmla="*/ 13356 w 96158"/>
                    <a:gd name="connsiteY6" fmla="*/ 37876 h 96158"/>
                    <a:gd name="connsiteX7" fmla="*/ 2041 w 96158"/>
                    <a:gd name="connsiteY7" fmla="*/ 38506 h 96158"/>
                    <a:gd name="connsiteX8" fmla="*/ 2671 w 96158"/>
                    <a:gd name="connsiteY8" fmla="*/ 49821 h 96158"/>
                    <a:gd name="connsiteX9" fmla="*/ 32773 w 96158"/>
                    <a:gd name="connsiteY9" fmla="*/ 63623 h 96158"/>
                    <a:gd name="connsiteX10" fmla="*/ 72119 w 96158"/>
                    <a:gd name="connsiteY10" fmla="*/ 96159 h 96158"/>
                    <a:gd name="connsiteX11" fmla="*/ 80132 w 96158"/>
                    <a:gd name="connsiteY11" fmla="*/ 88145 h 96158"/>
                    <a:gd name="connsiteX12" fmla="*/ 72119 w 96158"/>
                    <a:gd name="connsiteY12" fmla="*/ 80132 h 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158" h="96158">
                      <a:moveTo>
                        <a:pt x="72119" y="80132"/>
                      </a:moveTo>
                      <a:cubicBezTo>
                        <a:pt x="61393" y="80132"/>
                        <a:pt x="52286" y="73069"/>
                        <a:pt x="49201" y="63350"/>
                      </a:cubicBezTo>
                      <a:cubicBezTo>
                        <a:pt x="75800" y="58973"/>
                        <a:pt x="96159" y="35831"/>
                        <a:pt x="96159" y="8013"/>
                      </a:cubicBezTo>
                      <a:cubicBezTo>
                        <a:pt x="96159" y="3588"/>
                        <a:pt x="92571" y="0"/>
                        <a:pt x="88146" y="0"/>
                      </a:cubicBezTo>
                      <a:cubicBezTo>
                        <a:pt x="83721" y="0"/>
                        <a:pt x="80132" y="3588"/>
                        <a:pt x="80132" y="8013"/>
                      </a:cubicBezTo>
                      <a:cubicBezTo>
                        <a:pt x="80132" y="30106"/>
                        <a:pt x="62159" y="48079"/>
                        <a:pt x="40066" y="48079"/>
                      </a:cubicBezTo>
                      <a:cubicBezTo>
                        <a:pt x="30197" y="48079"/>
                        <a:pt x="20712" y="44456"/>
                        <a:pt x="13356" y="37876"/>
                      </a:cubicBezTo>
                      <a:cubicBezTo>
                        <a:pt x="10058" y="34926"/>
                        <a:pt x="4992" y="35207"/>
                        <a:pt x="2041" y="38506"/>
                      </a:cubicBezTo>
                      <a:cubicBezTo>
                        <a:pt x="-910" y="41804"/>
                        <a:pt x="-627" y="46870"/>
                        <a:pt x="2671" y="49821"/>
                      </a:cubicBezTo>
                      <a:cubicBezTo>
                        <a:pt x="11140" y="57397"/>
                        <a:pt x="21629" y="62166"/>
                        <a:pt x="32773" y="63623"/>
                      </a:cubicBezTo>
                      <a:cubicBezTo>
                        <a:pt x="36308" y="82128"/>
                        <a:pt x="52601" y="96159"/>
                        <a:pt x="72119" y="96159"/>
                      </a:cubicBezTo>
                      <a:cubicBezTo>
                        <a:pt x="76544" y="96159"/>
                        <a:pt x="80132" y="92571"/>
                        <a:pt x="80132" y="88145"/>
                      </a:cubicBezTo>
                      <a:cubicBezTo>
                        <a:pt x="80132" y="83720"/>
                        <a:pt x="76544" y="80132"/>
                        <a:pt x="72119" y="80132"/>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8" name="Vrije vorm 90">
                  <a:extLst>
                    <a:ext uri="{FF2B5EF4-FFF2-40B4-BE49-F238E27FC236}">
                      <a16:creationId xmlns:a16="http://schemas.microsoft.com/office/drawing/2014/main" id="{D465BAEA-CBE9-EC44-9B4A-0660291F2ADB}"/>
                    </a:ext>
                  </a:extLst>
                </p:cNvPr>
                <p:cNvSpPr/>
                <p:nvPr/>
              </p:nvSpPr>
              <p:spPr>
                <a:xfrm>
                  <a:off x="3578339" y="2506453"/>
                  <a:ext cx="64105" cy="66509"/>
                </a:xfrm>
                <a:custGeom>
                  <a:avLst/>
                  <a:gdLst>
                    <a:gd name="connsiteX0" fmla="*/ 56093 w 64105"/>
                    <a:gd name="connsiteY0" fmla="*/ 0 h 66509"/>
                    <a:gd name="connsiteX1" fmla="*/ 0 w 64105"/>
                    <a:gd name="connsiteY1" fmla="*/ 58497 h 66509"/>
                    <a:gd name="connsiteX2" fmla="*/ 8013 w 64105"/>
                    <a:gd name="connsiteY2" fmla="*/ 66510 h 66509"/>
                    <a:gd name="connsiteX3" fmla="*/ 16026 w 64105"/>
                    <a:gd name="connsiteY3" fmla="*/ 58497 h 66509"/>
                    <a:gd name="connsiteX4" fmla="*/ 56093 w 64105"/>
                    <a:gd name="connsiteY4" fmla="*/ 16026 h 66509"/>
                    <a:gd name="connsiteX5" fmla="*/ 64106 w 64105"/>
                    <a:gd name="connsiteY5" fmla="*/ 8013 h 66509"/>
                    <a:gd name="connsiteX6" fmla="*/ 56093 w 64105"/>
                    <a:gd name="connsiteY6" fmla="*/ 0 h 6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05" h="66509">
                      <a:moveTo>
                        <a:pt x="56093" y="0"/>
                      </a:moveTo>
                      <a:cubicBezTo>
                        <a:pt x="25687" y="0"/>
                        <a:pt x="0" y="26788"/>
                        <a:pt x="0" y="58497"/>
                      </a:cubicBezTo>
                      <a:cubicBezTo>
                        <a:pt x="0" y="62922"/>
                        <a:pt x="3588" y="66510"/>
                        <a:pt x="8013" y="66510"/>
                      </a:cubicBezTo>
                      <a:cubicBezTo>
                        <a:pt x="12438" y="66510"/>
                        <a:pt x="16026" y="62922"/>
                        <a:pt x="16026" y="58497"/>
                      </a:cubicBezTo>
                      <a:cubicBezTo>
                        <a:pt x="16026" y="35873"/>
                        <a:pt x="34749" y="16026"/>
                        <a:pt x="56093" y="16026"/>
                      </a:cubicBezTo>
                      <a:cubicBezTo>
                        <a:pt x="60517" y="16026"/>
                        <a:pt x="64106" y="12439"/>
                        <a:pt x="64106" y="8013"/>
                      </a:cubicBezTo>
                      <a:cubicBezTo>
                        <a:pt x="64106" y="3588"/>
                        <a:pt x="60517" y="0"/>
                        <a:pt x="56093" y="0"/>
                      </a:cubicBezTo>
                      <a:close/>
                    </a:path>
                  </a:pathLst>
                </a:custGeom>
                <a:grpFill/>
                <a:ln w="800" cap="flat">
                  <a:noFill/>
                  <a:prstDash val="solid"/>
                  <a:miter/>
                </a:ln>
              </p:spPr>
              <p:txBody>
                <a:bodyPr rtlCol="0" anchor="ctr"/>
                <a:lstStyle/>
                <a:p>
                  <a:pPr defTabSz="685800"/>
                  <a:endParaRPr lang="nl-NL" sz="1350">
                    <a:solidFill>
                      <a:srgbClr val="000000"/>
                    </a:solidFill>
                  </a:endParaRPr>
                </a:p>
              </p:txBody>
            </p:sp>
            <p:sp>
              <p:nvSpPr>
                <p:cNvPr id="59" name="Vrije vorm 91">
                  <a:extLst>
                    <a:ext uri="{FF2B5EF4-FFF2-40B4-BE49-F238E27FC236}">
                      <a16:creationId xmlns:a16="http://schemas.microsoft.com/office/drawing/2014/main" id="{BDFC8790-38A1-E049-AB96-C1B78D4DE69C}"/>
                    </a:ext>
                  </a:extLst>
                </p:cNvPr>
                <p:cNvSpPr/>
                <p:nvPr/>
              </p:nvSpPr>
              <p:spPr>
                <a:xfrm>
                  <a:off x="3562312" y="2442347"/>
                  <a:ext cx="71799" cy="48513"/>
                </a:xfrm>
                <a:custGeom>
                  <a:avLst/>
                  <a:gdLst>
                    <a:gd name="connsiteX0" fmla="*/ 70757 w 71799"/>
                    <a:gd name="connsiteY0" fmla="*/ 36548 h 48513"/>
                    <a:gd name="connsiteX1" fmla="*/ 8013 w 71799"/>
                    <a:gd name="connsiteY1" fmla="*/ 0 h 48513"/>
                    <a:gd name="connsiteX2" fmla="*/ 0 w 71799"/>
                    <a:gd name="connsiteY2" fmla="*/ 8013 h 48513"/>
                    <a:gd name="connsiteX3" fmla="*/ 8013 w 71799"/>
                    <a:gd name="connsiteY3" fmla="*/ 16026 h 48513"/>
                    <a:gd name="connsiteX4" fmla="*/ 56813 w 71799"/>
                    <a:gd name="connsiteY4" fmla="*/ 44450 h 48513"/>
                    <a:gd name="connsiteX5" fmla="*/ 67736 w 71799"/>
                    <a:gd name="connsiteY5" fmla="*/ 47470 h 48513"/>
                    <a:gd name="connsiteX6" fmla="*/ 70757 w 71799"/>
                    <a:gd name="connsiteY6" fmla="*/ 36548 h 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9" h="48513">
                      <a:moveTo>
                        <a:pt x="70757" y="36548"/>
                      </a:moveTo>
                      <a:cubicBezTo>
                        <a:pt x="58511" y="14945"/>
                        <a:pt x="35229" y="0"/>
                        <a:pt x="8013" y="0"/>
                      </a:cubicBezTo>
                      <a:cubicBezTo>
                        <a:pt x="3588" y="0"/>
                        <a:pt x="0" y="3588"/>
                        <a:pt x="0" y="8013"/>
                      </a:cubicBezTo>
                      <a:cubicBezTo>
                        <a:pt x="0" y="12439"/>
                        <a:pt x="3588" y="16026"/>
                        <a:pt x="8013" y="16026"/>
                      </a:cubicBezTo>
                      <a:cubicBezTo>
                        <a:pt x="29089" y="16026"/>
                        <a:pt x="47249" y="27574"/>
                        <a:pt x="56813" y="44450"/>
                      </a:cubicBezTo>
                      <a:cubicBezTo>
                        <a:pt x="58998" y="48305"/>
                        <a:pt x="63892" y="49650"/>
                        <a:pt x="67736" y="47470"/>
                      </a:cubicBezTo>
                      <a:cubicBezTo>
                        <a:pt x="71586" y="45288"/>
                        <a:pt x="72938" y="40398"/>
                        <a:pt x="70757" y="36548"/>
                      </a:cubicBezTo>
                      <a:close/>
                    </a:path>
                  </a:pathLst>
                </a:custGeom>
                <a:grpFill/>
                <a:ln w="800" cap="flat">
                  <a:noFill/>
                  <a:prstDash val="solid"/>
                  <a:miter/>
                </a:ln>
              </p:spPr>
              <p:txBody>
                <a:bodyPr rtlCol="0" anchor="ctr"/>
                <a:lstStyle/>
                <a:p>
                  <a:pPr defTabSz="685800"/>
                  <a:endParaRPr lang="nl-NL" sz="1350">
                    <a:solidFill>
                      <a:srgbClr val="000000"/>
                    </a:solidFill>
                  </a:endParaRPr>
                </a:p>
              </p:txBody>
            </p:sp>
          </p:grpSp>
          <p:sp>
            <p:nvSpPr>
              <p:cNvPr id="27" name="Graphic 7">
                <a:extLst>
                  <a:ext uri="{FF2B5EF4-FFF2-40B4-BE49-F238E27FC236}">
                    <a16:creationId xmlns:a16="http://schemas.microsoft.com/office/drawing/2014/main" id="{CE42AC8D-5170-F746-9D44-8B7BDDAF5AB3}"/>
                  </a:ext>
                </a:extLst>
              </p:cNvPr>
              <p:cNvSpPr/>
              <p:nvPr/>
            </p:nvSpPr>
            <p:spPr>
              <a:xfrm>
                <a:off x="4919733" y="4843523"/>
                <a:ext cx="685240" cy="443550"/>
              </a:xfrm>
              <a:custGeom>
                <a:avLst/>
                <a:gdLst>
                  <a:gd name="connsiteX0" fmla="*/ 4629636 w 4876790"/>
                  <a:gd name="connsiteY0" fmla="*/ 1568940 h 3120276"/>
                  <a:gd name="connsiteX1" fmla="*/ 4398341 w 4876790"/>
                  <a:gd name="connsiteY1" fmla="*/ 1568940 h 3120276"/>
                  <a:gd name="connsiteX2" fmla="*/ 4398341 w 4876790"/>
                  <a:gd name="connsiteY2" fmla="*/ 1044265 h 3120276"/>
                  <a:gd name="connsiteX3" fmla="*/ 4432268 w 4876790"/>
                  <a:gd name="connsiteY3" fmla="*/ 1044265 h 3120276"/>
                  <a:gd name="connsiteX4" fmla="*/ 4609053 w 4876790"/>
                  <a:gd name="connsiteY4" fmla="*/ 921307 h 3120276"/>
                  <a:gd name="connsiteX5" fmla="*/ 4555274 w 4876790"/>
                  <a:gd name="connsiteY5" fmla="*/ 712786 h 3120276"/>
                  <a:gd name="connsiteX6" fmla="*/ 3799637 w 4876790"/>
                  <a:gd name="connsiteY6" fmla="*/ 62390 h 3120276"/>
                  <a:gd name="connsiteX7" fmla="*/ 3466062 w 4876790"/>
                  <a:gd name="connsiteY7" fmla="*/ 62390 h 3120276"/>
                  <a:gd name="connsiteX8" fmla="*/ 3204867 w 4876790"/>
                  <a:gd name="connsiteY8" fmla="*/ 287218 h 3120276"/>
                  <a:gd name="connsiteX9" fmla="*/ 3197304 w 4876790"/>
                  <a:gd name="connsiteY9" fmla="*/ 388154 h 3120276"/>
                  <a:gd name="connsiteX10" fmla="*/ 3298251 w 4876790"/>
                  <a:gd name="connsiteY10" fmla="*/ 395708 h 3120276"/>
                  <a:gd name="connsiteX11" fmla="*/ 3559445 w 4876790"/>
                  <a:gd name="connsiteY11" fmla="*/ 170889 h 3120276"/>
                  <a:gd name="connsiteX12" fmla="*/ 3706244 w 4876790"/>
                  <a:gd name="connsiteY12" fmla="*/ 170889 h 3120276"/>
                  <a:gd name="connsiteX13" fmla="*/ 4461882 w 4876790"/>
                  <a:gd name="connsiteY13" fmla="*/ 821285 h 3120276"/>
                  <a:gd name="connsiteX14" fmla="*/ 4432259 w 4876790"/>
                  <a:gd name="connsiteY14" fmla="*/ 901114 h 3120276"/>
                  <a:gd name="connsiteX15" fmla="*/ 4326751 w 4876790"/>
                  <a:gd name="connsiteY15" fmla="*/ 901114 h 3120276"/>
                  <a:gd name="connsiteX16" fmla="*/ 4255170 w 4876790"/>
                  <a:gd name="connsiteY16" fmla="*/ 972694 h 3120276"/>
                  <a:gd name="connsiteX17" fmla="*/ 4255170 w 4876790"/>
                  <a:gd name="connsiteY17" fmla="*/ 1568940 h 3120276"/>
                  <a:gd name="connsiteX18" fmla="*/ 3920461 w 4876790"/>
                  <a:gd name="connsiteY18" fmla="*/ 1568940 h 3120276"/>
                  <a:gd name="connsiteX19" fmla="*/ 3920461 w 4876790"/>
                  <a:gd name="connsiteY19" fmla="*/ 1312489 h 3120276"/>
                  <a:gd name="connsiteX20" fmla="*/ 3632835 w 4876790"/>
                  <a:gd name="connsiteY20" fmla="*/ 1024863 h 3120276"/>
                  <a:gd name="connsiteX21" fmla="*/ 3345209 w 4876790"/>
                  <a:gd name="connsiteY21" fmla="*/ 1312489 h 3120276"/>
                  <a:gd name="connsiteX22" fmla="*/ 3345209 w 4876790"/>
                  <a:gd name="connsiteY22" fmla="*/ 1568940 h 3120276"/>
                  <a:gd name="connsiteX23" fmla="*/ 3010510 w 4876790"/>
                  <a:gd name="connsiteY23" fmla="*/ 1568940 h 3120276"/>
                  <a:gd name="connsiteX24" fmla="*/ 3010510 w 4876790"/>
                  <a:gd name="connsiteY24" fmla="*/ 972694 h 3120276"/>
                  <a:gd name="connsiteX25" fmla="*/ 2938929 w 4876790"/>
                  <a:gd name="connsiteY25" fmla="*/ 901114 h 3120276"/>
                  <a:gd name="connsiteX26" fmla="*/ 2833421 w 4876790"/>
                  <a:gd name="connsiteY26" fmla="*/ 901114 h 3120276"/>
                  <a:gd name="connsiteX27" fmla="*/ 2803789 w 4876790"/>
                  <a:gd name="connsiteY27" fmla="*/ 821285 h 3120276"/>
                  <a:gd name="connsiteX28" fmla="*/ 3081109 w 4876790"/>
                  <a:gd name="connsiteY28" fmla="*/ 582588 h 3120276"/>
                  <a:gd name="connsiteX29" fmla="*/ 3088662 w 4876790"/>
                  <a:gd name="connsiteY29" fmla="*/ 481642 h 3120276"/>
                  <a:gd name="connsiteX30" fmla="*/ 2987726 w 4876790"/>
                  <a:gd name="connsiteY30" fmla="*/ 474089 h 3120276"/>
                  <a:gd name="connsiteX31" fmla="*/ 2710406 w 4876790"/>
                  <a:gd name="connsiteY31" fmla="*/ 712786 h 3120276"/>
                  <a:gd name="connsiteX32" fmla="*/ 2656628 w 4876790"/>
                  <a:gd name="connsiteY32" fmla="*/ 921307 h 3120276"/>
                  <a:gd name="connsiteX33" fmla="*/ 2833421 w 4876790"/>
                  <a:gd name="connsiteY33" fmla="*/ 1044265 h 3120276"/>
                  <a:gd name="connsiteX34" fmla="*/ 2867349 w 4876790"/>
                  <a:gd name="connsiteY34" fmla="*/ 1044265 h 3120276"/>
                  <a:gd name="connsiteX35" fmla="*/ 2867349 w 4876790"/>
                  <a:gd name="connsiteY35" fmla="*/ 1568931 h 3120276"/>
                  <a:gd name="connsiteX36" fmla="*/ 2113674 w 4876790"/>
                  <a:gd name="connsiteY36" fmla="*/ 1568931 h 3120276"/>
                  <a:gd name="connsiteX37" fmla="*/ 2115036 w 4876790"/>
                  <a:gd name="connsiteY37" fmla="*/ 1548880 h 3120276"/>
                  <a:gd name="connsiteX38" fmla="*/ 2115036 w 4876790"/>
                  <a:gd name="connsiteY38" fmla="*/ 860023 h 3120276"/>
                  <a:gd name="connsiteX39" fmla="*/ 2115969 w 4876790"/>
                  <a:gd name="connsiteY39" fmla="*/ 859118 h 3120276"/>
                  <a:gd name="connsiteX40" fmla="*/ 2159870 w 4876790"/>
                  <a:gd name="connsiteY40" fmla="*/ 755467 h 3120276"/>
                  <a:gd name="connsiteX41" fmla="*/ 2159870 w 4876790"/>
                  <a:gd name="connsiteY41" fmla="*/ 437008 h 3120276"/>
                  <a:gd name="connsiteX42" fmla="*/ 1996659 w 4876790"/>
                  <a:gd name="connsiteY42" fmla="*/ 273807 h 3120276"/>
                  <a:gd name="connsiteX43" fmla="*/ 1574911 w 4876790"/>
                  <a:gd name="connsiteY43" fmla="*/ 273807 h 3120276"/>
                  <a:gd name="connsiteX44" fmla="*/ 1574911 w 4876790"/>
                  <a:gd name="connsiteY44" fmla="*/ 188187 h 3120276"/>
                  <a:gd name="connsiteX45" fmla="*/ 1388831 w 4876790"/>
                  <a:gd name="connsiteY45" fmla="*/ 2106 h 3120276"/>
                  <a:gd name="connsiteX46" fmla="*/ 1049493 w 4876790"/>
                  <a:gd name="connsiteY46" fmla="*/ 2106 h 3120276"/>
                  <a:gd name="connsiteX47" fmla="*/ 863413 w 4876790"/>
                  <a:gd name="connsiteY47" fmla="*/ 188187 h 3120276"/>
                  <a:gd name="connsiteX48" fmla="*/ 863413 w 4876790"/>
                  <a:gd name="connsiteY48" fmla="*/ 273807 h 3120276"/>
                  <a:gd name="connsiteX49" fmla="*/ 441712 w 4876790"/>
                  <a:gd name="connsiteY49" fmla="*/ 273807 h 3120276"/>
                  <a:gd name="connsiteX50" fmla="*/ 278501 w 4876790"/>
                  <a:gd name="connsiteY50" fmla="*/ 437008 h 3120276"/>
                  <a:gd name="connsiteX51" fmla="*/ 278501 w 4876790"/>
                  <a:gd name="connsiteY51" fmla="*/ 755467 h 3120276"/>
                  <a:gd name="connsiteX52" fmla="*/ 322402 w 4876790"/>
                  <a:gd name="connsiteY52" fmla="*/ 859118 h 3120276"/>
                  <a:gd name="connsiteX53" fmla="*/ 323336 w 4876790"/>
                  <a:gd name="connsiteY53" fmla="*/ 860023 h 3120276"/>
                  <a:gd name="connsiteX54" fmla="*/ 323336 w 4876790"/>
                  <a:gd name="connsiteY54" fmla="*/ 1548880 h 3120276"/>
                  <a:gd name="connsiteX55" fmla="*/ 324698 w 4876790"/>
                  <a:gd name="connsiteY55" fmla="*/ 1568931 h 3120276"/>
                  <a:gd name="connsiteX56" fmla="*/ 247155 w 4876790"/>
                  <a:gd name="connsiteY56" fmla="*/ 1568931 h 3120276"/>
                  <a:gd name="connsiteX57" fmla="*/ 0 w 4876790"/>
                  <a:gd name="connsiteY57" fmla="*/ 1816104 h 3120276"/>
                  <a:gd name="connsiteX58" fmla="*/ 247164 w 4876790"/>
                  <a:gd name="connsiteY58" fmla="*/ 2063269 h 3120276"/>
                  <a:gd name="connsiteX59" fmla="*/ 2253758 w 4876790"/>
                  <a:gd name="connsiteY59" fmla="*/ 2063269 h 3120276"/>
                  <a:gd name="connsiteX60" fmla="*/ 1724035 w 4876790"/>
                  <a:gd name="connsiteY60" fmla="*/ 2860864 h 3120276"/>
                  <a:gd name="connsiteX61" fmla="*/ 1715976 w 4876790"/>
                  <a:gd name="connsiteY61" fmla="*/ 3032199 h 3120276"/>
                  <a:gd name="connsiteX62" fmla="*/ 1863157 w 4876790"/>
                  <a:gd name="connsiteY62" fmla="*/ 3120277 h 3120276"/>
                  <a:gd name="connsiteX63" fmla="*/ 3013644 w 4876790"/>
                  <a:gd name="connsiteY63" fmla="*/ 3120277 h 3120276"/>
                  <a:gd name="connsiteX64" fmla="*/ 3160824 w 4876790"/>
                  <a:gd name="connsiteY64" fmla="*/ 3032199 h 3120276"/>
                  <a:gd name="connsiteX65" fmla="*/ 3152766 w 4876790"/>
                  <a:gd name="connsiteY65" fmla="*/ 2860864 h 3120276"/>
                  <a:gd name="connsiteX66" fmla="*/ 2623042 w 4876790"/>
                  <a:gd name="connsiteY66" fmla="*/ 2063269 h 3120276"/>
                  <a:gd name="connsiteX67" fmla="*/ 3705759 w 4876790"/>
                  <a:gd name="connsiteY67" fmla="*/ 2063269 h 3120276"/>
                  <a:gd name="connsiteX68" fmla="*/ 3777339 w 4876790"/>
                  <a:gd name="connsiteY68" fmla="*/ 1991688 h 3120276"/>
                  <a:gd name="connsiteX69" fmla="*/ 3705759 w 4876790"/>
                  <a:gd name="connsiteY69" fmla="*/ 1920108 h 3120276"/>
                  <a:gd name="connsiteX70" fmla="*/ 247164 w 4876790"/>
                  <a:gd name="connsiteY70" fmla="*/ 1920108 h 3120276"/>
                  <a:gd name="connsiteX71" fmla="*/ 143161 w 4876790"/>
                  <a:gd name="connsiteY71" fmla="*/ 1816104 h 3120276"/>
                  <a:gd name="connsiteX72" fmla="*/ 247164 w 4876790"/>
                  <a:gd name="connsiteY72" fmla="*/ 1712091 h 3120276"/>
                  <a:gd name="connsiteX73" fmla="*/ 1035063 w 4876790"/>
                  <a:gd name="connsiteY73" fmla="*/ 1712091 h 3120276"/>
                  <a:gd name="connsiteX74" fmla="*/ 1106643 w 4876790"/>
                  <a:gd name="connsiteY74" fmla="*/ 1640511 h 3120276"/>
                  <a:gd name="connsiteX75" fmla="*/ 1035063 w 4876790"/>
                  <a:gd name="connsiteY75" fmla="*/ 1568931 h 3120276"/>
                  <a:gd name="connsiteX76" fmla="*/ 486547 w 4876790"/>
                  <a:gd name="connsiteY76" fmla="*/ 1568931 h 3120276"/>
                  <a:gd name="connsiteX77" fmla="*/ 466487 w 4876790"/>
                  <a:gd name="connsiteY77" fmla="*/ 1548880 h 3120276"/>
                  <a:gd name="connsiteX78" fmla="*/ 466487 w 4876790"/>
                  <a:gd name="connsiteY78" fmla="*/ 998697 h 3120276"/>
                  <a:gd name="connsiteX79" fmla="*/ 475488 w 4876790"/>
                  <a:gd name="connsiteY79" fmla="*/ 1007422 h 3120276"/>
                  <a:gd name="connsiteX80" fmla="*/ 575891 w 4876790"/>
                  <a:gd name="connsiteY80" fmla="*/ 1048085 h 3120276"/>
                  <a:gd name="connsiteX81" fmla="*/ 983304 w 4876790"/>
                  <a:gd name="connsiteY81" fmla="*/ 1048085 h 3120276"/>
                  <a:gd name="connsiteX82" fmla="*/ 983304 w 4876790"/>
                  <a:gd name="connsiteY82" fmla="*/ 1119236 h 3120276"/>
                  <a:gd name="connsiteX83" fmla="*/ 1219191 w 4876790"/>
                  <a:gd name="connsiteY83" fmla="*/ 1355123 h 3120276"/>
                  <a:gd name="connsiteX84" fmla="*/ 1455077 w 4876790"/>
                  <a:gd name="connsiteY84" fmla="*/ 1119236 h 3120276"/>
                  <a:gd name="connsiteX85" fmla="*/ 1455077 w 4876790"/>
                  <a:gd name="connsiteY85" fmla="*/ 1048085 h 3120276"/>
                  <a:gd name="connsiteX86" fmla="*/ 1862490 w 4876790"/>
                  <a:gd name="connsiteY86" fmla="*/ 1048085 h 3120276"/>
                  <a:gd name="connsiteX87" fmla="*/ 1962893 w 4876790"/>
                  <a:gd name="connsiteY87" fmla="*/ 1007422 h 3120276"/>
                  <a:gd name="connsiteX88" fmla="*/ 1971894 w 4876790"/>
                  <a:gd name="connsiteY88" fmla="*/ 998697 h 3120276"/>
                  <a:gd name="connsiteX89" fmla="*/ 1971894 w 4876790"/>
                  <a:gd name="connsiteY89" fmla="*/ 1548880 h 3120276"/>
                  <a:gd name="connsiteX90" fmla="*/ 1951844 w 4876790"/>
                  <a:gd name="connsiteY90" fmla="*/ 1568931 h 3120276"/>
                  <a:gd name="connsiteX91" fmla="*/ 1321356 w 4876790"/>
                  <a:gd name="connsiteY91" fmla="*/ 1568931 h 3120276"/>
                  <a:gd name="connsiteX92" fmla="*/ 1249775 w 4876790"/>
                  <a:gd name="connsiteY92" fmla="*/ 1640511 h 3120276"/>
                  <a:gd name="connsiteX93" fmla="*/ 1321356 w 4876790"/>
                  <a:gd name="connsiteY93" fmla="*/ 1712091 h 3120276"/>
                  <a:gd name="connsiteX94" fmla="*/ 4629626 w 4876790"/>
                  <a:gd name="connsiteY94" fmla="*/ 1712091 h 3120276"/>
                  <a:gd name="connsiteX95" fmla="*/ 4733630 w 4876790"/>
                  <a:gd name="connsiteY95" fmla="*/ 1816104 h 3120276"/>
                  <a:gd name="connsiteX96" fmla="*/ 4629626 w 4876790"/>
                  <a:gd name="connsiteY96" fmla="*/ 1920108 h 3120276"/>
                  <a:gd name="connsiteX97" fmla="*/ 3992052 w 4876790"/>
                  <a:gd name="connsiteY97" fmla="*/ 1920108 h 3120276"/>
                  <a:gd name="connsiteX98" fmla="*/ 3920471 w 4876790"/>
                  <a:gd name="connsiteY98" fmla="*/ 1991688 h 3120276"/>
                  <a:gd name="connsiteX99" fmla="*/ 3992052 w 4876790"/>
                  <a:gd name="connsiteY99" fmla="*/ 2063269 h 3120276"/>
                  <a:gd name="connsiteX100" fmla="*/ 4629626 w 4876790"/>
                  <a:gd name="connsiteY100" fmla="*/ 2063269 h 3120276"/>
                  <a:gd name="connsiteX101" fmla="*/ 4876791 w 4876790"/>
                  <a:gd name="connsiteY101" fmla="*/ 1816104 h 3120276"/>
                  <a:gd name="connsiteX102" fmla="*/ 4629636 w 4876790"/>
                  <a:gd name="connsiteY102" fmla="*/ 1568940 h 3120276"/>
                  <a:gd name="connsiteX103" fmla="*/ 2458279 w 4876790"/>
                  <a:gd name="connsiteY103" fmla="*/ 2073927 h 3120276"/>
                  <a:gd name="connsiteX104" fmla="*/ 3033522 w 4876790"/>
                  <a:gd name="connsiteY104" fmla="*/ 2940064 h 3120276"/>
                  <a:gd name="connsiteX105" fmla="*/ 3013644 w 4876790"/>
                  <a:gd name="connsiteY105" fmla="*/ 2977126 h 3120276"/>
                  <a:gd name="connsiteX106" fmla="*/ 1863157 w 4876790"/>
                  <a:gd name="connsiteY106" fmla="*/ 2977126 h 3120276"/>
                  <a:gd name="connsiteX107" fmla="*/ 1843278 w 4876790"/>
                  <a:gd name="connsiteY107" fmla="*/ 2940064 h 3120276"/>
                  <a:gd name="connsiteX108" fmla="*/ 2418521 w 4876790"/>
                  <a:gd name="connsiteY108" fmla="*/ 2073927 h 3120276"/>
                  <a:gd name="connsiteX109" fmla="*/ 2458279 w 4876790"/>
                  <a:gd name="connsiteY109" fmla="*/ 2073927 h 3120276"/>
                  <a:gd name="connsiteX110" fmla="*/ 1006612 w 4876790"/>
                  <a:gd name="connsiteY110" fmla="*/ 188196 h 3120276"/>
                  <a:gd name="connsiteX111" fmla="*/ 1049531 w 4876790"/>
                  <a:gd name="connsiteY111" fmla="*/ 145267 h 3120276"/>
                  <a:gd name="connsiteX112" fmla="*/ 1388869 w 4876790"/>
                  <a:gd name="connsiteY112" fmla="*/ 145267 h 3120276"/>
                  <a:gd name="connsiteX113" fmla="*/ 1431789 w 4876790"/>
                  <a:gd name="connsiteY113" fmla="*/ 188196 h 3120276"/>
                  <a:gd name="connsiteX114" fmla="*/ 1431789 w 4876790"/>
                  <a:gd name="connsiteY114" fmla="*/ 273816 h 3120276"/>
                  <a:gd name="connsiteX115" fmla="*/ 1006602 w 4876790"/>
                  <a:gd name="connsiteY115" fmla="*/ 273816 h 3120276"/>
                  <a:gd name="connsiteX116" fmla="*/ 1006602 w 4876790"/>
                  <a:gd name="connsiteY116" fmla="*/ 188196 h 3120276"/>
                  <a:gd name="connsiteX117" fmla="*/ 1311935 w 4876790"/>
                  <a:gd name="connsiteY117" fmla="*/ 1119236 h 3120276"/>
                  <a:gd name="connsiteX118" fmla="*/ 1219210 w 4876790"/>
                  <a:gd name="connsiteY118" fmla="*/ 1211972 h 3120276"/>
                  <a:gd name="connsiteX119" fmla="*/ 1126474 w 4876790"/>
                  <a:gd name="connsiteY119" fmla="*/ 1119236 h 3120276"/>
                  <a:gd name="connsiteX120" fmla="*/ 1126474 w 4876790"/>
                  <a:gd name="connsiteY120" fmla="*/ 1048085 h 3120276"/>
                  <a:gd name="connsiteX121" fmla="*/ 1311935 w 4876790"/>
                  <a:gd name="connsiteY121" fmla="*/ 1048085 h 3120276"/>
                  <a:gd name="connsiteX122" fmla="*/ 1863309 w 4876790"/>
                  <a:gd name="connsiteY122" fmla="*/ 904609 h 3120276"/>
                  <a:gd name="connsiteX123" fmla="*/ 1862509 w 4876790"/>
                  <a:gd name="connsiteY123" fmla="*/ 904933 h 3120276"/>
                  <a:gd name="connsiteX124" fmla="*/ 575100 w 4876790"/>
                  <a:gd name="connsiteY124" fmla="*/ 904609 h 3120276"/>
                  <a:gd name="connsiteX125" fmla="*/ 421653 w 4876790"/>
                  <a:gd name="connsiteY125" fmla="*/ 755477 h 3120276"/>
                  <a:gd name="connsiteX126" fmla="*/ 421653 w 4876790"/>
                  <a:gd name="connsiteY126" fmla="*/ 437018 h 3120276"/>
                  <a:gd name="connsiteX127" fmla="*/ 441712 w 4876790"/>
                  <a:gd name="connsiteY127" fmla="*/ 416968 h 3120276"/>
                  <a:gd name="connsiteX128" fmla="*/ 1996697 w 4876790"/>
                  <a:gd name="connsiteY128" fmla="*/ 416968 h 3120276"/>
                  <a:gd name="connsiteX129" fmla="*/ 2016747 w 4876790"/>
                  <a:gd name="connsiteY129" fmla="*/ 437018 h 3120276"/>
                  <a:gd name="connsiteX130" fmla="*/ 2016395 w 4876790"/>
                  <a:gd name="connsiteY130" fmla="*/ 756305 h 3120276"/>
                  <a:gd name="connsiteX131" fmla="*/ 3488388 w 4876790"/>
                  <a:gd name="connsiteY131" fmla="*/ 1312489 h 3120276"/>
                  <a:gd name="connsiteX132" fmla="*/ 3632854 w 4876790"/>
                  <a:gd name="connsiteY132" fmla="*/ 1168014 h 3120276"/>
                  <a:gd name="connsiteX133" fmla="*/ 3777320 w 4876790"/>
                  <a:gd name="connsiteY133" fmla="*/ 1312489 h 3120276"/>
                  <a:gd name="connsiteX134" fmla="*/ 3777320 w 4876790"/>
                  <a:gd name="connsiteY134" fmla="*/ 1568940 h 3120276"/>
                  <a:gd name="connsiteX135" fmla="*/ 3488379 w 4876790"/>
                  <a:gd name="connsiteY135" fmla="*/ 1568940 h 3120276"/>
                  <a:gd name="connsiteX136" fmla="*/ 3488379 w 4876790"/>
                  <a:gd name="connsiteY136" fmla="*/ 1312489 h 312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876790" h="3120276">
                    <a:moveTo>
                      <a:pt x="4629636" y="1568940"/>
                    </a:moveTo>
                    <a:lnTo>
                      <a:pt x="4398341" y="1568940"/>
                    </a:lnTo>
                    <a:lnTo>
                      <a:pt x="4398341" y="1044265"/>
                    </a:lnTo>
                    <a:lnTo>
                      <a:pt x="4432268" y="1044265"/>
                    </a:lnTo>
                    <a:cubicBezTo>
                      <a:pt x="4511945" y="1044265"/>
                      <a:pt x="4581335" y="996002"/>
                      <a:pt x="4609053" y="921307"/>
                    </a:cubicBezTo>
                    <a:cubicBezTo>
                      <a:pt x="4636770" y="846612"/>
                      <a:pt x="4615663" y="764763"/>
                      <a:pt x="4555274" y="712786"/>
                    </a:cubicBezTo>
                    <a:lnTo>
                      <a:pt x="3799637" y="62390"/>
                    </a:lnTo>
                    <a:cubicBezTo>
                      <a:pt x="3702996" y="-20801"/>
                      <a:pt x="3562702" y="-20792"/>
                      <a:pt x="3466062" y="62390"/>
                    </a:cubicBezTo>
                    <a:lnTo>
                      <a:pt x="3204867" y="287218"/>
                    </a:lnTo>
                    <a:cubicBezTo>
                      <a:pt x="3174902" y="313002"/>
                      <a:pt x="3171520" y="358198"/>
                      <a:pt x="3197304" y="388154"/>
                    </a:cubicBezTo>
                    <a:cubicBezTo>
                      <a:pt x="3223089" y="418120"/>
                      <a:pt x="3268285" y="421501"/>
                      <a:pt x="3298251" y="395708"/>
                    </a:cubicBezTo>
                    <a:lnTo>
                      <a:pt x="3559445" y="170889"/>
                    </a:lnTo>
                    <a:cubicBezTo>
                      <a:pt x="3601984" y="134285"/>
                      <a:pt x="3663715" y="134275"/>
                      <a:pt x="3706244" y="170889"/>
                    </a:cubicBezTo>
                    <a:lnTo>
                      <a:pt x="4461882" y="821285"/>
                    </a:lnTo>
                    <a:cubicBezTo>
                      <a:pt x="4494105" y="848955"/>
                      <a:pt x="4474817" y="901133"/>
                      <a:pt x="4432259" y="901114"/>
                    </a:cubicBezTo>
                    <a:lnTo>
                      <a:pt x="4326751" y="901114"/>
                    </a:lnTo>
                    <a:cubicBezTo>
                      <a:pt x="4287222" y="901114"/>
                      <a:pt x="4255170" y="933165"/>
                      <a:pt x="4255170" y="972694"/>
                    </a:cubicBezTo>
                    <a:lnTo>
                      <a:pt x="4255170" y="1568940"/>
                    </a:lnTo>
                    <a:lnTo>
                      <a:pt x="3920461" y="1568940"/>
                    </a:lnTo>
                    <a:lnTo>
                      <a:pt x="3920461" y="1312489"/>
                    </a:lnTo>
                    <a:cubicBezTo>
                      <a:pt x="3920461" y="1153888"/>
                      <a:pt x="3791436" y="1024863"/>
                      <a:pt x="3632835" y="1024863"/>
                    </a:cubicBezTo>
                    <a:cubicBezTo>
                      <a:pt x="3474234" y="1024863"/>
                      <a:pt x="3345209" y="1153898"/>
                      <a:pt x="3345209" y="1312489"/>
                    </a:cubicBezTo>
                    <a:lnTo>
                      <a:pt x="3345209" y="1568940"/>
                    </a:lnTo>
                    <a:lnTo>
                      <a:pt x="3010510" y="1568940"/>
                    </a:lnTo>
                    <a:lnTo>
                      <a:pt x="3010510" y="972694"/>
                    </a:lnTo>
                    <a:cubicBezTo>
                      <a:pt x="3010510" y="933165"/>
                      <a:pt x="2978468" y="901114"/>
                      <a:pt x="2938929" y="901114"/>
                    </a:cubicBezTo>
                    <a:lnTo>
                      <a:pt x="2833421" y="901114"/>
                    </a:lnTo>
                    <a:cubicBezTo>
                      <a:pt x="2788168" y="897161"/>
                      <a:pt x="2772032" y="853841"/>
                      <a:pt x="2803789" y="821285"/>
                    </a:cubicBezTo>
                    <a:lnTo>
                      <a:pt x="3081109" y="582588"/>
                    </a:lnTo>
                    <a:cubicBezTo>
                      <a:pt x="3111075" y="556804"/>
                      <a:pt x="3114456" y="511599"/>
                      <a:pt x="3088662" y="481642"/>
                    </a:cubicBezTo>
                    <a:cubicBezTo>
                      <a:pt x="3062878" y="451677"/>
                      <a:pt x="3017682" y="448295"/>
                      <a:pt x="2987726" y="474089"/>
                    </a:cubicBezTo>
                    <a:lnTo>
                      <a:pt x="2710406" y="712786"/>
                    </a:lnTo>
                    <a:cubicBezTo>
                      <a:pt x="2650017" y="764763"/>
                      <a:pt x="2628910" y="846612"/>
                      <a:pt x="2656628" y="921307"/>
                    </a:cubicBezTo>
                    <a:cubicBezTo>
                      <a:pt x="2684345" y="996002"/>
                      <a:pt x="2753744" y="1044265"/>
                      <a:pt x="2833421" y="1044265"/>
                    </a:cubicBezTo>
                    <a:lnTo>
                      <a:pt x="2867349" y="1044265"/>
                    </a:lnTo>
                    <a:lnTo>
                      <a:pt x="2867349" y="1568931"/>
                    </a:lnTo>
                    <a:lnTo>
                      <a:pt x="2113674" y="1568931"/>
                    </a:lnTo>
                    <a:cubicBezTo>
                      <a:pt x="2114483" y="1562349"/>
                      <a:pt x="2115036" y="1555681"/>
                      <a:pt x="2115036" y="1548880"/>
                    </a:cubicBezTo>
                    <a:lnTo>
                      <a:pt x="2115036" y="860023"/>
                    </a:lnTo>
                    <a:lnTo>
                      <a:pt x="2115969" y="859118"/>
                    </a:lnTo>
                    <a:cubicBezTo>
                      <a:pt x="2143868" y="832096"/>
                      <a:pt x="2159870" y="794320"/>
                      <a:pt x="2159870" y="755467"/>
                    </a:cubicBezTo>
                    <a:lnTo>
                      <a:pt x="2159870" y="437008"/>
                    </a:lnTo>
                    <a:cubicBezTo>
                      <a:pt x="2159870" y="347016"/>
                      <a:pt x="2086661" y="273807"/>
                      <a:pt x="1996659" y="273807"/>
                    </a:cubicBezTo>
                    <a:lnTo>
                      <a:pt x="1574911" y="273807"/>
                    </a:lnTo>
                    <a:lnTo>
                      <a:pt x="1574911" y="188187"/>
                    </a:lnTo>
                    <a:cubicBezTo>
                      <a:pt x="1574911" y="85574"/>
                      <a:pt x="1491434" y="2106"/>
                      <a:pt x="1388831" y="2106"/>
                    </a:cubicBezTo>
                    <a:lnTo>
                      <a:pt x="1049493" y="2106"/>
                    </a:lnTo>
                    <a:cubicBezTo>
                      <a:pt x="946890" y="2106"/>
                      <a:pt x="863413" y="85583"/>
                      <a:pt x="863413" y="188187"/>
                    </a:cubicBezTo>
                    <a:lnTo>
                      <a:pt x="863413" y="273807"/>
                    </a:lnTo>
                    <a:lnTo>
                      <a:pt x="441712" y="273807"/>
                    </a:lnTo>
                    <a:cubicBezTo>
                      <a:pt x="351720" y="273807"/>
                      <a:pt x="278501" y="347016"/>
                      <a:pt x="278501" y="437008"/>
                    </a:cubicBezTo>
                    <a:lnTo>
                      <a:pt x="278501" y="755467"/>
                    </a:lnTo>
                    <a:cubicBezTo>
                      <a:pt x="278501" y="794310"/>
                      <a:pt x="294503" y="832096"/>
                      <a:pt x="322402" y="859118"/>
                    </a:cubicBezTo>
                    <a:lnTo>
                      <a:pt x="323336" y="860023"/>
                    </a:lnTo>
                    <a:lnTo>
                      <a:pt x="323336" y="1548880"/>
                    </a:lnTo>
                    <a:cubicBezTo>
                      <a:pt x="323336" y="1555681"/>
                      <a:pt x="323888" y="1562349"/>
                      <a:pt x="324698" y="1568931"/>
                    </a:cubicBezTo>
                    <a:lnTo>
                      <a:pt x="247155" y="1568931"/>
                    </a:lnTo>
                    <a:cubicBezTo>
                      <a:pt x="110871" y="1568940"/>
                      <a:pt x="0" y="1679811"/>
                      <a:pt x="0" y="1816104"/>
                    </a:cubicBezTo>
                    <a:cubicBezTo>
                      <a:pt x="0" y="1952388"/>
                      <a:pt x="110871" y="2063269"/>
                      <a:pt x="247164" y="2063269"/>
                    </a:cubicBezTo>
                    <a:lnTo>
                      <a:pt x="2253758" y="2063269"/>
                    </a:lnTo>
                    <a:lnTo>
                      <a:pt x="1724035" y="2860864"/>
                    </a:lnTo>
                    <a:cubicBezTo>
                      <a:pt x="1689926" y="2912222"/>
                      <a:pt x="1686839" y="2977878"/>
                      <a:pt x="1715976" y="3032199"/>
                    </a:cubicBezTo>
                    <a:cubicBezTo>
                      <a:pt x="1745113" y="3086530"/>
                      <a:pt x="1801511" y="3120277"/>
                      <a:pt x="1863157" y="3120277"/>
                    </a:cubicBezTo>
                    <a:lnTo>
                      <a:pt x="3013644" y="3120277"/>
                    </a:lnTo>
                    <a:cubicBezTo>
                      <a:pt x="3075289" y="3120277"/>
                      <a:pt x="3131687" y="3086530"/>
                      <a:pt x="3160824" y="3032199"/>
                    </a:cubicBezTo>
                    <a:cubicBezTo>
                      <a:pt x="3189961" y="2977878"/>
                      <a:pt x="3186874" y="2912222"/>
                      <a:pt x="3152766" y="2860864"/>
                    </a:cubicBezTo>
                    <a:lnTo>
                      <a:pt x="2623042" y="2063269"/>
                    </a:lnTo>
                    <a:lnTo>
                      <a:pt x="3705759" y="2063269"/>
                    </a:lnTo>
                    <a:cubicBezTo>
                      <a:pt x="3745287" y="2063269"/>
                      <a:pt x="3777339" y="2031217"/>
                      <a:pt x="3777339" y="1991688"/>
                    </a:cubicBezTo>
                    <a:cubicBezTo>
                      <a:pt x="3777339" y="1952160"/>
                      <a:pt x="3745287" y="1920108"/>
                      <a:pt x="3705759" y="1920108"/>
                    </a:cubicBezTo>
                    <a:lnTo>
                      <a:pt x="247164" y="1920108"/>
                    </a:lnTo>
                    <a:cubicBezTo>
                      <a:pt x="189814" y="1920108"/>
                      <a:pt x="143161" y="1873455"/>
                      <a:pt x="143161" y="1816104"/>
                    </a:cubicBezTo>
                    <a:cubicBezTo>
                      <a:pt x="143161" y="1758754"/>
                      <a:pt x="189814" y="1712091"/>
                      <a:pt x="247164" y="1712091"/>
                    </a:cubicBezTo>
                    <a:lnTo>
                      <a:pt x="1035063" y="1712091"/>
                    </a:lnTo>
                    <a:cubicBezTo>
                      <a:pt x="1074592" y="1712091"/>
                      <a:pt x="1106643" y="1680040"/>
                      <a:pt x="1106643" y="1640511"/>
                    </a:cubicBezTo>
                    <a:cubicBezTo>
                      <a:pt x="1106643" y="1600982"/>
                      <a:pt x="1074592" y="1568931"/>
                      <a:pt x="1035063" y="1568931"/>
                    </a:cubicBezTo>
                    <a:lnTo>
                      <a:pt x="486547" y="1568931"/>
                    </a:lnTo>
                    <a:cubicBezTo>
                      <a:pt x="475488" y="1568931"/>
                      <a:pt x="466487" y="1559939"/>
                      <a:pt x="466487" y="1548880"/>
                    </a:cubicBezTo>
                    <a:lnTo>
                      <a:pt x="466487" y="998697"/>
                    </a:lnTo>
                    <a:lnTo>
                      <a:pt x="475488" y="1007422"/>
                    </a:lnTo>
                    <a:cubicBezTo>
                      <a:pt x="502549" y="1033635"/>
                      <a:pt x="538210" y="1048085"/>
                      <a:pt x="575891" y="1048085"/>
                    </a:cubicBezTo>
                    <a:lnTo>
                      <a:pt x="983304" y="1048085"/>
                    </a:lnTo>
                    <a:lnTo>
                      <a:pt x="983304" y="1119236"/>
                    </a:lnTo>
                    <a:cubicBezTo>
                      <a:pt x="983304" y="1249310"/>
                      <a:pt x="1089127" y="1355123"/>
                      <a:pt x="1219191" y="1355123"/>
                    </a:cubicBezTo>
                    <a:cubicBezTo>
                      <a:pt x="1349254" y="1355123"/>
                      <a:pt x="1455077" y="1249300"/>
                      <a:pt x="1455077" y="1119236"/>
                    </a:cubicBezTo>
                    <a:lnTo>
                      <a:pt x="1455077" y="1048085"/>
                    </a:lnTo>
                    <a:lnTo>
                      <a:pt x="1862490" y="1048085"/>
                    </a:lnTo>
                    <a:cubicBezTo>
                      <a:pt x="1900171" y="1048085"/>
                      <a:pt x="1935832" y="1033645"/>
                      <a:pt x="1962893" y="1007422"/>
                    </a:cubicBezTo>
                    <a:lnTo>
                      <a:pt x="1971894" y="998697"/>
                    </a:lnTo>
                    <a:lnTo>
                      <a:pt x="1971894" y="1548880"/>
                    </a:lnTo>
                    <a:cubicBezTo>
                      <a:pt x="1971894" y="1559939"/>
                      <a:pt x="1962902" y="1568931"/>
                      <a:pt x="1951844" y="1568931"/>
                    </a:cubicBezTo>
                    <a:lnTo>
                      <a:pt x="1321356" y="1568931"/>
                    </a:lnTo>
                    <a:cubicBezTo>
                      <a:pt x="1281827" y="1568931"/>
                      <a:pt x="1249775" y="1600982"/>
                      <a:pt x="1249775" y="1640511"/>
                    </a:cubicBezTo>
                    <a:cubicBezTo>
                      <a:pt x="1249775" y="1680040"/>
                      <a:pt x="1281817" y="1712091"/>
                      <a:pt x="1321356" y="1712091"/>
                    </a:cubicBezTo>
                    <a:lnTo>
                      <a:pt x="4629626" y="1712091"/>
                    </a:lnTo>
                    <a:cubicBezTo>
                      <a:pt x="4686977" y="1712091"/>
                      <a:pt x="4733630" y="1758754"/>
                      <a:pt x="4733630" y="1816104"/>
                    </a:cubicBezTo>
                    <a:cubicBezTo>
                      <a:pt x="4733630" y="1873455"/>
                      <a:pt x="4686977" y="1920108"/>
                      <a:pt x="4629626" y="1920108"/>
                    </a:cubicBezTo>
                    <a:lnTo>
                      <a:pt x="3992052" y="1920108"/>
                    </a:lnTo>
                    <a:cubicBezTo>
                      <a:pt x="3952523" y="1920108"/>
                      <a:pt x="3920471" y="1952160"/>
                      <a:pt x="3920471" y="1991688"/>
                    </a:cubicBezTo>
                    <a:cubicBezTo>
                      <a:pt x="3920471" y="2031217"/>
                      <a:pt x="3952523" y="2063269"/>
                      <a:pt x="3992052" y="2063269"/>
                    </a:cubicBezTo>
                    <a:lnTo>
                      <a:pt x="4629626" y="2063269"/>
                    </a:lnTo>
                    <a:cubicBezTo>
                      <a:pt x="4765910" y="2063269"/>
                      <a:pt x="4876791" y="1952398"/>
                      <a:pt x="4876791" y="1816104"/>
                    </a:cubicBezTo>
                    <a:cubicBezTo>
                      <a:pt x="4876800" y="1679811"/>
                      <a:pt x="4765929" y="1568940"/>
                      <a:pt x="4629636" y="1568940"/>
                    </a:cubicBezTo>
                    <a:close/>
                    <a:moveTo>
                      <a:pt x="2458279" y="2073927"/>
                    </a:moveTo>
                    <a:lnTo>
                      <a:pt x="3033522" y="2940064"/>
                    </a:lnTo>
                    <a:cubicBezTo>
                      <a:pt x="3044038" y="2956457"/>
                      <a:pt x="3033151" y="2976802"/>
                      <a:pt x="3013644" y="2977126"/>
                    </a:cubicBezTo>
                    <a:lnTo>
                      <a:pt x="1863157" y="2977126"/>
                    </a:lnTo>
                    <a:cubicBezTo>
                      <a:pt x="1843678" y="2976811"/>
                      <a:pt x="1832762" y="2956485"/>
                      <a:pt x="1843278" y="2940064"/>
                    </a:cubicBezTo>
                    <a:lnTo>
                      <a:pt x="2418521" y="2073927"/>
                    </a:lnTo>
                    <a:cubicBezTo>
                      <a:pt x="2428837" y="2059459"/>
                      <a:pt x="2447954" y="2059440"/>
                      <a:pt x="2458279" y="2073927"/>
                    </a:cubicBezTo>
                    <a:close/>
                    <a:moveTo>
                      <a:pt x="1006612" y="188196"/>
                    </a:moveTo>
                    <a:cubicBezTo>
                      <a:pt x="1006612" y="164526"/>
                      <a:pt x="1025862" y="145267"/>
                      <a:pt x="1049531" y="145267"/>
                    </a:cubicBezTo>
                    <a:lnTo>
                      <a:pt x="1388869" y="145267"/>
                    </a:lnTo>
                    <a:cubicBezTo>
                      <a:pt x="1412539" y="145267"/>
                      <a:pt x="1431789" y="164517"/>
                      <a:pt x="1431789" y="188196"/>
                    </a:cubicBezTo>
                    <a:lnTo>
                      <a:pt x="1431789" y="273816"/>
                    </a:lnTo>
                    <a:lnTo>
                      <a:pt x="1006602" y="273816"/>
                    </a:lnTo>
                    <a:lnTo>
                      <a:pt x="1006602" y="188196"/>
                    </a:lnTo>
                    <a:close/>
                    <a:moveTo>
                      <a:pt x="1311935" y="1119236"/>
                    </a:moveTo>
                    <a:cubicBezTo>
                      <a:pt x="1311935" y="1170367"/>
                      <a:pt x="1270340" y="1211972"/>
                      <a:pt x="1219210" y="1211972"/>
                    </a:cubicBezTo>
                    <a:cubicBezTo>
                      <a:pt x="1168079" y="1211972"/>
                      <a:pt x="1126474" y="1170376"/>
                      <a:pt x="1126474" y="1119236"/>
                    </a:cubicBezTo>
                    <a:lnTo>
                      <a:pt x="1126474" y="1048085"/>
                    </a:lnTo>
                    <a:lnTo>
                      <a:pt x="1311935" y="1048085"/>
                    </a:lnTo>
                    <a:close/>
                    <a:moveTo>
                      <a:pt x="1863309" y="904609"/>
                    </a:moveTo>
                    <a:cubicBezTo>
                      <a:pt x="1863090" y="904819"/>
                      <a:pt x="1862804" y="904933"/>
                      <a:pt x="1862509" y="904933"/>
                    </a:cubicBezTo>
                    <a:lnTo>
                      <a:pt x="575100" y="904609"/>
                    </a:lnTo>
                    <a:lnTo>
                      <a:pt x="421653" y="755477"/>
                    </a:lnTo>
                    <a:lnTo>
                      <a:pt x="421653" y="437018"/>
                    </a:lnTo>
                    <a:cubicBezTo>
                      <a:pt x="421653" y="425959"/>
                      <a:pt x="430654" y="416968"/>
                      <a:pt x="441712" y="416968"/>
                    </a:cubicBezTo>
                    <a:lnTo>
                      <a:pt x="1996697" y="416968"/>
                    </a:lnTo>
                    <a:cubicBezTo>
                      <a:pt x="2007756" y="416968"/>
                      <a:pt x="2016747" y="425959"/>
                      <a:pt x="2016747" y="437018"/>
                    </a:cubicBezTo>
                    <a:lnTo>
                      <a:pt x="2016395" y="756305"/>
                    </a:lnTo>
                    <a:close/>
                    <a:moveTo>
                      <a:pt x="3488388" y="1312489"/>
                    </a:moveTo>
                    <a:cubicBezTo>
                      <a:pt x="3488388" y="1232831"/>
                      <a:pt x="3553197" y="1168014"/>
                      <a:pt x="3632854" y="1168014"/>
                    </a:cubicBezTo>
                    <a:cubicBezTo>
                      <a:pt x="3712521" y="1168014"/>
                      <a:pt x="3777320" y="1232822"/>
                      <a:pt x="3777320" y="1312489"/>
                    </a:cubicBezTo>
                    <a:lnTo>
                      <a:pt x="3777320" y="1568940"/>
                    </a:lnTo>
                    <a:lnTo>
                      <a:pt x="3488379" y="1568940"/>
                    </a:lnTo>
                    <a:lnTo>
                      <a:pt x="3488379" y="1312489"/>
                    </a:lnTo>
                    <a:close/>
                  </a:path>
                </a:pathLst>
              </a:custGeom>
              <a:solidFill>
                <a:schemeClr val="accent2">
                  <a:lumMod val="60000"/>
                  <a:lumOff val="40000"/>
                </a:schemeClr>
              </a:solidFill>
              <a:ln w="9525" cap="flat">
                <a:noFill/>
                <a:prstDash val="solid"/>
                <a:miter/>
              </a:ln>
            </p:spPr>
            <p:txBody>
              <a:bodyPr rtlCol="0" anchor="ctr"/>
              <a:lstStyle/>
              <a:p>
                <a:pPr defTabSz="685800"/>
                <a:endParaRPr lang="nl-NL" sz="1350">
                  <a:solidFill>
                    <a:srgbClr val="000000"/>
                  </a:solidFill>
                </a:endParaRPr>
              </a:p>
            </p:txBody>
          </p:sp>
          <p:sp>
            <p:nvSpPr>
              <p:cNvPr id="28" name="Ovaal 17">
                <a:extLst>
                  <a:ext uri="{FF2B5EF4-FFF2-40B4-BE49-F238E27FC236}">
                    <a16:creationId xmlns:a16="http://schemas.microsoft.com/office/drawing/2014/main" id="{4BEA4CFB-DCB6-9C4C-81A0-A4D293674228}"/>
                  </a:ext>
                </a:extLst>
              </p:cNvPr>
              <p:cNvSpPr/>
              <p:nvPr/>
            </p:nvSpPr>
            <p:spPr>
              <a:xfrm>
                <a:off x="5444529" y="2927555"/>
                <a:ext cx="1645908" cy="16459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nl-NL" sz="1350">
                  <a:solidFill>
                    <a:srgbClr val="FFFFFF"/>
                  </a:solidFill>
                </a:endParaRPr>
              </a:p>
            </p:txBody>
          </p:sp>
          <p:grpSp>
            <p:nvGrpSpPr>
              <p:cNvPr id="29" name="Graphic 36">
                <a:extLst>
                  <a:ext uri="{FF2B5EF4-FFF2-40B4-BE49-F238E27FC236}">
                    <a16:creationId xmlns:a16="http://schemas.microsoft.com/office/drawing/2014/main" id="{8F14D710-454B-3541-B190-2764188BF151}"/>
                  </a:ext>
                </a:extLst>
              </p:cNvPr>
              <p:cNvGrpSpPr/>
              <p:nvPr/>
            </p:nvGrpSpPr>
            <p:grpSpPr>
              <a:xfrm>
                <a:off x="5866576" y="3305257"/>
                <a:ext cx="761511" cy="761511"/>
                <a:chOff x="3657600" y="990600"/>
                <a:chExt cx="4876800" cy="4876800"/>
              </a:xfrm>
              <a:solidFill>
                <a:schemeClr val="tx2"/>
              </a:solidFill>
            </p:grpSpPr>
            <p:sp>
              <p:nvSpPr>
                <p:cNvPr id="48" name="Vrije vorm 45">
                  <a:extLst>
                    <a:ext uri="{FF2B5EF4-FFF2-40B4-BE49-F238E27FC236}">
                      <a16:creationId xmlns:a16="http://schemas.microsoft.com/office/drawing/2014/main" id="{265357D8-A1E4-5640-ACD2-AEC83ED3E6BD}"/>
                    </a:ext>
                  </a:extLst>
                </p:cNvPr>
                <p:cNvSpPr/>
                <p:nvPr/>
              </p:nvSpPr>
              <p:spPr>
                <a:xfrm>
                  <a:off x="3853783" y="990594"/>
                  <a:ext cx="4497643" cy="1705944"/>
                </a:xfrm>
                <a:custGeom>
                  <a:avLst/>
                  <a:gdLst>
                    <a:gd name="connsiteX0" fmla="*/ 63953 w 4497643"/>
                    <a:gd name="connsiteY0" fmla="*/ 1590281 h 1705944"/>
                    <a:gd name="connsiteX1" fmla="*/ 89680 w 4497643"/>
                    <a:gd name="connsiteY1" fmla="*/ 1694922 h 1705944"/>
                    <a:gd name="connsiteX2" fmla="*/ 194322 w 4497643"/>
                    <a:gd name="connsiteY2" fmla="*/ 1669195 h 1705944"/>
                    <a:gd name="connsiteX3" fmla="*/ 254977 w 4497643"/>
                    <a:gd name="connsiteY3" fmla="*/ 1583242 h 1705944"/>
                    <a:gd name="connsiteX4" fmla="*/ 260483 w 4497643"/>
                    <a:gd name="connsiteY4" fmla="*/ 1495440 h 1705944"/>
                    <a:gd name="connsiteX5" fmla="*/ 169795 w 4497643"/>
                    <a:gd name="connsiteY5" fmla="*/ 1012256 h 1705944"/>
                    <a:gd name="connsiteX6" fmla="*/ 409025 w 4497643"/>
                    <a:gd name="connsiteY6" fmla="*/ 763463 h 1705944"/>
                    <a:gd name="connsiteX7" fmla="*/ 451907 w 4497643"/>
                    <a:gd name="connsiteY7" fmla="*/ 708056 h 1705944"/>
                    <a:gd name="connsiteX8" fmla="*/ 710101 w 4497643"/>
                    <a:gd name="connsiteY8" fmla="*/ 310187 h 1705944"/>
                    <a:gd name="connsiteX9" fmla="*/ 1141898 w 4497643"/>
                    <a:gd name="connsiteY9" fmla="*/ 319903 h 1705944"/>
                    <a:gd name="connsiteX10" fmla="*/ 1223022 w 4497643"/>
                    <a:gd name="connsiteY10" fmla="*/ 304510 h 1705944"/>
                    <a:gd name="connsiteX11" fmla="*/ 1834937 w 4497643"/>
                    <a:gd name="connsiteY11" fmla="*/ 323398 h 1705944"/>
                    <a:gd name="connsiteX12" fmla="*/ 1929977 w 4497643"/>
                    <a:gd name="connsiteY12" fmla="*/ 341591 h 1705944"/>
                    <a:gd name="connsiteX13" fmla="*/ 2403055 w 4497643"/>
                    <a:gd name="connsiteY13" fmla="*/ 247503 h 1705944"/>
                    <a:gd name="connsiteX14" fmla="*/ 2556827 w 4497643"/>
                    <a:gd name="connsiteY14" fmla="*/ 324275 h 1705944"/>
                    <a:gd name="connsiteX15" fmla="*/ 2669498 w 4497643"/>
                    <a:gd name="connsiteY15" fmla="*/ 322132 h 1705944"/>
                    <a:gd name="connsiteX16" fmla="*/ 2994053 w 4497643"/>
                    <a:gd name="connsiteY16" fmla="*/ 152406 h 1705944"/>
                    <a:gd name="connsiteX17" fmla="*/ 3384387 w 4497643"/>
                    <a:gd name="connsiteY17" fmla="*/ 337524 h 1705944"/>
                    <a:gd name="connsiteX18" fmla="*/ 3478447 w 4497643"/>
                    <a:gd name="connsiteY18" fmla="*/ 350935 h 1705944"/>
                    <a:gd name="connsiteX19" fmla="*/ 4127776 w 4497643"/>
                    <a:gd name="connsiteY19" fmla="*/ 346430 h 1705944"/>
                    <a:gd name="connsiteX20" fmla="*/ 4193222 w 4497643"/>
                    <a:gd name="connsiteY20" fmla="*/ 1065844 h 1705944"/>
                    <a:gd name="connsiteX21" fmla="*/ 4203557 w 4497643"/>
                    <a:gd name="connsiteY21" fmla="*/ 1151816 h 1705944"/>
                    <a:gd name="connsiteX22" fmla="*/ 4349403 w 4497643"/>
                    <a:gd name="connsiteY22" fmla="*/ 1396837 h 1705944"/>
                    <a:gd name="connsiteX23" fmla="*/ 4446301 w 4497643"/>
                    <a:gd name="connsiteY23" fmla="*/ 1443986 h 1705944"/>
                    <a:gd name="connsiteX24" fmla="*/ 4493450 w 4497643"/>
                    <a:gd name="connsiteY24" fmla="*/ 1347088 h 1705944"/>
                    <a:gd name="connsiteX25" fmla="*/ 4349556 w 4497643"/>
                    <a:gd name="connsiteY25" fmla="*/ 1088723 h 1705944"/>
                    <a:gd name="connsiteX26" fmla="*/ 4251258 w 4497643"/>
                    <a:gd name="connsiteY26" fmla="*/ 256981 h 1705944"/>
                    <a:gd name="connsiteX27" fmla="*/ 4246038 w 4497643"/>
                    <a:gd name="connsiteY27" fmla="*/ 250161 h 1705944"/>
                    <a:gd name="connsiteX28" fmla="*/ 3452387 w 4497643"/>
                    <a:gd name="connsiteY28" fmla="*/ 192620 h 1705944"/>
                    <a:gd name="connsiteX29" fmla="*/ 2604604 w 4497643"/>
                    <a:gd name="connsiteY29" fmla="*/ 169446 h 1705944"/>
                    <a:gd name="connsiteX30" fmla="*/ 1909365 w 4497643"/>
                    <a:gd name="connsiteY30" fmla="*/ 180752 h 1705944"/>
                    <a:gd name="connsiteX31" fmla="*/ 1154718 w 4497643"/>
                    <a:gd name="connsiteY31" fmla="*/ 161740 h 1705944"/>
                    <a:gd name="connsiteX32" fmla="*/ 636711 w 4497643"/>
                    <a:gd name="connsiteY32" fmla="*/ 176628 h 1705944"/>
                    <a:gd name="connsiteX33" fmla="*/ 310851 w 4497643"/>
                    <a:gd name="connsiteY33" fmla="*/ 641943 h 1705944"/>
                    <a:gd name="connsiteX34" fmla="*/ 104958 w 4497643"/>
                    <a:gd name="connsiteY34" fmla="*/ 1528597 h 1705944"/>
                    <a:gd name="connsiteX35" fmla="*/ 63953 w 4497643"/>
                    <a:gd name="connsiteY35" fmla="*/ 1590281 h 170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97643" h="1705944">
                      <a:moveTo>
                        <a:pt x="63953" y="1590281"/>
                      </a:moveTo>
                      <a:cubicBezTo>
                        <a:pt x="42160" y="1626276"/>
                        <a:pt x="53676" y="1673129"/>
                        <a:pt x="89680" y="1694922"/>
                      </a:cubicBezTo>
                      <a:cubicBezTo>
                        <a:pt x="125685" y="1716715"/>
                        <a:pt x="172538" y="1705190"/>
                        <a:pt x="194322" y="1669195"/>
                      </a:cubicBezTo>
                      <a:cubicBezTo>
                        <a:pt x="211524" y="1640792"/>
                        <a:pt x="231927" y="1611855"/>
                        <a:pt x="254977" y="1583242"/>
                      </a:cubicBezTo>
                      <a:cubicBezTo>
                        <a:pt x="275227" y="1558086"/>
                        <a:pt x="277428" y="1522920"/>
                        <a:pt x="260483" y="1495440"/>
                      </a:cubicBezTo>
                      <a:cubicBezTo>
                        <a:pt x="258892" y="1492859"/>
                        <a:pt x="102663" y="1235779"/>
                        <a:pt x="169795" y="1012256"/>
                      </a:cubicBezTo>
                      <a:cubicBezTo>
                        <a:pt x="201704" y="906024"/>
                        <a:pt x="282190" y="822318"/>
                        <a:pt x="409025" y="763463"/>
                      </a:cubicBezTo>
                      <a:cubicBezTo>
                        <a:pt x="431466" y="753043"/>
                        <a:pt x="447458" y="732383"/>
                        <a:pt x="451907" y="708056"/>
                      </a:cubicBezTo>
                      <a:cubicBezTo>
                        <a:pt x="452431" y="705208"/>
                        <a:pt x="506294" y="422182"/>
                        <a:pt x="710101" y="310187"/>
                      </a:cubicBezTo>
                      <a:cubicBezTo>
                        <a:pt x="824963" y="247075"/>
                        <a:pt x="970238" y="250351"/>
                        <a:pt x="1141898" y="319903"/>
                      </a:cubicBezTo>
                      <a:cubicBezTo>
                        <a:pt x="1169606" y="331152"/>
                        <a:pt x="1201353" y="325103"/>
                        <a:pt x="1223022" y="304510"/>
                      </a:cubicBezTo>
                      <a:cubicBezTo>
                        <a:pt x="1419913" y="117306"/>
                        <a:pt x="1701225" y="162655"/>
                        <a:pt x="1834937" y="323398"/>
                      </a:cubicBezTo>
                      <a:cubicBezTo>
                        <a:pt x="1858206" y="351383"/>
                        <a:pt x="1898011" y="358984"/>
                        <a:pt x="1929977" y="341591"/>
                      </a:cubicBezTo>
                      <a:cubicBezTo>
                        <a:pt x="2103266" y="247208"/>
                        <a:pt x="2266838" y="214671"/>
                        <a:pt x="2403055" y="247503"/>
                      </a:cubicBezTo>
                      <a:cubicBezTo>
                        <a:pt x="2504106" y="271868"/>
                        <a:pt x="2556827" y="324275"/>
                        <a:pt x="2556827" y="324275"/>
                      </a:cubicBezTo>
                      <a:cubicBezTo>
                        <a:pt x="2587526" y="356745"/>
                        <a:pt x="2639799" y="356012"/>
                        <a:pt x="2669498" y="322132"/>
                      </a:cubicBezTo>
                      <a:cubicBezTo>
                        <a:pt x="2756033" y="223395"/>
                        <a:pt x="2863761" y="152406"/>
                        <a:pt x="2994053" y="152406"/>
                      </a:cubicBezTo>
                      <a:cubicBezTo>
                        <a:pt x="3205718" y="152406"/>
                        <a:pt x="3382721" y="335771"/>
                        <a:pt x="3384387" y="337524"/>
                      </a:cubicBezTo>
                      <a:cubicBezTo>
                        <a:pt x="3408771" y="363403"/>
                        <a:pt x="3447805" y="368937"/>
                        <a:pt x="3478447" y="350935"/>
                      </a:cubicBezTo>
                      <a:cubicBezTo>
                        <a:pt x="3482762" y="348382"/>
                        <a:pt x="3911063" y="100894"/>
                        <a:pt x="4127776" y="346430"/>
                      </a:cubicBezTo>
                      <a:cubicBezTo>
                        <a:pt x="4372464" y="709723"/>
                        <a:pt x="4200566" y="1051661"/>
                        <a:pt x="4193222" y="1065844"/>
                      </a:cubicBezTo>
                      <a:cubicBezTo>
                        <a:pt x="4178468" y="1093857"/>
                        <a:pt x="4182583" y="1128089"/>
                        <a:pt x="4203557" y="1151816"/>
                      </a:cubicBezTo>
                      <a:cubicBezTo>
                        <a:pt x="4270222" y="1227216"/>
                        <a:pt x="4319285" y="1309645"/>
                        <a:pt x="4349403" y="1396837"/>
                      </a:cubicBezTo>
                      <a:cubicBezTo>
                        <a:pt x="4363139" y="1436633"/>
                        <a:pt x="4406535" y="1457731"/>
                        <a:pt x="4446301" y="1443986"/>
                      </a:cubicBezTo>
                      <a:cubicBezTo>
                        <a:pt x="4486078" y="1430251"/>
                        <a:pt x="4507185" y="1386865"/>
                        <a:pt x="4493450" y="1347088"/>
                      </a:cubicBezTo>
                      <a:cubicBezTo>
                        <a:pt x="4461837" y="1255563"/>
                        <a:pt x="4413526" y="1168847"/>
                        <a:pt x="4349556" y="1088723"/>
                      </a:cubicBezTo>
                      <a:cubicBezTo>
                        <a:pt x="4398972" y="964107"/>
                        <a:pt x="4497089" y="617940"/>
                        <a:pt x="4251258" y="256981"/>
                      </a:cubicBezTo>
                      <a:cubicBezTo>
                        <a:pt x="4249648" y="254609"/>
                        <a:pt x="4247896" y="252342"/>
                        <a:pt x="4246038" y="250161"/>
                      </a:cubicBezTo>
                      <a:cubicBezTo>
                        <a:pt x="4048242" y="20322"/>
                        <a:pt x="3723230" y="60442"/>
                        <a:pt x="3452387" y="192620"/>
                      </a:cubicBezTo>
                      <a:cubicBezTo>
                        <a:pt x="3188506" y="-36618"/>
                        <a:pt x="2865199" y="-81662"/>
                        <a:pt x="2604604" y="169446"/>
                      </a:cubicBezTo>
                      <a:cubicBezTo>
                        <a:pt x="2499677" y="101247"/>
                        <a:pt x="2265429" y="6930"/>
                        <a:pt x="1909365" y="180752"/>
                      </a:cubicBezTo>
                      <a:cubicBezTo>
                        <a:pt x="1716131" y="434"/>
                        <a:pt x="1393986" y="-32989"/>
                        <a:pt x="1154718" y="161740"/>
                      </a:cubicBezTo>
                      <a:cubicBezTo>
                        <a:pt x="956941" y="91369"/>
                        <a:pt x="782853" y="96332"/>
                        <a:pt x="636711" y="176628"/>
                      </a:cubicBezTo>
                      <a:cubicBezTo>
                        <a:pt x="419607" y="295919"/>
                        <a:pt x="335883" y="545531"/>
                        <a:pt x="310851" y="641943"/>
                      </a:cubicBezTo>
                      <a:cubicBezTo>
                        <a:pt x="-39831" y="824490"/>
                        <a:pt x="-71559" y="1181782"/>
                        <a:pt x="104958" y="1528597"/>
                      </a:cubicBezTo>
                      <a:cubicBezTo>
                        <a:pt x="90090" y="1549133"/>
                        <a:pt x="76364" y="1569764"/>
                        <a:pt x="63953" y="1590281"/>
                      </a:cubicBezTo>
                      <a:close/>
                    </a:path>
                  </a:pathLst>
                </a:custGeom>
                <a:grpFill/>
                <a:ln w="9525" cap="flat">
                  <a:noFill/>
                  <a:prstDash val="solid"/>
                  <a:miter/>
                </a:ln>
              </p:spPr>
              <p:txBody>
                <a:bodyPr rtlCol="0" anchor="ctr"/>
                <a:lstStyle/>
                <a:p>
                  <a:pPr defTabSz="685800"/>
                  <a:endParaRPr lang="nl-NL" sz="1350">
                    <a:solidFill>
                      <a:srgbClr val="000000"/>
                    </a:solidFill>
                  </a:endParaRPr>
                </a:p>
              </p:txBody>
            </p:sp>
            <p:sp>
              <p:nvSpPr>
                <p:cNvPr id="49" name="Vrije vorm 46">
                  <a:extLst>
                    <a:ext uri="{FF2B5EF4-FFF2-40B4-BE49-F238E27FC236}">
                      <a16:creationId xmlns:a16="http://schemas.microsoft.com/office/drawing/2014/main" id="{FC0226E8-3A58-6647-81B7-E828A36E2C80}"/>
                    </a:ext>
                  </a:extLst>
                </p:cNvPr>
                <p:cNvSpPr/>
                <p:nvPr/>
              </p:nvSpPr>
              <p:spPr>
                <a:xfrm>
                  <a:off x="3898905" y="1781438"/>
                  <a:ext cx="4472389" cy="4085941"/>
                </a:xfrm>
                <a:custGeom>
                  <a:avLst/>
                  <a:gdLst>
                    <a:gd name="connsiteX0" fmla="*/ 4412876 w 4472389"/>
                    <a:gd name="connsiteY0" fmla="*/ 940482 h 4085941"/>
                    <a:gd name="connsiteX1" fmla="*/ 4321817 w 4472389"/>
                    <a:gd name="connsiteY1" fmla="*/ 998108 h 4085941"/>
                    <a:gd name="connsiteX2" fmla="*/ 4258152 w 4472389"/>
                    <a:gd name="connsiteY2" fmla="*/ 1224784 h 4085941"/>
                    <a:gd name="connsiteX3" fmla="*/ 3973917 w 4472389"/>
                    <a:gd name="connsiteY3" fmla="*/ 2051659 h 4085941"/>
                    <a:gd name="connsiteX4" fmla="*/ 3939665 w 4472389"/>
                    <a:gd name="connsiteY4" fmla="*/ 2126145 h 4085941"/>
                    <a:gd name="connsiteX5" fmla="*/ 3829089 w 4472389"/>
                    <a:gd name="connsiteY5" fmla="*/ 2638780 h 4085941"/>
                    <a:gd name="connsiteX6" fmla="*/ 3380481 w 4472389"/>
                    <a:gd name="connsiteY6" fmla="*/ 2845711 h 4085941"/>
                    <a:gd name="connsiteX7" fmla="*/ 3311472 w 4472389"/>
                    <a:gd name="connsiteY7" fmla="*/ 2894907 h 4085941"/>
                    <a:gd name="connsiteX8" fmla="*/ 3027560 w 4472389"/>
                    <a:gd name="connsiteY8" fmla="*/ 3216281 h 4085941"/>
                    <a:gd name="connsiteX9" fmla="*/ 2564188 w 4472389"/>
                    <a:gd name="connsiteY9" fmla="*/ 3130585 h 4085941"/>
                    <a:gd name="connsiteX10" fmla="*/ 2447088 w 4472389"/>
                    <a:gd name="connsiteY10" fmla="*/ 3205442 h 4085941"/>
                    <a:gd name="connsiteX11" fmla="*/ 2259941 w 4472389"/>
                    <a:gd name="connsiteY11" fmla="*/ 3933552 h 4085941"/>
                    <a:gd name="connsiteX12" fmla="*/ 2169215 w 4472389"/>
                    <a:gd name="connsiteY12" fmla="*/ 3933552 h 4085941"/>
                    <a:gd name="connsiteX13" fmla="*/ 2300603 w 4472389"/>
                    <a:gd name="connsiteY13" fmla="*/ 2460167 h 4085941"/>
                    <a:gd name="connsiteX14" fmla="*/ 2769681 w 4472389"/>
                    <a:gd name="connsiteY14" fmla="*/ 2595642 h 4085941"/>
                    <a:gd name="connsiteX15" fmla="*/ 2881847 w 4472389"/>
                    <a:gd name="connsiteY15" fmla="*/ 2635647 h 4085941"/>
                    <a:gd name="connsiteX16" fmla="*/ 3326864 w 4472389"/>
                    <a:gd name="connsiteY16" fmla="*/ 2209308 h 4085941"/>
                    <a:gd name="connsiteX17" fmla="*/ 3383938 w 4472389"/>
                    <a:gd name="connsiteY17" fmla="*/ 2116563 h 4085941"/>
                    <a:gd name="connsiteX18" fmla="*/ 3634827 w 4472389"/>
                    <a:gd name="connsiteY18" fmla="*/ 1501457 h 4085941"/>
                    <a:gd name="connsiteX19" fmla="*/ 3676756 w 4472389"/>
                    <a:gd name="connsiteY19" fmla="*/ 1409055 h 4085941"/>
                    <a:gd name="connsiteX20" fmla="*/ 3662706 w 4472389"/>
                    <a:gd name="connsiteY20" fmla="*/ 956275 h 4085941"/>
                    <a:gd name="connsiteX21" fmla="*/ 3749051 w 4472389"/>
                    <a:gd name="connsiteY21" fmla="*/ 718683 h 4085941"/>
                    <a:gd name="connsiteX22" fmla="*/ 3616329 w 4472389"/>
                    <a:gd name="connsiteY22" fmla="*/ 610755 h 4085941"/>
                    <a:gd name="connsiteX23" fmla="*/ 3474845 w 4472389"/>
                    <a:gd name="connsiteY23" fmla="*/ 334959 h 4085941"/>
                    <a:gd name="connsiteX24" fmla="*/ 3476988 w 4472389"/>
                    <a:gd name="connsiteY24" fmla="*/ 91557 h 4085941"/>
                    <a:gd name="connsiteX25" fmla="*/ 3405579 w 4472389"/>
                    <a:gd name="connsiteY25" fmla="*/ 98 h 4085941"/>
                    <a:gd name="connsiteX26" fmla="*/ 3246473 w 4472389"/>
                    <a:gd name="connsiteY26" fmla="*/ 93586 h 4085941"/>
                    <a:gd name="connsiteX27" fmla="*/ 2504971 w 4472389"/>
                    <a:gd name="connsiteY27" fmla="*/ 75603 h 4085941"/>
                    <a:gd name="connsiteX28" fmla="*/ 2381204 w 4472389"/>
                    <a:gd name="connsiteY28" fmla="*/ 65621 h 4085941"/>
                    <a:gd name="connsiteX29" fmla="*/ 1968209 w 4472389"/>
                    <a:gd name="connsiteY29" fmla="*/ 203152 h 4085941"/>
                    <a:gd name="connsiteX30" fmla="*/ 1666000 w 4472389"/>
                    <a:gd name="connsiteY30" fmla="*/ 117675 h 4085941"/>
                    <a:gd name="connsiteX31" fmla="*/ 1340978 w 4472389"/>
                    <a:gd name="connsiteY31" fmla="*/ 158642 h 4085941"/>
                    <a:gd name="connsiteX32" fmla="*/ 990277 w 4472389"/>
                    <a:gd name="connsiteY32" fmla="*/ 22215 h 4085941"/>
                    <a:gd name="connsiteX33" fmla="*/ 865614 w 4472389"/>
                    <a:gd name="connsiteY33" fmla="*/ 93862 h 4085941"/>
                    <a:gd name="connsiteX34" fmla="*/ 830029 w 4472389"/>
                    <a:gd name="connsiteY34" fmla="*/ 345208 h 4085941"/>
                    <a:gd name="connsiteX35" fmla="*/ 699279 w 4472389"/>
                    <a:gd name="connsiteY35" fmla="*/ 462994 h 4085941"/>
                    <a:gd name="connsiteX36" fmla="*/ 663589 w 4472389"/>
                    <a:gd name="connsiteY36" fmla="*/ 573989 h 4085941"/>
                    <a:gd name="connsiteX37" fmla="*/ 793376 w 4472389"/>
                    <a:gd name="connsiteY37" fmla="*/ 1030198 h 4085941"/>
                    <a:gd name="connsiteX38" fmla="*/ 708451 w 4472389"/>
                    <a:gd name="connsiteY38" fmla="*/ 1277515 h 4085941"/>
                    <a:gd name="connsiteX39" fmla="*/ 750123 w 4472389"/>
                    <a:gd name="connsiteY39" fmla="*/ 1399425 h 4085941"/>
                    <a:gd name="connsiteX40" fmla="*/ 1065753 w 4472389"/>
                    <a:gd name="connsiteY40" fmla="*/ 2230634 h 4085941"/>
                    <a:gd name="connsiteX41" fmla="*/ 1034111 w 4472389"/>
                    <a:gd name="connsiteY41" fmla="*/ 2564914 h 4085941"/>
                    <a:gd name="connsiteX42" fmla="*/ 1020529 w 4472389"/>
                    <a:gd name="connsiteY42" fmla="*/ 2859484 h 4085941"/>
                    <a:gd name="connsiteX43" fmla="*/ 887779 w 4472389"/>
                    <a:gd name="connsiteY43" fmla="*/ 2856103 h 4085941"/>
                    <a:gd name="connsiteX44" fmla="*/ 869576 w 4472389"/>
                    <a:gd name="connsiteY44" fmla="*/ 2518184 h 4085941"/>
                    <a:gd name="connsiteX45" fmla="*/ 854365 w 4472389"/>
                    <a:gd name="connsiteY45" fmla="*/ 2291442 h 4085941"/>
                    <a:gd name="connsiteX46" fmla="*/ 764582 w 4472389"/>
                    <a:gd name="connsiteY46" fmla="*/ 2269077 h 4085941"/>
                    <a:gd name="connsiteX47" fmla="*/ 350121 w 4472389"/>
                    <a:gd name="connsiteY47" fmla="*/ 1678670 h 4085941"/>
                    <a:gd name="connsiteX48" fmla="*/ 342539 w 4472389"/>
                    <a:gd name="connsiteY48" fmla="*/ 1555035 h 4085941"/>
                    <a:gd name="connsiteX49" fmla="*/ 141228 w 4472389"/>
                    <a:gd name="connsiteY49" fmla="*/ 1347181 h 4085941"/>
                    <a:gd name="connsiteX50" fmla="*/ 36463 w 4472389"/>
                    <a:gd name="connsiteY50" fmla="*/ 1321930 h 4085941"/>
                    <a:gd name="connsiteX51" fmla="*/ 11202 w 4472389"/>
                    <a:gd name="connsiteY51" fmla="*/ 1426695 h 4085941"/>
                    <a:gd name="connsiteX52" fmla="*/ 192530 w 4472389"/>
                    <a:gd name="connsiteY52" fmla="*/ 1632788 h 4085941"/>
                    <a:gd name="connsiteX53" fmla="*/ 730064 w 4472389"/>
                    <a:gd name="connsiteY53" fmla="*/ 2429992 h 4085941"/>
                    <a:gd name="connsiteX54" fmla="*/ 801930 w 4472389"/>
                    <a:gd name="connsiteY54" fmla="*/ 2982023 h 4085941"/>
                    <a:gd name="connsiteX55" fmla="*/ 1124237 w 4472389"/>
                    <a:gd name="connsiteY55" fmla="*/ 2971136 h 4085941"/>
                    <a:gd name="connsiteX56" fmla="*/ 1172776 w 4472389"/>
                    <a:gd name="connsiteY56" fmla="*/ 2420524 h 4085941"/>
                    <a:gd name="connsiteX57" fmla="*/ 1845155 w 4472389"/>
                    <a:gd name="connsiteY57" fmla="*/ 2665727 h 4085941"/>
                    <a:gd name="connsiteX58" fmla="*/ 2051076 w 4472389"/>
                    <a:gd name="connsiteY58" fmla="*/ 4042480 h 4085941"/>
                    <a:gd name="connsiteX59" fmla="*/ 2119885 w 4472389"/>
                    <a:gd name="connsiteY59" fmla="*/ 4085942 h 4085941"/>
                    <a:gd name="connsiteX60" fmla="*/ 2295031 w 4472389"/>
                    <a:gd name="connsiteY60" fmla="*/ 4085942 h 4085941"/>
                    <a:gd name="connsiteX61" fmla="*/ 2351790 w 4472389"/>
                    <a:gd name="connsiteY61" fmla="*/ 4060587 h 4085941"/>
                    <a:gd name="connsiteX62" fmla="*/ 2606346 w 4472389"/>
                    <a:gd name="connsiteY62" fmla="*/ 3322485 h 4085941"/>
                    <a:gd name="connsiteX63" fmla="*/ 3435945 w 4472389"/>
                    <a:gd name="connsiteY63" fmla="*/ 2993663 h 4085941"/>
                    <a:gd name="connsiteX64" fmla="*/ 3944694 w 4472389"/>
                    <a:gd name="connsiteY64" fmla="*/ 2738107 h 4085941"/>
                    <a:gd name="connsiteX65" fmla="*/ 4096132 w 4472389"/>
                    <a:gd name="connsiteY65" fmla="*/ 2150919 h 4085941"/>
                    <a:gd name="connsiteX66" fmla="*/ 4412305 w 4472389"/>
                    <a:gd name="connsiteY66" fmla="*/ 1207859 h 4085941"/>
                    <a:gd name="connsiteX67" fmla="*/ 4470522 w 4472389"/>
                    <a:gd name="connsiteY67" fmla="*/ 1031532 h 4085941"/>
                    <a:gd name="connsiteX68" fmla="*/ 4412876 w 4472389"/>
                    <a:gd name="connsiteY68" fmla="*/ 940482 h 4085941"/>
                    <a:gd name="connsiteX69" fmla="*/ 2815858 w 4472389"/>
                    <a:gd name="connsiteY69" fmla="*/ 2444928 h 4085941"/>
                    <a:gd name="connsiteX70" fmla="*/ 2684156 w 4472389"/>
                    <a:gd name="connsiteY70" fmla="*/ 2376481 h 4085941"/>
                    <a:gd name="connsiteX71" fmla="*/ 2693223 w 4472389"/>
                    <a:gd name="connsiteY71" fmla="*/ 2136537 h 4085941"/>
                    <a:gd name="connsiteX72" fmla="*/ 3009501 w 4472389"/>
                    <a:gd name="connsiteY72" fmla="*/ 1901222 h 4085941"/>
                    <a:gd name="connsiteX73" fmla="*/ 3133888 w 4472389"/>
                    <a:gd name="connsiteY73" fmla="*/ 1422209 h 4085941"/>
                    <a:gd name="connsiteX74" fmla="*/ 2660324 w 4472389"/>
                    <a:gd name="connsiteY74" fmla="*/ 980316 h 4085941"/>
                    <a:gd name="connsiteX75" fmla="*/ 2658733 w 4472389"/>
                    <a:gd name="connsiteY75" fmla="*/ 944007 h 4085941"/>
                    <a:gd name="connsiteX76" fmla="*/ 3151909 w 4472389"/>
                    <a:gd name="connsiteY76" fmla="*/ 291992 h 4085941"/>
                    <a:gd name="connsiteX77" fmla="*/ 3313968 w 4472389"/>
                    <a:gd name="connsiteY77" fmla="*/ 230908 h 4085941"/>
                    <a:gd name="connsiteX78" fmla="*/ 3468196 w 4472389"/>
                    <a:gd name="connsiteY78" fmla="*/ 678716 h 4085941"/>
                    <a:gd name="connsiteX79" fmla="*/ 3207250 w 4472389"/>
                    <a:gd name="connsiteY79" fmla="*/ 848337 h 4085941"/>
                    <a:gd name="connsiteX80" fmla="*/ 3134155 w 4472389"/>
                    <a:gd name="connsiteY80" fmla="*/ 1157071 h 4085941"/>
                    <a:gd name="connsiteX81" fmla="*/ 3303966 w 4472389"/>
                    <a:gd name="connsiteY81" fmla="*/ 1565313 h 4085941"/>
                    <a:gd name="connsiteX82" fmla="*/ 3219918 w 4472389"/>
                    <a:gd name="connsiteY82" fmla="*/ 2079872 h 4085941"/>
                    <a:gd name="connsiteX83" fmla="*/ 2815858 w 4472389"/>
                    <a:gd name="connsiteY83" fmla="*/ 2444928 h 4085941"/>
                    <a:gd name="connsiteX84" fmla="*/ 1846898 w 4472389"/>
                    <a:gd name="connsiteY84" fmla="*/ 1179379 h 4085941"/>
                    <a:gd name="connsiteX85" fmla="*/ 1516267 w 4472389"/>
                    <a:gd name="connsiteY85" fmla="*/ 1271800 h 4085941"/>
                    <a:gd name="connsiteX86" fmla="*/ 1401024 w 4472389"/>
                    <a:gd name="connsiteY86" fmla="*/ 1439849 h 4085941"/>
                    <a:gd name="connsiteX87" fmla="*/ 1070097 w 4472389"/>
                    <a:gd name="connsiteY87" fmla="*/ 1408246 h 4085941"/>
                    <a:gd name="connsiteX88" fmla="*/ 881549 w 4472389"/>
                    <a:gd name="connsiteY88" fmla="*/ 1282411 h 4085941"/>
                    <a:gd name="connsiteX89" fmla="*/ 926060 w 4472389"/>
                    <a:gd name="connsiteY89" fmla="*/ 1159367 h 4085941"/>
                    <a:gd name="connsiteX90" fmla="*/ 1582437 w 4472389"/>
                    <a:gd name="connsiteY90" fmla="*/ 704624 h 4085941"/>
                    <a:gd name="connsiteX91" fmla="*/ 1963113 w 4472389"/>
                    <a:gd name="connsiteY91" fmla="*/ 354790 h 4085941"/>
                    <a:gd name="connsiteX92" fmla="*/ 2437582 w 4472389"/>
                    <a:gd name="connsiteY92" fmla="*/ 213163 h 4085941"/>
                    <a:gd name="connsiteX93" fmla="*/ 2707739 w 4472389"/>
                    <a:gd name="connsiteY93" fmla="*/ 293097 h 4085941"/>
                    <a:gd name="connsiteX94" fmla="*/ 2076470 w 4472389"/>
                    <a:gd name="connsiteY94" fmla="*/ 614899 h 4085941"/>
                    <a:gd name="connsiteX95" fmla="*/ 1846898 w 4472389"/>
                    <a:gd name="connsiteY95" fmla="*/ 1179379 h 4085941"/>
                    <a:gd name="connsiteX96" fmla="*/ 3547445 w 4472389"/>
                    <a:gd name="connsiteY96" fmla="*/ 820496 h 4085941"/>
                    <a:gd name="connsiteX97" fmla="*/ 3513545 w 4472389"/>
                    <a:gd name="connsiteY97" fmla="*/ 1391053 h 4085941"/>
                    <a:gd name="connsiteX98" fmla="*/ 3444870 w 4472389"/>
                    <a:gd name="connsiteY98" fmla="*/ 1432325 h 4085941"/>
                    <a:gd name="connsiteX99" fmla="*/ 3244845 w 4472389"/>
                    <a:gd name="connsiteY99" fmla="*/ 1052363 h 4085941"/>
                    <a:gd name="connsiteX100" fmla="*/ 3258599 w 4472389"/>
                    <a:gd name="connsiteY100" fmla="*/ 991851 h 4085941"/>
                    <a:gd name="connsiteX101" fmla="*/ 3547445 w 4472389"/>
                    <a:gd name="connsiteY101" fmla="*/ 820496 h 4085941"/>
                    <a:gd name="connsiteX102" fmla="*/ 1697423 w 4472389"/>
                    <a:gd name="connsiteY102" fmla="*/ 300021 h 4085941"/>
                    <a:gd name="connsiteX103" fmla="*/ 1430104 w 4472389"/>
                    <a:gd name="connsiteY103" fmla="*/ 700043 h 4085941"/>
                    <a:gd name="connsiteX104" fmla="*/ 1295601 w 4472389"/>
                    <a:gd name="connsiteY104" fmla="*/ 1044981 h 4085941"/>
                    <a:gd name="connsiteX105" fmla="*/ 947862 w 4472389"/>
                    <a:gd name="connsiteY105" fmla="*/ 1001900 h 4085941"/>
                    <a:gd name="connsiteX106" fmla="*/ 832610 w 4472389"/>
                    <a:gd name="connsiteY106" fmla="*/ 561368 h 4085941"/>
                    <a:gd name="connsiteX107" fmla="*/ 1003403 w 4472389"/>
                    <a:gd name="connsiteY107" fmla="*/ 328549 h 4085941"/>
                    <a:gd name="connsiteX108" fmla="*/ 1059105 w 4472389"/>
                    <a:gd name="connsiteY108" fmla="*/ 735952 h 4085941"/>
                    <a:gd name="connsiteX109" fmla="*/ 1132809 w 4472389"/>
                    <a:gd name="connsiteY109" fmla="*/ 831716 h 4085941"/>
                    <a:gd name="connsiteX110" fmla="*/ 1206409 w 4472389"/>
                    <a:gd name="connsiteY110" fmla="*/ 775043 h 4085941"/>
                    <a:gd name="connsiteX111" fmla="*/ 1147821 w 4472389"/>
                    <a:gd name="connsiteY111" fmla="*/ 276942 h 4085941"/>
                    <a:gd name="connsiteX112" fmla="*/ 1620413 w 4472389"/>
                    <a:gd name="connsiteY112" fmla="*/ 266274 h 4085941"/>
                    <a:gd name="connsiteX113" fmla="*/ 1697423 w 4472389"/>
                    <a:gd name="connsiteY113" fmla="*/ 300021 h 4085941"/>
                    <a:gd name="connsiteX114" fmla="*/ 1224602 w 4472389"/>
                    <a:gd name="connsiteY114" fmla="*/ 2265801 h 4085941"/>
                    <a:gd name="connsiteX115" fmla="*/ 1177586 w 4472389"/>
                    <a:gd name="connsiteY115" fmla="*/ 1548130 h 4085941"/>
                    <a:gd name="connsiteX116" fmla="*/ 1186330 w 4472389"/>
                    <a:gd name="connsiteY116" fmla="*/ 1512163 h 4085941"/>
                    <a:gd name="connsiteX117" fmla="*/ 1314899 w 4472389"/>
                    <a:gd name="connsiteY117" fmla="*/ 1576867 h 4085941"/>
                    <a:gd name="connsiteX118" fmla="*/ 1390222 w 4472389"/>
                    <a:gd name="connsiteY118" fmla="*/ 1721370 h 4085941"/>
                    <a:gd name="connsiteX119" fmla="*/ 2052353 w 4472389"/>
                    <a:gd name="connsiteY119" fmla="*/ 2162635 h 4085941"/>
                    <a:gd name="connsiteX120" fmla="*/ 2124257 w 4472389"/>
                    <a:gd name="connsiteY120" fmla="*/ 2082368 h 4085941"/>
                    <a:gd name="connsiteX121" fmla="*/ 2043999 w 4472389"/>
                    <a:gd name="connsiteY121" fmla="*/ 2010454 h 4085941"/>
                    <a:gd name="connsiteX122" fmla="*/ 1659437 w 4472389"/>
                    <a:gd name="connsiteY122" fmla="*/ 1891392 h 4085941"/>
                    <a:gd name="connsiteX123" fmla="*/ 1607364 w 4472389"/>
                    <a:gd name="connsiteY123" fmla="*/ 1393977 h 4085941"/>
                    <a:gd name="connsiteX124" fmla="*/ 1875797 w 4472389"/>
                    <a:gd name="connsiteY124" fmla="*/ 1334074 h 4085941"/>
                    <a:gd name="connsiteX125" fmla="*/ 2510343 w 4472389"/>
                    <a:gd name="connsiteY125" fmla="*/ 1609547 h 4085941"/>
                    <a:gd name="connsiteX126" fmla="*/ 2612737 w 4472389"/>
                    <a:gd name="connsiteY126" fmla="*/ 1575943 h 4085941"/>
                    <a:gd name="connsiteX127" fmla="*/ 2579123 w 4472389"/>
                    <a:gd name="connsiteY127" fmla="*/ 1473558 h 4085941"/>
                    <a:gd name="connsiteX128" fmla="*/ 2039504 w 4472389"/>
                    <a:gd name="connsiteY128" fmla="*/ 1213716 h 4085941"/>
                    <a:gd name="connsiteX129" fmla="*/ 1956588 w 4472389"/>
                    <a:gd name="connsiteY129" fmla="*/ 855462 h 4085941"/>
                    <a:gd name="connsiteX130" fmla="*/ 2097054 w 4472389"/>
                    <a:gd name="connsiteY130" fmla="*/ 765899 h 4085941"/>
                    <a:gd name="connsiteX131" fmla="*/ 2713474 w 4472389"/>
                    <a:gd name="connsiteY131" fmla="*/ 516182 h 4085941"/>
                    <a:gd name="connsiteX132" fmla="*/ 2868331 w 4472389"/>
                    <a:gd name="connsiteY132" fmla="*/ 314204 h 4085941"/>
                    <a:gd name="connsiteX133" fmla="*/ 3001081 w 4472389"/>
                    <a:gd name="connsiteY133" fmla="*/ 314566 h 4085941"/>
                    <a:gd name="connsiteX134" fmla="*/ 2590534 w 4472389"/>
                    <a:gd name="connsiteY134" fmla="*/ 807723 h 4085941"/>
                    <a:gd name="connsiteX135" fmla="*/ 2611299 w 4472389"/>
                    <a:gd name="connsiteY135" fmla="*/ 1124629 h 4085941"/>
                    <a:gd name="connsiteX136" fmla="*/ 2988213 w 4472389"/>
                    <a:gd name="connsiteY136" fmla="*/ 1466977 h 4085941"/>
                    <a:gd name="connsiteX137" fmla="*/ 2894439 w 4472389"/>
                    <a:gd name="connsiteY137" fmla="*/ 1801285 h 4085941"/>
                    <a:gd name="connsiteX138" fmla="*/ 2623329 w 4472389"/>
                    <a:gd name="connsiteY138" fmla="*/ 2001101 h 4085941"/>
                    <a:gd name="connsiteX139" fmla="*/ 2118161 w 4472389"/>
                    <a:gd name="connsiteY139" fmla="*/ 1641656 h 4085941"/>
                    <a:gd name="connsiteX140" fmla="*/ 2017329 w 4472389"/>
                    <a:gd name="connsiteY140" fmla="*/ 1679680 h 4085941"/>
                    <a:gd name="connsiteX141" fmla="*/ 2055353 w 4472389"/>
                    <a:gd name="connsiteY141" fmla="*/ 1780511 h 4085941"/>
                    <a:gd name="connsiteX142" fmla="*/ 2556178 w 4472389"/>
                    <a:gd name="connsiteY142" fmla="*/ 2217823 h 4085941"/>
                    <a:gd name="connsiteX143" fmla="*/ 2539461 w 4472389"/>
                    <a:gd name="connsiteY143" fmla="*/ 2325770 h 4085941"/>
                    <a:gd name="connsiteX144" fmla="*/ 1923899 w 4472389"/>
                    <a:gd name="connsiteY144" fmla="*/ 2512964 h 4085941"/>
                    <a:gd name="connsiteX145" fmla="*/ 1224602 w 4472389"/>
                    <a:gd name="connsiteY145" fmla="*/ 2265801 h 408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472389" h="4085941">
                      <a:moveTo>
                        <a:pt x="4412876" y="940482"/>
                      </a:moveTo>
                      <a:cubicBezTo>
                        <a:pt x="4371862" y="931205"/>
                        <a:pt x="4331057" y="957046"/>
                        <a:pt x="4321817" y="998108"/>
                      </a:cubicBezTo>
                      <a:cubicBezTo>
                        <a:pt x="4285403" y="1160053"/>
                        <a:pt x="4240760" y="1170521"/>
                        <a:pt x="4258152" y="1224784"/>
                      </a:cubicBezTo>
                      <a:cubicBezTo>
                        <a:pt x="4426431" y="1749698"/>
                        <a:pt x="3992300" y="2039677"/>
                        <a:pt x="3973917" y="2051659"/>
                      </a:cubicBezTo>
                      <a:cubicBezTo>
                        <a:pt x="3948971" y="2067709"/>
                        <a:pt x="3935617" y="2096760"/>
                        <a:pt x="3939665" y="2126145"/>
                      </a:cubicBezTo>
                      <a:cubicBezTo>
                        <a:pt x="3969630" y="2343496"/>
                        <a:pt x="3932426" y="2515984"/>
                        <a:pt x="3829089" y="2638780"/>
                      </a:cubicBezTo>
                      <a:cubicBezTo>
                        <a:pt x="3665116" y="2833643"/>
                        <a:pt x="3383119" y="2845616"/>
                        <a:pt x="3380481" y="2845711"/>
                      </a:cubicBezTo>
                      <a:cubicBezTo>
                        <a:pt x="3349639" y="2846625"/>
                        <a:pt x="3322397" y="2866047"/>
                        <a:pt x="3311472" y="2894907"/>
                      </a:cubicBezTo>
                      <a:cubicBezTo>
                        <a:pt x="3246035" y="3067805"/>
                        <a:pt x="3150518" y="3175943"/>
                        <a:pt x="3027560" y="3216281"/>
                      </a:cubicBezTo>
                      <a:cubicBezTo>
                        <a:pt x="2810229" y="3287557"/>
                        <a:pt x="2566493" y="3132071"/>
                        <a:pt x="2564188" y="3130585"/>
                      </a:cubicBezTo>
                      <a:cubicBezTo>
                        <a:pt x="2509353" y="3094723"/>
                        <a:pt x="2437544" y="3140529"/>
                        <a:pt x="2447088" y="3205442"/>
                      </a:cubicBezTo>
                      <a:cubicBezTo>
                        <a:pt x="2447726" y="3209795"/>
                        <a:pt x="2506352" y="3631628"/>
                        <a:pt x="2259941" y="3933552"/>
                      </a:cubicBezTo>
                      <a:lnTo>
                        <a:pt x="2169215" y="3933552"/>
                      </a:lnTo>
                      <a:cubicBezTo>
                        <a:pt x="1945168" y="3417259"/>
                        <a:pt x="1748296" y="2541368"/>
                        <a:pt x="2300603" y="2460167"/>
                      </a:cubicBezTo>
                      <a:cubicBezTo>
                        <a:pt x="2439468" y="2439784"/>
                        <a:pt x="2596945" y="2485380"/>
                        <a:pt x="2769681" y="2595642"/>
                      </a:cubicBezTo>
                      <a:cubicBezTo>
                        <a:pt x="2812638" y="2623055"/>
                        <a:pt x="2837641" y="2649829"/>
                        <a:pt x="2881847" y="2635647"/>
                      </a:cubicBezTo>
                      <a:cubicBezTo>
                        <a:pt x="3001652" y="2597051"/>
                        <a:pt x="2870436" y="2312844"/>
                        <a:pt x="3326864" y="2209308"/>
                      </a:cubicBezTo>
                      <a:cubicBezTo>
                        <a:pt x="3368565" y="2199849"/>
                        <a:pt x="3394264" y="2157930"/>
                        <a:pt x="3383938" y="2116563"/>
                      </a:cubicBezTo>
                      <a:cubicBezTo>
                        <a:pt x="3311967" y="1827936"/>
                        <a:pt x="3358011" y="1622615"/>
                        <a:pt x="3634827" y="1501457"/>
                      </a:cubicBezTo>
                      <a:cubicBezTo>
                        <a:pt x="3670317" y="1485779"/>
                        <a:pt x="3688281" y="1445974"/>
                        <a:pt x="3676756" y="1409055"/>
                      </a:cubicBezTo>
                      <a:cubicBezTo>
                        <a:pt x="3630683" y="1261484"/>
                        <a:pt x="3621759" y="1107903"/>
                        <a:pt x="3662706" y="956275"/>
                      </a:cubicBezTo>
                      <a:cubicBezTo>
                        <a:pt x="3707026" y="792149"/>
                        <a:pt x="3764576" y="777967"/>
                        <a:pt x="3749051" y="718683"/>
                      </a:cubicBezTo>
                      <a:cubicBezTo>
                        <a:pt x="3734601" y="663486"/>
                        <a:pt x="3690786" y="674287"/>
                        <a:pt x="3616329" y="610755"/>
                      </a:cubicBezTo>
                      <a:cubicBezTo>
                        <a:pt x="3541025" y="546462"/>
                        <a:pt x="3493504" y="454183"/>
                        <a:pt x="3474845" y="334959"/>
                      </a:cubicBezTo>
                      <a:cubicBezTo>
                        <a:pt x="3454604" y="205686"/>
                        <a:pt x="3476788" y="92529"/>
                        <a:pt x="3476988" y="91557"/>
                      </a:cubicBezTo>
                      <a:cubicBezTo>
                        <a:pt x="3486456" y="45418"/>
                        <a:pt x="3452185" y="2070"/>
                        <a:pt x="3405579" y="98"/>
                      </a:cubicBezTo>
                      <a:cubicBezTo>
                        <a:pt x="3350753" y="-2236"/>
                        <a:pt x="3352277" y="37322"/>
                        <a:pt x="3246473" y="93586"/>
                      </a:cubicBezTo>
                      <a:cubicBezTo>
                        <a:pt x="3028027" y="209772"/>
                        <a:pt x="2731562" y="163252"/>
                        <a:pt x="2504971" y="75603"/>
                      </a:cubicBezTo>
                      <a:cubicBezTo>
                        <a:pt x="2455537" y="56477"/>
                        <a:pt x="2422323" y="33902"/>
                        <a:pt x="2381204" y="65621"/>
                      </a:cubicBezTo>
                      <a:cubicBezTo>
                        <a:pt x="2235195" y="178149"/>
                        <a:pt x="2089596" y="207686"/>
                        <a:pt x="1968209" y="203152"/>
                      </a:cubicBezTo>
                      <a:cubicBezTo>
                        <a:pt x="1967094" y="202961"/>
                        <a:pt x="1798321" y="199332"/>
                        <a:pt x="1666000" y="117675"/>
                      </a:cubicBezTo>
                      <a:cubicBezTo>
                        <a:pt x="1596772" y="74298"/>
                        <a:pt x="1552967" y="169376"/>
                        <a:pt x="1340978" y="158642"/>
                      </a:cubicBezTo>
                      <a:cubicBezTo>
                        <a:pt x="1206028" y="151812"/>
                        <a:pt x="1069582" y="91062"/>
                        <a:pt x="990277" y="22215"/>
                      </a:cubicBezTo>
                      <a:cubicBezTo>
                        <a:pt x="935204" y="-25467"/>
                        <a:pt x="852527" y="24092"/>
                        <a:pt x="865614" y="93862"/>
                      </a:cubicBezTo>
                      <a:cubicBezTo>
                        <a:pt x="881978" y="181178"/>
                        <a:pt x="875929" y="269160"/>
                        <a:pt x="830029" y="345208"/>
                      </a:cubicBezTo>
                      <a:cubicBezTo>
                        <a:pt x="778755" y="430161"/>
                        <a:pt x="700650" y="461365"/>
                        <a:pt x="699279" y="462994"/>
                      </a:cubicBezTo>
                      <a:cubicBezTo>
                        <a:pt x="655511" y="480901"/>
                        <a:pt x="638509" y="533984"/>
                        <a:pt x="663589" y="573989"/>
                      </a:cubicBezTo>
                      <a:cubicBezTo>
                        <a:pt x="778222" y="756821"/>
                        <a:pt x="802758" y="912269"/>
                        <a:pt x="793376" y="1030198"/>
                      </a:cubicBezTo>
                      <a:cubicBezTo>
                        <a:pt x="793157" y="1031284"/>
                        <a:pt x="781518" y="1184151"/>
                        <a:pt x="708451" y="1277515"/>
                      </a:cubicBezTo>
                      <a:cubicBezTo>
                        <a:pt x="673399" y="1321054"/>
                        <a:pt x="695688" y="1386443"/>
                        <a:pt x="750123" y="1399425"/>
                      </a:cubicBezTo>
                      <a:cubicBezTo>
                        <a:pt x="1156269" y="1496314"/>
                        <a:pt x="1205866" y="2068947"/>
                        <a:pt x="1065753" y="2230634"/>
                      </a:cubicBezTo>
                      <a:cubicBezTo>
                        <a:pt x="997602" y="2309215"/>
                        <a:pt x="1020405" y="2453529"/>
                        <a:pt x="1034111" y="2564914"/>
                      </a:cubicBezTo>
                      <a:cubicBezTo>
                        <a:pt x="1047246" y="2671699"/>
                        <a:pt x="1065248" y="2817946"/>
                        <a:pt x="1020529" y="2859484"/>
                      </a:cubicBezTo>
                      <a:cubicBezTo>
                        <a:pt x="970341" y="2906109"/>
                        <a:pt x="906229" y="2868666"/>
                        <a:pt x="887779" y="2856103"/>
                      </a:cubicBezTo>
                      <a:cubicBezTo>
                        <a:pt x="817513" y="2808211"/>
                        <a:pt x="848840" y="2633675"/>
                        <a:pt x="869576" y="2518184"/>
                      </a:cubicBezTo>
                      <a:cubicBezTo>
                        <a:pt x="889207" y="2408866"/>
                        <a:pt x="902161" y="2336647"/>
                        <a:pt x="854365" y="2291442"/>
                      </a:cubicBezTo>
                      <a:cubicBezTo>
                        <a:pt x="830905" y="2269249"/>
                        <a:pt x="798177" y="2261095"/>
                        <a:pt x="764582" y="2269077"/>
                      </a:cubicBezTo>
                      <a:cubicBezTo>
                        <a:pt x="318546" y="2375100"/>
                        <a:pt x="205455" y="1796418"/>
                        <a:pt x="350121" y="1678670"/>
                      </a:cubicBezTo>
                      <a:cubicBezTo>
                        <a:pt x="390535" y="1645770"/>
                        <a:pt x="386697" y="1582782"/>
                        <a:pt x="342539" y="1555035"/>
                      </a:cubicBezTo>
                      <a:cubicBezTo>
                        <a:pt x="341339" y="1554283"/>
                        <a:pt x="221152" y="1477883"/>
                        <a:pt x="141228" y="1347181"/>
                      </a:cubicBezTo>
                      <a:cubicBezTo>
                        <a:pt x="119263" y="1311271"/>
                        <a:pt x="72362" y="1299984"/>
                        <a:pt x="36463" y="1321930"/>
                      </a:cubicBezTo>
                      <a:cubicBezTo>
                        <a:pt x="553" y="1343885"/>
                        <a:pt x="-10753" y="1390786"/>
                        <a:pt x="11202" y="1426695"/>
                      </a:cubicBezTo>
                      <a:cubicBezTo>
                        <a:pt x="67838" y="1519307"/>
                        <a:pt x="140161" y="1589316"/>
                        <a:pt x="192530" y="1632788"/>
                      </a:cubicBezTo>
                      <a:cubicBezTo>
                        <a:pt x="31653" y="1903955"/>
                        <a:pt x="232173" y="2491800"/>
                        <a:pt x="730064" y="2429992"/>
                      </a:cubicBezTo>
                      <a:cubicBezTo>
                        <a:pt x="706118" y="2585021"/>
                        <a:pt x="630108" y="2864913"/>
                        <a:pt x="801930" y="2982023"/>
                      </a:cubicBezTo>
                      <a:cubicBezTo>
                        <a:pt x="910743" y="3056204"/>
                        <a:pt x="1037273" y="3051927"/>
                        <a:pt x="1124237" y="2971136"/>
                      </a:cubicBezTo>
                      <a:cubicBezTo>
                        <a:pt x="1254386" y="2850254"/>
                        <a:pt x="1182739" y="2598423"/>
                        <a:pt x="1172776" y="2420524"/>
                      </a:cubicBezTo>
                      <a:cubicBezTo>
                        <a:pt x="1364943" y="2573010"/>
                        <a:pt x="1600649" y="2658754"/>
                        <a:pt x="1845155" y="2665727"/>
                      </a:cubicBezTo>
                      <a:cubicBezTo>
                        <a:pt x="1654084" y="3196526"/>
                        <a:pt x="2033598" y="4005751"/>
                        <a:pt x="2051076" y="4042480"/>
                      </a:cubicBezTo>
                      <a:cubicBezTo>
                        <a:pt x="2063707" y="4069026"/>
                        <a:pt x="2090481" y="4085942"/>
                        <a:pt x="2119885" y="4085942"/>
                      </a:cubicBezTo>
                      <a:lnTo>
                        <a:pt x="2295031" y="4085942"/>
                      </a:lnTo>
                      <a:cubicBezTo>
                        <a:pt x="2316691" y="4085942"/>
                        <a:pt x="2337331" y="4076722"/>
                        <a:pt x="2351790" y="4060587"/>
                      </a:cubicBezTo>
                      <a:cubicBezTo>
                        <a:pt x="2571627" y="3815146"/>
                        <a:pt x="2606727" y="3500755"/>
                        <a:pt x="2606346" y="3322485"/>
                      </a:cubicBezTo>
                      <a:cubicBezTo>
                        <a:pt x="2959295" y="3470113"/>
                        <a:pt x="3274067" y="3370681"/>
                        <a:pt x="3435945" y="2993663"/>
                      </a:cubicBezTo>
                      <a:cubicBezTo>
                        <a:pt x="3540453" y="2980823"/>
                        <a:pt x="3781636" y="2930874"/>
                        <a:pt x="3944694" y="2738107"/>
                      </a:cubicBezTo>
                      <a:cubicBezTo>
                        <a:pt x="4069967" y="2590003"/>
                        <a:pt x="4120821" y="2392626"/>
                        <a:pt x="4096132" y="2150919"/>
                      </a:cubicBezTo>
                      <a:cubicBezTo>
                        <a:pt x="4373443" y="1933702"/>
                        <a:pt x="4521938" y="1588220"/>
                        <a:pt x="4412305" y="1207859"/>
                      </a:cubicBezTo>
                      <a:cubicBezTo>
                        <a:pt x="4427869" y="1173435"/>
                        <a:pt x="4452539" y="1111532"/>
                        <a:pt x="4470522" y="1031532"/>
                      </a:cubicBezTo>
                      <a:cubicBezTo>
                        <a:pt x="4479742" y="990479"/>
                        <a:pt x="4453939" y="949712"/>
                        <a:pt x="4412876" y="940482"/>
                      </a:cubicBezTo>
                      <a:close/>
                      <a:moveTo>
                        <a:pt x="2815858" y="2444928"/>
                      </a:moveTo>
                      <a:cubicBezTo>
                        <a:pt x="2771328" y="2418305"/>
                        <a:pt x="2727437" y="2395636"/>
                        <a:pt x="2684156" y="2376481"/>
                      </a:cubicBezTo>
                      <a:cubicBezTo>
                        <a:pt x="2718350" y="2299966"/>
                        <a:pt x="2718093" y="2215632"/>
                        <a:pt x="2693223" y="2136537"/>
                      </a:cubicBezTo>
                      <a:cubicBezTo>
                        <a:pt x="2806723" y="2075539"/>
                        <a:pt x="2919909" y="2004387"/>
                        <a:pt x="3009501" y="1901222"/>
                      </a:cubicBezTo>
                      <a:cubicBezTo>
                        <a:pt x="3133240" y="1758747"/>
                        <a:pt x="3180903" y="1575190"/>
                        <a:pt x="3133888" y="1422209"/>
                      </a:cubicBezTo>
                      <a:cubicBezTo>
                        <a:pt x="3085082" y="1263380"/>
                        <a:pt x="2912137" y="1065869"/>
                        <a:pt x="2660324" y="980316"/>
                      </a:cubicBezTo>
                      <a:cubicBezTo>
                        <a:pt x="2643722" y="974686"/>
                        <a:pt x="2642988" y="951884"/>
                        <a:pt x="2658733" y="944007"/>
                      </a:cubicBezTo>
                      <a:cubicBezTo>
                        <a:pt x="2801475" y="872569"/>
                        <a:pt x="3215727" y="665172"/>
                        <a:pt x="3151909" y="291992"/>
                      </a:cubicBezTo>
                      <a:cubicBezTo>
                        <a:pt x="3206954" y="278419"/>
                        <a:pt x="3261437" y="258616"/>
                        <a:pt x="3313968" y="230908"/>
                      </a:cubicBezTo>
                      <a:cubicBezTo>
                        <a:pt x="3315663" y="394081"/>
                        <a:pt x="3358221" y="556415"/>
                        <a:pt x="3468196" y="678716"/>
                      </a:cubicBezTo>
                      <a:cubicBezTo>
                        <a:pt x="3410504" y="761288"/>
                        <a:pt x="3298061" y="815838"/>
                        <a:pt x="3207250" y="848337"/>
                      </a:cubicBezTo>
                      <a:cubicBezTo>
                        <a:pt x="3078567" y="894410"/>
                        <a:pt x="3039981" y="1057526"/>
                        <a:pt x="3134155" y="1157071"/>
                      </a:cubicBezTo>
                      <a:cubicBezTo>
                        <a:pt x="3213698" y="1241148"/>
                        <a:pt x="3305795" y="1379070"/>
                        <a:pt x="3303966" y="1565313"/>
                      </a:cubicBezTo>
                      <a:cubicBezTo>
                        <a:pt x="3194048" y="1714550"/>
                        <a:pt x="3185666" y="1898497"/>
                        <a:pt x="3219918" y="2079872"/>
                      </a:cubicBezTo>
                      <a:cubicBezTo>
                        <a:pt x="2937711" y="2164692"/>
                        <a:pt x="2856225" y="2324989"/>
                        <a:pt x="2815858" y="2444928"/>
                      </a:cubicBezTo>
                      <a:close/>
                      <a:moveTo>
                        <a:pt x="1846898" y="1179379"/>
                      </a:moveTo>
                      <a:cubicBezTo>
                        <a:pt x="1719911" y="1174426"/>
                        <a:pt x="1603792" y="1206554"/>
                        <a:pt x="1516267" y="1271800"/>
                      </a:cubicBezTo>
                      <a:cubicBezTo>
                        <a:pt x="1465765" y="1309452"/>
                        <a:pt x="1425789" y="1370746"/>
                        <a:pt x="1401024" y="1439849"/>
                      </a:cubicBezTo>
                      <a:cubicBezTo>
                        <a:pt x="1304755" y="1335713"/>
                        <a:pt x="1178415" y="1317587"/>
                        <a:pt x="1070097" y="1408246"/>
                      </a:cubicBezTo>
                      <a:cubicBezTo>
                        <a:pt x="1015556" y="1354515"/>
                        <a:pt x="952368" y="1312024"/>
                        <a:pt x="881549" y="1282411"/>
                      </a:cubicBezTo>
                      <a:cubicBezTo>
                        <a:pt x="897285" y="1249492"/>
                        <a:pt x="913534" y="1208154"/>
                        <a:pt x="926060" y="1159367"/>
                      </a:cubicBezTo>
                      <a:cubicBezTo>
                        <a:pt x="1292163" y="1317444"/>
                        <a:pt x="1568264" y="1176702"/>
                        <a:pt x="1582437" y="704624"/>
                      </a:cubicBezTo>
                      <a:cubicBezTo>
                        <a:pt x="1589742" y="461203"/>
                        <a:pt x="1906992" y="369163"/>
                        <a:pt x="1963113" y="354790"/>
                      </a:cubicBezTo>
                      <a:cubicBezTo>
                        <a:pt x="2132468" y="361086"/>
                        <a:pt x="2293612" y="313042"/>
                        <a:pt x="2437582" y="213163"/>
                      </a:cubicBezTo>
                      <a:cubicBezTo>
                        <a:pt x="2490598" y="234613"/>
                        <a:pt x="2588325" y="269798"/>
                        <a:pt x="2707739" y="293097"/>
                      </a:cubicBezTo>
                      <a:cubicBezTo>
                        <a:pt x="2585667" y="489578"/>
                        <a:pt x="2304804" y="583781"/>
                        <a:pt x="2076470" y="614899"/>
                      </a:cubicBezTo>
                      <a:cubicBezTo>
                        <a:pt x="1788520" y="654142"/>
                        <a:pt x="1730036" y="915031"/>
                        <a:pt x="1846898" y="1179379"/>
                      </a:cubicBezTo>
                      <a:close/>
                      <a:moveTo>
                        <a:pt x="3547445" y="820496"/>
                      </a:moveTo>
                      <a:cubicBezTo>
                        <a:pt x="3473883" y="1003404"/>
                        <a:pt x="3467225" y="1203439"/>
                        <a:pt x="3513545" y="1391053"/>
                      </a:cubicBezTo>
                      <a:cubicBezTo>
                        <a:pt x="3489218" y="1404026"/>
                        <a:pt x="3466329" y="1417780"/>
                        <a:pt x="3444870" y="1432325"/>
                      </a:cubicBezTo>
                      <a:cubicBezTo>
                        <a:pt x="3413542" y="1263618"/>
                        <a:pt x="3324188" y="1136231"/>
                        <a:pt x="3244845" y="1052363"/>
                      </a:cubicBezTo>
                      <a:cubicBezTo>
                        <a:pt x="3226490" y="1032970"/>
                        <a:pt x="3233015" y="1001004"/>
                        <a:pt x="3258599" y="991851"/>
                      </a:cubicBezTo>
                      <a:cubicBezTo>
                        <a:pt x="3382224" y="947588"/>
                        <a:pt x="3479722" y="889504"/>
                        <a:pt x="3547445" y="820496"/>
                      </a:cubicBezTo>
                      <a:close/>
                      <a:moveTo>
                        <a:pt x="1697423" y="300021"/>
                      </a:moveTo>
                      <a:cubicBezTo>
                        <a:pt x="1544213" y="387318"/>
                        <a:pt x="1435409" y="523363"/>
                        <a:pt x="1430104" y="700043"/>
                      </a:cubicBezTo>
                      <a:cubicBezTo>
                        <a:pt x="1424589" y="883628"/>
                        <a:pt x="1379335" y="999680"/>
                        <a:pt x="1295601" y="1044981"/>
                      </a:cubicBezTo>
                      <a:cubicBezTo>
                        <a:pt x="1192140" y="1100940"/>
                        <a:pt x="1034330" y="1045029"/>
                        <a:pt x="947862" y="1001900"/>
                      </a:cubicBezTo>
                      <a:cubicBezTo>
                        <a:pt x="951882" y="847766"/>
                        <a:pt x="906876" y="698585"/>
                        <a:pt x="832610" y="561368"/>
                      </a:cubicBezTo>
                      <a:cubicBezTo>
                        <a:pt x="907286" y="507857"/>
                        <a:pt x="971999" y="426027"/>
                        <a:pt x="1003403" y="328549"/>
                      </a:cubicBezTo>
                      <a:cubicBezTo>
                        <a:pt x="1055943" y="442449"/>
                        <a:pt x="1097595" y="590924"/>
                        <a:pt x="1059105" y="735952"/>
                      </a:cubicBezTo>
                      <a:cubicBezTo>
                        <a:pt x="1046237" y="784444"/>
                        <a:pt x="1082927" y="831716"/>
                        <a:pt x="1132809" y="831716"/>
                      </a:cubicBezTo>
                      <a:cubicBezTo>
                        <a:pt x="1166528" y="831716"/>
                        <a:pt x="1197351" y="809171"/>
                        <a:pt x="1206409" y="775043"/>
                      </a:cubicBezTo>
                      <a:cubicBezTo>
                        <a:pt x="1254815" y="592620"/>
                        <a:pt x="1208752" y="413683"/>
                        <a:pt x="1147821" y="276942"/>
                      </a:cubicBezTo>
                      <a:cubicBezTo>
                        <a:pt x="1300021" y="325958"/>
                        <a:pt x="1461889" y="325082"/>
                        <a:pt x="1620413" y="266274"/>
                      </a:cubicBezTo>
                      <a:cubicBezTo>
                        <a:pt x="1639358" y="275837"/>
                        <a:pt x="1665485" y="287896"/>
                        <a:pt x="1697423" y="300021"/>
                      </a:cubicBezTo>
                      <a:close/>
                      <a:moveTo>
                        <a:pt x="1224602" y="2265801"/>
                      </a:moveTo>
                      <a:cubicBezTo>
                        <a:pt x="1315718" y="2094055"/>
                        <a:pt x="1315994" y="1787264"/>
                        <a:pt x="1177586" y="1548130"/>
                      </a:cubicBezTo>
                      <a:cubicBezTo>
                        <a:pt x="1179901" y="1536138"/>
                        <a:pt x="1182844" y="1524117"/>
                        <a:pt x="1186330" y="1512163"/>
                      </a:cubicBezTo>
                      <a:cubicBezTo>
                        <a:pt x="1233822" y="1478978"/>
                        <a:pt x="1299106" y="1552292"/>
                        <a:pt x="1314899" y="1576867"/>
                      </a:cubicBezTo>
                      <a:cubicBezTo>
                        <a:pt x="1345855" y="1625034"/>
                        <a:pt x="1374906" y="1672326"/>
                        <a:pt x="1390222" y="1721370"/>
                      </a:cubicBezTo>
                      <a:cubicBezTo>
                        <a:pt x="1486682" y="2030152"/>
                        <a:pt x="1716901" y="2181075"/>
                        <a:pt x="2052353" y="2162635"/>
                      </a:cubicBezTo>
                      <a:cubicBezTo>
                        <a:pt x="2094377" y="2160330"/>
                        <a:pt x="2126572" y="2124392"/>
                        <a:pt x="2124257" y="2082368"/>
                      </a:cubicBezTo>
                      <a:cubicBezTo>
                        <a:pt x="2121942" y="2040344"/>
                        <a:pt x="2086014" y="2008292"/>
                        <a:pt x="2043999" y="2010454"/>
                      </a:cubicBezTo>
                      <a:cubicBezTo>
                        <a:pt x="1877283" y="2019560"/>
                        <a:pt x="1749382" y="1980898"/>
                        <a:pt x="1659437" y="1891392"/>
                      </a:cubicBezTo>
                      <a:cubicBezTo>
                        <a:pt x="1487816" y="1720618"/>
                        <a:pt x="1504503" y="1470672"/>
                        <a:pt x="1607364" y="1393977"/>
                      </a:cubicBezTo>
                      <a:cubicBezTo>
                        <a:pt x="1674277" y="1344085"/>
                        <a:pt x="1769622" y="1322825"/>
                        <a:pt x="1875797" y="1334074"/>
                      </a:cubicBezTo>
                      <a:cubicBezTo>
                        <a:pt x="2013853" y="1348743"/>
                        <a:pt x="2065954" y="1384957"/>
                        <a:pt x="2510343" y="1609547"/>
                      </a:cubicBezTo>
                      <a:cubicBezTo>
                        <a:pt x="2547910" y="1628530"/>
                        <a:pt x="2593725" y="1613490"/>
                        <a:pt x="2612737" y="1575943"/>
                      </a:cubicBezTo>
                      <a:cubicBezTo>
                        <a:pt x="2631730" y="1538386"/>
                        <a:pt x="2616671" y="1492542"/>
                        <a:pt x="2579123" y="1473558"/>
                      </a:cubicBezTo>
                      <a:cubicBezTo>
                        <a:pt x="2161138" y="1262208"/>
                        <a:pt x="2127076" y="1241815"/>
                        <a:pt x="2039504" y="1213716"/>
                      </a:cubicBezTo>
                      <a:cubicBezTo>
                        <a:pt x="1945349" y="1077328"/>
                        <a:pt x="1925689" y="929433"/>
                        <a:pt x="1956588" y="855462"/>
                      </a:cubicBezTo>
                      <a:cubicBezTo>
                        <a:pt x="1977572" y="805218"/>
                        <a:pt x="2023521" y="775909"/>
                        <a:pt x="2097054" y="765899"/>
                      </a:cubicBezTo>
                      <a:cubicBezTo>
                        <a:pt x="2275695" y="741543"/>
                        <a:pt x="2527660" y="678459"/>
                        <a:pt x="2713474" y="516182"/>
                      </a:cubicBezTo>
                      <a:cubicBezTo>
                        <a:pt x="2792503" y="447163"/>
                        <a:pt x="2842880" y="374554"/>
                        <a:pt x="2868331" y="314204"/>
                      </a:cubicBezTo>
                      <a:cubicBezTo>
                        <a:pt x="2911574" y="317014"/>
                        <a:pt x="2956075" y="317385"/>
                        <a:pt x="3001081" y="314566"/>
                      </a:cubicBezTo>
                      <a:cubicBezTo>
                        <a:pt x="3033275" y="496789"/>
                        <a:pt x="2903754" y="650970"/>
                        <a:pt x="2590534" y="807723"/>
                      </a:cubicBezTo>
                      <a:cubicBezTo>
                        <a:pt x="2455241" y="875427"/>
                        <a:pt x="2465405" y="1075042"/>
                        <a:pt x="2611299" y="1124629"/>
                      </a:cubicBezTo>
                      <a:cubicBezTo>
                        <a:pt x="2815363" y="1193952"/>
                        <a:pt x="2953608" y="1354344"/>
                        <a:pt x="2988213" y="1466977"/>
                      </a:cubicBezTo>
                      <a:cubicBezTo>
                        <a:pt x="3026103" y="1590230"/>
                        <a:pt x="2964610" y="1720485"/>
                        <a:pt x="2894439" y="1801285"/>
                      </a:cubicBezTo>
                      <a:cubicBezTo>
                        <a:pt x="2821306" y="1885496"/>
                        <a:pt x="2723218" y="1947237"/>
                        <a:pt x="2623329" y="2001101"/>
                      </a:cubicBezTo>
                      <a:cubicBezTo>
                        <a:pt x="2529393" y="1871627"/>
                        <a:pt x="2360525" y="1751279"/>
                        <a:pt x="2118161" y="1641656"/>
                      </a:cubicBezTo>
                      <a:cubicBezTo>
                        <a:pt x="2079813" y="1624339"/>
                        <a:pt x="2034674" y="1641341"/>
                        <a:pt x="2017329" y="1679680"/>
                      </a:cubicBezTo>
                      <a:cubicBezTo>
                        <a:pt x="1999984" y="1718018"/>
                        <a:pt x="2017006" y="1763166"/>
                        <a:pt x="2055353" y="1780511"/>
                      </a:cubicBezTo>
                      <a:cubicBezTo>
                        <a:pt x="2234576" y="1861588"/>
                        <a:pt x="2526384" y="2023265"/>
                        <a:pt x="2556178" y="2217823"/>
                      </a:cubicBezTo>
                      <a:cubicBezTo>
                        <a:pt x="2563826" y="2267763"/>
                        <a:pt x="2550882" y="2305100"/>
                        <a:pt x="2539461" y="2325770"/>
                      </a:cubicBezTo>
                      <a:cubicBezTo>
                        <a:pt x="2270532" y="2257218"/>
                        <a:pt x="2044114" y="2355431"/>
                        <a:pt x="1923899" y="2512964"/>
                      </a:cubicBezTo>
                      <a:cubicBezTo>
                        <a:pt x="1483748" y="2525338"/>
                        <a:pt x="1241099" y="2275326"/>
                        <a:pt x="1224602" y="2265801"/>
                      </a:cubicBezTo>
                      <a:close/>
                    </a:path>
                  </a:pathLst>
                </a:custGeom>
                <a:grpFill/>
                <a:ln w="9525" cap="flat">
                  <a:noFill/>
                  <a:prstDash val="solid"/>
                  <a:miter/>
                </a:ln>
              </p:spPr>
              <p:txBody>
                <a:bodyPr rtlCol="0" anchor="ctr"/>
                <a:lstStyle/>
                <a:p>
                  <a:pPr defTabSz="685800"/>
                  <a:endParaRPr lang="nl-NL" sz="1350">
                    <a:solidFill>
                      <a:srgbClr val="000000"/>
                    </a:solidFill>
                  </a:endParaRPr>
                </a:p>
              </p:txBody>
            </p:sp>
            <p:sp>
              <p:nvSpPr>
                <p:cNvPr id="50" name="Vrije vorm 47">
                  <a:extLst>
                    <a:ext uri="{FF2B5EF4-FFF2-40B4-BE49-F238E27FC236}">
                      <a16:creationId xmlns:a16="http://schemas.microsoft.com/office/drawing/2014/main" id="{DB0D36C1-9428-4F48-B901-81337980B4EA}"/>
                    </a:ext>
                  </a:extLst>
                </p:cNvPr>
                <p:cNvSpPr/>
                <p:nvPr/>
              </p:nvSpPr>
              <p:spPr>
                <a:xfrm>
                  <a:off x="3820712" y="2816076"/>
                  <a:ext cx="152505" cy="152512"/>
                </a:xfrm>
                <a:custGeom>
                  <a:avLst/>
                  <a:gdLst>
                    <a:gd name="connsiteX0" fmla="*/ 146517 w 152505"/>
                    <a:gd name="connsiteY0" fmla="*/ 47034 h 152512"/>
                    <a:gd name="connsiteX1" fmla="*/ 33836 w 152505"/>
                    <a:gd name="connsiteY1" fmla="*/ 12839 h 152512"/>
                    <a:gd name="connsiteX2" fmla="*/ 46981 w 152505"/>
                    <a:gd name="connsiteY2" fmla="*/ 146466 h 152512"/>
                    <a:gd name="connsiteX3" fmla="*/ 146517 w 152505"/>
                    <a:gd name="connsiteY3" fmla="*/ 47034 h 152512"/>
                  </a:gdLst>
                  <a:ahLst/>
                  <a:cxnLst>
                    <a:cxn ang="0">
                      <a:pos x="connsiteX0" y="connsiteY0"/>
                    </a:cxn>
                    <a:cxn ang="0">
                      <a:pos x="connsiteX1" y="connsiteY1"/>
                    </a:cxn>
                    <a:cxn ang="0">
                      <a:pos x="connsiteX2" y="connsiteY2"/>
                    </a:cxn>
                    <a:cxn ang="0">
                      <a:pos x="connsiteX3" y="connsiteY3"/>
                    </a:cxn>
                  </a:cxnLst>
                  <a:rect l="l" t="t" r="r" b="b"/>
                  <a:pathLst>
                    <a:path w="152505" h="152512">
                      <a:moveTo>
                        <a:pt x="146517" y="47034"/>
                      </a:moveTo>
                      <a:cubicBezTo>
                        <a:pt x="127705" y="1886"/>
                        <a:pt x="72784" y="-13421"/>
                        <a:pt x="33836" y="12839"/>
                      </a:cubicBezTo>
                      <a:cubicBezTo>
                        <a:pt x="-15951" y="45663"/>
                        <a:pt x="-10150" y="122758"/>
                        <a:pt x="46981" y="146466"/>
                      </a:cubicBezTo>
                      <a:cubicBezTo>
                        <a:pt x="109646" y="172612"/>
                        <a:pt x="172425" y="109232"/>
                        <a:pt x="146517" y="47034"/>
                      </a:cubicBezTo>
                      <a:close/>
                    </a:path>
                  </a:pathLst>
                </a:custGeom>
                <a:grpFill/>
                <a:ln w="9525" cap="flat">
                  <a:noFill/>
                  <a:prstDash val="solid"/>
                  <a:miter/>
                </a:ln>
              </p:spPr>
              <p:txBody>
                <a:bodyPr rtlCol="0" anchor="ctr"/>
                <a:lstStyle/>
                <a:p>
                  <a:pPr defTabSz="685800"/>
                  <a:endParaRPr lang="nl-NL" sz="1350">
                    <a:solidFill>
                      <a:srgbClr val="000000"/>
                    </a:solidFill>
                  </a:endParaRPr>
                </a:p>
              </p:txBody>
            </p:sp>
          </p:grpSp>
          <p:sp>
            <p:nvSpPr>
              <p:cNvPr id="30" name="Rechthoek 117">
                <a:extLst>
                  <a:ext uri="{FF2B5EF4-FFF2-40B4-BE49-F238E27FC236}">
                    <a16:creationId xmlns:a16="http://schemas.microsoft.com/office/drawing/2014/main" id="{4FE25F80-9A85-604F-8583-340D187EAAEE}"/>
                  </a:ext>
                </a:extLst>
              </p:cNvPr>
              <p:cNvSpPr/>
              <p:nvPr/>
            </p:nvSpPr>
            <p:spPr>
              <a:xfrm>
                <a:off x="5624668" y="3042852"/>
                <a:ext cx="1289135" cy="1310396"/>
              </a:xfrm>
              <a:prstGeom prst="rect">
                <a:avLst/>
              </a:prstGeom>
            </p:spPr>
            <p:txBody>
              <a:bodyPr wrap="none">
                <a:prstTxWarp prst="textArchDown">
                  <a:avLst/>
                </a:prstTxWarp>
                <a:spAutoFit/>
              </a:bodyPr>
              <a:lstStyle/>
              <a:p>
                <a:pPr algn="ctr" defTabSz="685800"/>
                <a:r>
                  <a:rPr lang="en-US" sz="1600" b="1">
                    <a:solidFill>
                      <a:srgbClr val="123D50"/>
                    </a:solidFill>
                  </a:rPr>
                  <a:t>DARMGEZONDHEID</a:t>
                </a:r>
                <a:endParaRPr lang="nl-NL">
                  <a:solidFill>
                    <a:srgbClr val="123D50"/>
                  </a:solidFill>
                </a:endParaRPr>
              </a:p>
            </p:txBody>
          </p:sp>
          <p:sp>
            <p:nvSpPr>
              <p:cNvPr id="31" name="Graphic 37">
                <a:extLst>
                  <a:ext uri="{FF2B5EF4-FFF2-40B4-BE49-F238E27FC236}">
                    <a16:creationId xmlns:a16="http://schemas.microsoft.com/office/drawing/2014/main" id="{C4657EB2-E205-A548-9920-81BDBF53B294}"/>
                  </a:ext>
                </a:extLst>
              </p:cNvPr>
              <p:cNvSpPr/>
              <p:nvPr/>
            </p:nvSpPr>
            <p:spPr>
              <a:xfrm>
                <a:off x="5517459" y="2419804"/>
                <a:ext cx="1494728" cy="577578"/>
              </a:xfrm>
              <a:custGeom>
                <a:avLst/>
                <a:gdLst>
                  <a:gd name="connsiteX0" fmla="*/ 747267 w 1494728"/>
                  <a:gd name="connsiteY0" fmla="*/ 429039 h 577578"/>
                  <a:gd name="connsiteX1" fmla="*/ 1242213 w 1494728"/>
                  <a:gd name="connsiteY1" fmla="*/ 577482 h 577578"/>
                  <a:gd name="connsiteX2" fmla="*/ 1494632 w 1494728"/>
                  <a:gd name="connsiteY2" fmla="*/ 229998 h 577578"/>
                  <a:gd name="connsiteX3" fmla="*/ -97 w 1494728"/>
                  <a:gd name="connsiteY3" fmla="*/ 229998 h 577578"/>
                  <a:gd name="connsiteX4" fmla="*/ 252321 w 1494728"/>
                  <a:gd name="connsiteY4" fmla="*/ 577482 h 577578"/>
                  <a:gd name="connsiteX5" fmla="*/ 747267 w 1494728"/>
                  <a:gd name="connsiteY5" fmla="*/ 429039 h 57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728" h="577578">
                    <a:moveTo>
                      <a:pt x="747267" y="429039"/>
                    </a:moveTo>
                    <a:cubicBezTo>
                      <a:pt x="923257" y="428794"/>
                      <a:pt x="1095405" y="480430"/>
                      <a:pt x="1242213" y="577482"/>
                    </a:cubicBezTo>
                    <a:lnTo>
                      <a:pt x="1494632" y="229998"/>
                    </a:lnTo>
                    <a:cubicBezTo>
                      <a:pt x="1043614" y="-76795"/>
                      <a:pt x="450921" y="-76795"/>
                      <a:pt x="-97" y="229998"/>
                    </a:cubicBezTo>
                    <a:lnTo>
                      <a:pt x="252321" y="577482"/>
                    </a:lnTo>
                    <a:cubicBezTo>
                      <a:pt x="399129" y="480430"/>
                      <a:pt x="571277" y="428794"/>
                      <a:pt x="747267" y="429039"/>
                    </a:cubicBezTo>
                    <a:close/>
                  </a:path>
                </a:pathLst>
              </a:custGeom>
              <a:solidFill>
                <a:srgbClr val="268595">
                  <a:alpha val="55000"/>
                </a:srgbClr>
              </a:solidFill>
              <a:ln w="8167" cap="flat">
                <a:noFill/>
                <a:prstDash val="solid"/>
                <a:miter/>
              </a:ln>
            </p:spPr>
            <p:txBody>
              <a:bodyPr rtlCol="0" anchor="ctr"/>
              <a:lstStyle/>
              <a:p>
                <a:pPr defTabSz="685800"/>
                <a:endParaRPr lang="nl-NL" sz="1350">
                  <a:solidFill>
                    <a:srgbClr val="000000"/>
                  </a:solidFill>
                </a:endParaRPr>
              </a:p>
            </p:txBody>
          </p:sp>
          <p:sp>
            <p:nvSpPr>
              <p:cNvPr id="32" name="Graphic 5">
                <a:extLst>
                  <a:ext uri="{FF2B5EF4-FFF2-40B4-BE49-F238E27FC236}">
                    <a16:creationId xmlns:a16="http://schemas.microsoft.com/office/drawing/2014/main" id="{ED4895D9-08C7-0945-AFDA-04B626EE40B3}"/>
                  </a:ext>
                </a:extLst>
              </p:cNvPr>
              <p:cNvSpPr/>
              <p:nvPr/>
            </p:nvSpPr>
            <p:spPr>
              <a:xfrm>
                <a:off x="6070287" y="1845856"/>
                <a:ext cx="597699" cy="672256"/>
              </a:xfrm>
              <a:custGeom>
                <a:avLst/>
                <a:gdLst>
                  <a:gd name="connsiteX0" fmla="*/ 5745769 w 5758670"/>
                  <a:gd name="connsiteY0" fmla="*/ 2651563 h 6477015"/>
                  <a:gd name="connsiteX1" fmla="*/ 5666094 w 5758670"/>
                  <a:gd name="connsiteY1" fmla="*/ 2604415 h 6477015"/>
                  <a:gd name="connsiteX2" fmla="*/ 3516274 w 5758670"/>
                  <a:gd name="connsiteY2" fmla="*/ 2547982 h 6477015"/>
                  <a:gd name="connsiteX3" fmla="*/ 3603175 w 5758670"/>
                  <a:gd name="connsiteY3" fmla="*/ 2480188 h 6477015"/>
                  <a:gd name="connsiteX4" fmla="*/ 3793746 w 5758670"/>
                  <a:gd name="connsiteY4" fmla="*/ 2289939 h 6477015"/>
                  <a:gd name="connsiteX5" fmla="*/ 3793746 w 5758670"/>
                  <a:gd name="connsiteY5" fmla="*/ 1658305 h 6477015"/>
                  <a:gd name="connsiteX6" fmla="*/ 3477210 w 5758670"/>
                  <a:gd name="connsiteY6" fmla="*/ 1527449 h 6477015"/>
                  <a:gd name="connsiteX7" fmla="*/ 3160724 w 5758670"/>
                  <a:gd name="connsiteY7" fmla="*/ 1658305 h 6477015"/>
                  <a:gd name="connsiteX8" fmla="*/ 2970153 w 5758670"/>
                  <a:gd name="connsiteY8" fmla="*/ 1848554 h 6477015"/>
                  <a:gd name="connsiteX9" fmla="*/ 2846025 w 5758670"/>
                  <a:gd name="connsiteY9" fmla="*/ 2087975 h 6477015"/>
                  <a:gd name="connsiteX10" fmla="*/ 2288965 w 5758670"/>
                  <a:gd name="connsiteY10" fmla="*/ 1508322 h 6477015"/>
                  <a:gd name="connsiteX11" fmla="*/ 2154583 w 5758670"/>
                  <a:gd name="connsiteY11" fmla="*/ 1505564 h 6477015"/>
                  <a:gd name="connsiteX12" fmla="*/ 2151769 w 5758670"/>
                  <a:gd name="connsiteY12" fmla="*/ 1639671 h 6477015"/>
                  <a:gd name="connsiteX13" fmla="*/ 2272526 w 5758670"/>
                  <a:gd name="connsiteY13" fmla="*/ 1765340 h 6477015"/>
                  <a:gd name="connsiteX14" fmla="*/ 2106659 w 5758670"/>
                  <a:gd name="connsiteY14" fmla="*/ 1884582 h 6477015"/>
                  <a:gd name="connsiteX15" fmla="*/ 1295398 w 5758670"/>
                  <a:gd name="connsiteY15" fmla="*/ 885740 h 6477015"/>
                  <a:gd name="connsiteX16" fmla="*/ 1392541 w 5758670"/>
                  <a:gd name="connsiteY16" fmla="*/ 849568 h 6477015"/>
                  <a:gd name="connsiteX17" fmla="*/ 1888608 w 5758670"/>
                  <a:gd name="connsiteY17" fmla="*/ 1365815 h 6477015"/>
                  <a:gd name="connsiteX18" fmla="*/ 1957231 w 5758670"/>
                  <a:gd name="connsiteY18" fmla="*/ 1395012 h 6477015"/>
                  <a:gd name="connsiteX19" fmla="*/ 2023028 w 5758670"/>
                  <a:gd name="connsiteY19" fmla="*/ 1368636 h 6477015"/>
                  <a:gd name="connsiteX20" fmla="*/ 2025804 w 5758670"/>
                  <a:gd name="connsiteY20" fmla="*/ 1234466 h 6477015"/>
                  <a:gd name="connsiteX21" fmla="*/ 1470670 w 5758670"/>
                  <a:gd name="connsiteY21" fmla="*/ 656749 h 6477015"/>
                  <a:gd name="connsiteX22" fmla="*/ 1451518 w 5758670"/>
                  <a:gd name="connsiteY22" fmla="*/ 123851 h 6477015"/>
                  <a:gd name="connsiteX23" fmla="*/ 1365467 w 5758670"/>
                  <a:gd name="connsiteY23" fmla="*/ 6341 h 6477015"/>
                  <a:gd name="connsiteX24" fmla="*/ 1224500 w 5758670"/>
                  <a:gd name="connsiteY24" fmla="*/ 52396 h 6477015"/>
                  <a:gd name="connsiteX25" fmla="*/ 97798 w 5758670"/>
                  <a:gd name="connsiteY25" fmla="*/ 1625591 h 6477015"/>
                  <a:gd name="connsiteX26" fmla="*/ 111562 w 5758670"/>
                  <a:gd name="connsiteY26" fmla="*/ 2256529 h 6477015"/>
                  <a:gd name="connsiteX27" fmla="*/ 836472 w 5758670"/>
                  <a:gd name="connsiteY27" fmla="*/ 3277061 h 6477015"/>
                  <a:gd name="connsiteX28" fmla="*/ 950252 w 5758670"/>
                  <a:gd name="connsiteY28" fmla="*/ 3380731 h 6477015"/>
                  <a:gd name="connsiteX29" fmla="*/ 946538 w 5758670"/>
                  <a:gd name="connsiteY29" fmla="*/ 3456533 h 6477015"/>
                  <a:gd name="connsiteX30" fmla="*/ 976740 w 5758670"/>
                  <a:gd name="connsiteY30" fmla="*/ 6241795 h 6477015"/>
                  <a:gd name="connsiteX31" fmla="*/ 1214944 w 5758670"/>
                  <a:gd name="connsiteY31" fmla="*/ 6477016 h 6477015"/>
                  <a:gd name="connsiteX32" fmla="*/ 1734820 w 5758670"/>
                  <a:gd name="connsiteY32" fmla="*/ 6477016 h 6477015"/>
                  <a:gd name="connsiteX33" fmla="*/ 1902170 w 5758670"/>
                  <a:gd name="connsiteY33" fmla="*/ 6347058 h 6477015"/>
                  <a:gd name="connsiteX34" fmla="*/ 1817107 w 5758670"/>
                  <a:gd name="connsiteY34" fmla="*/ 6153141 h 6477015"/>
                  <a:gd name="connsiteX35" fmla="*/ 1809185 w 5758670"/>
                  <a:gd name="connsiteY35" fmla="*/ 6149345 h 6477015"/>
                  <a:gd name="connsiteX36" fmla="*/ 1510927 w 5758670"/>
                  <a:gd name="connsiteY36" fmla="*/ 6021994 h 6477015"/>
                  <a:gd name="connsiteX37" fmla="*/ 1486172 w 5758670"/>
                  <a:gd name="connsiteY37" fmla="*/ 5978704 h 6477015"/>
                  <a:gd name="connsiteX38" fmla="*/ 1588663 w 5758670"/>
                  <a:gd name="connsiteY38" fmla="*/ 5172938 h 6477015"/>
                  <a:gd name="connsiteX39" fmla="*/ 1506325 w 5758670"/>
                  <a:gd name="connsiteY39" fmla="*/ 5066839 h 6477015"/>
                  <a:gd name="connsiteX40" fmla="*/ 1400019 w 5758670"/>
                  <a:gd name="connsiteY40" fmla="*/ 5149016 h 6477015"/>
                  <a:gd name="connsiteX41" fmla="*/ 1384822 w 5758670"/>
                  <a:gd name="connsiteY41" fmla="*/ 5268612 h 6477015"/>
                  <a:gd name="connsiteX42" fmla="*/ 1156322 w 5758670"/>
                  <a:gd name="connsiteY42" fmla="*/ 5268612 h 6477015"/>
                  <a:gd name="connsiteX43" fmla="*/ 1136714 w 5758670"/>
                  <a:gd name="connsiteY43" fmla="*/ 3454509 h 6477015"/>
                  <a:gd name="connsiteX44" fmla="*/ 1145923 w 5758670"/>
                  <a:gd name="connsiteY44" fmla="*/ 3355089 h 6477015"/>
                  <a:gd name="connsiteX45" fmla="*/ 1147507 w 5758670"/>
                  <a:gd name="connsiteY45" fmla="*/ 3348018 h 6477015"/>
                  <a:gd name="connsiteX46" fmla="*/ 1284206 w 5758670"/>
                  <a:gd name="connsiteY46" fmla="*/ 3105345 h 6477015"/>
                  <a:gd name="connsiteX47" fmla="*/ 1287324 w 5758670"/>
                  <a:gd name="connsiteY47" fmla="*/ 2971226 h 6477015"/>
                  <a:gd name="connsiteX48" fmla="*/ 1152954 w 5758670"/>
                  <a:gd name="connsiteY48" fmla="*/ 2968063 h 6477015"/>
                  <a:gd name="connsiteX49" fmla="*/ 1003428 w 5758670"/>
                  <a:gd name="connsiteY49" fmla="*/ 3181386 h 6477015"/>
                  <a:gd name="connsiteX50" fmla="*/ 991644 w 5758670"/>
                  <a:gd name="connsiteY50" fmla="*/ 3167408 h 6477015"/>
                  <a:gd name="connsiteX51" fmla="*/ 265298 w 5758670"/>
                  <a:gd name="connsiteY51" fmla="*/ 2144851 h 6477015"/>
                  <a:gd name="connsiteX52" fmla="*/ 262327 w 5758670"/>
                  <a:gd name="connsiteY52" fmla="*/ 2140892 h 6477015"/>
                  <a:gd name="connsiteX53" fmla="*/ 252524 w 5758670"/>
                  <a:gd name="connsiteY53" fmla="*/ 1735940 h 6477015"/>
                  <a:gd name="connsiteX54" fmla="*/ 743686 w 5758670"/>
                  <a:gd name="connsiteY54" fmla="*/ 1050097 h 6477015"/>
                  <a:gd name="connsiteX55" fmla="*/ 852167 w 5758670"/>
                  <a:gd name="connsiteY55" fmla="*/ 1135783 h 6477015"/>
                  <a:gd name="connsiteX56" fmla="*/ 554697 w 5758670"/>
                  <a:gd name="connsiteY56" fmla="*/ 1692651 h 6477015"/>
                  <a:gd name="connsiteX57" fmla="*/ 552172 w 5758670"/>
                  <a:gd name="connsiteY57" fmla="*/ 1697635 h 6477015"/>
                  <a:gd name="connsiteX58" fmla="*/ 618964 w 5758670"/>
                  <a:gd name="connsiteY58" fmla="*/ 2003230 h 6477015"/>
                  <a:gd name="connsiteX59" fmla="*/ 1683930 w 5758670"/>
                  <a:gd name="connsiteY59" fmla="*/ 2917765 h 6477015"/>
                  <a:gd name="connsiteX60" fmla="*/ 1447158 w 5758670"/>
                  <a:gd name="connsiteY60" fmla="*/ 4779093 h 6477015"/>
                  <a:gd name="connsiteX61" fmla="*/ 1529496 w 5758670"/>
                  <a:gd name="connsiteY61" fmla="*/ 4885192 h 6477015"/>
                  <a:gd name="connsiteX62" fmla="*/ 1541575 w 5758670"/>
                  <a:gd name="connsiteY62" fmla="*/ 4885938 h 6477015"/>
                  <a:gd name="connsiteX63" fmla="*/ 1635751 w 5758670"/>
                  <a:gd name="connsiteY63" fmla="*/ 4803015 h 6477015"/>
                  <a:gd name="connsiteX64" fmla="*/ 1786510 w 5758670"/>
                  <a:gd name="connsiteY64" fmla="*/ 3617736 h 6477015"/>
                  <a:gd name="connsiteX65" fmla="*/ 2298624 w 5758670"/>
                  <a:gd name="connsiteY65" fmla="*/ 3617736 h 6477015"/>
                  <a:gd name="connsiteX66" fmla="*/ 3078538 w 5758670"/>
                  <a:gd name="connsiteY66" fmla="*/ 3296037 h 6477015"/>
                  <a:gd name="connsiteX67" fmla="*/ 3148099 w 5758670"/>
                  <a:gd name="connsiteY67" fmla="*/ 3217617 h 6477015"/>
                  <a:gd name="connsiteX68" fmla="*/ 5300745 w 5758670"/>
                  <a:gd name="connsiteY68" fmla="*/ 3086370 h 6477015"/>
                  <a:gd name="connsiteX69" fmla="*/ 5302874 w 5758670"/>
                  <a:gd name="connsiteY69" fmla="*/ 3086218 h 6477015"/>
                  <a:gd name="connsiteX70" fmla="*/ 5661936 w 5758670"/>
                  <a:gd name="connsiteY70" fmla="*/ 2899675 h 6477015"/>
                  <a:gd name="connsiteX71" fmla="*/ 5672735 w 5758670"/>
                  <a:gd name="connsiteY71" fmla="*/ 2883609 h 6477015"/>
                  <a:gd name="connsiteX72" fmla="*/ 5747443 w 5758670"/>
                  <a:gd name="connsiteY72" fmla="*/ 2743961 h 6477015"/>
                  <a:gd name="connsiteX73" fmla="*/ 5745769 w 5758670"/>
                  <a:gd name="connsiteY73" fmla="*/ 2651563 h 6477015"/>
                  <a:gd name="connsiteX74" fmla="*/ 1360713 w 5758670"/>
                  <a:gd name="connsiteY74" fmla="*/ 5458368 h 6477015"/>
                  <a:gd name="connsiteX75" fmla="*/ 1297528 w 5758670"/>
                  <a:gd name="connsiteY75" fmla="*/ 5954795 h 6477015"/>
                  <a:gd name="connsiteX76" fmla="*/ 1436169 w 5758670"/>
                  <a:gd name="connsiteY76" fmla="*/ 6196430 h 6477015"/>
                  <a:gd name="connsiteX77" fmla="*/ 1648870 w 5758670"/>
                  <a:gd name="connsiteY77" fmla="*/ 6287260 h 6477015"/>
                  <a:gd name="connsiteX78" fmla="*/ 1214944 w 5758670"/>
                  <a:gd name="connsiteY78" fmla="*/ 6287260 h 6477015"/>
                  <a:gd name="connsiteX79" fmla="*/ 1166867 w 5758670"/>
                  <a:gd name="connsiteY79" fmla="*/ 6239770 h 6477015"/>
                  <a:gd name="connsiteX80" fmla="*/ 1158400 w 5758670"/>
                  <a:gd name="connsiteY80" fmla="*/ 5458368 h 6477015"/>
                  <a:gd name="connsiteX81" fmla="*/ 3104636 w 5758670"/>
                  <a:gd name="connsiteY81" fmla="*/ 1982711 h 6477015"/>
                  <a:gd name="connsiteX82" fmla="*/ 3295156 w 5758670"/>
                  <a:gd name="connsiteY82" fmla="*/ 1792462 h 6477015"/>
                  <a:gd name="connsiteX83" fmla="*/ 3477210 w 5758670"/>
                  <a:gd name="connsiteY83" fmla="*/ 1717205 h 6477015"/>
                  <a:gd name="connsiteX84" fmla="*/ 3659263 w 5758670"/>
                  <a:gd name="connsiteY84" fmla="*/ 1792462 h 6477015"/>
                  <a:gd name="connsiteX85" fmla="*/ 3659263 w 5758670"/>
                  <a:gd name="connsiteY85" fmla="*/ 2155769 h 6477015"/>
                  <a:gd name="connsiteX86" fmla="*/ 3468743 w 5758670"/>
                  <a:gd name="connsiteY86" fmla="*/ 2346018 h 6477015"/>
                  <a:gd name="connsiteX87" fmla="*/ 3286689 w 5758670"/>
                  <a:gd name="connsiteY87" fmla="*/ 2421275 h 6477015"/>
                  <a:gd name="connsiteX88" fmla="*/ 3104636 w 5758670"/>
                  <a:gd name="connsiteY88" fmla="*/ 2346018 h 6477015"/>
                  <a:gd name="connsiteX89" fmla="*/ 3104636 w 5758670"/>
                  <a:gd name="connsiteY89" fmla="*/ 1982711 h 6477015"/>
                  <a:gd name="connsiteX90" fmla="*/ 854345 w 5758670"/>
                  <a:gd name="connsiteY90" fmla="*/ 895575 h 6477015"/>
                  <a:gd name="connsiteX91" fmla="*/ 1268223 w 5758670"/>
                  <a:gd name="connsiteY91" fmla="*/ 317659 h 6477015"/>
                  <a:gd name="connsiteX92" fmla="*/ 1281836 w 5758670"/>
                  <a:gd name="connsiteY92" fmla="*/ 695540 h 6477015"/>
                  <a:gd name="connsiteX93" fmla="*/ 1280099 w 5758670"/>
                  <a:gd name="connsiteY93" fmla="*/ 696775 h 6477015"/>
                  <a:gd name="connsiteX94" fmla="*/ 1215389 w 5758670"/>
                  <a:gd name="connsiteY94" fmla="*/ 696775 h 6477015"/>
                  <a:gd name="connsiteX95" fmla="*/ 1187267 w 5758670"/>
                  <a:gd name="connsiteY95" fmla="*/ 698851 h 6477015"/>
                  <a:gd name="connsiteX96" fmla="*/ 1182761 w 5758670"/>
                  <a:gd name="connsiteY96" fmla="*/ 699395 h 6477015"/>
                  <a:gd name="connsiteX97" fmla="*/ 1180384 w 5758670"/>
                  <a:gd name="connsiteY97" fmla="*/ 699691 h 6477015"/>
                  <a:gd name="connsiteX98" fmla="*/ 1179295 w 5758670"/>
                  <a:gd name="connsiteY98" fmla="*/ 699938 h 6477015"/>
                  <a:gd name="connsiteX99" fmla="*/ 1174145 w 5758670"/>
                  <a:gd name="connsiteY99" fmla="*/ 700976 h 6477015"/>
                  <a:gd name="connsiteX100" fmla="*/ 1061653 w 5758670"/>
                  <a:gd name="connsiteY100" fmla="*/ 761807 h 6477015"/>
                  <a:gd name="connsiteX101" fmla="*/ 1059624 w 5758670"/>
                  <a:gd name="connsiteY101" fmla="*/ 763783 h 6477015"/>
                  <a:gd name="connsiteX102" fmla="*/ 1058089 w 5758670"/>
                  <a:gd name="connsiteY102" fmla="*/ 765315 h 6477015"/>
                  <a:gd name="connsiteX103" fmla="*/ 1055118 w 5758670"/>
                  <a:gd name="connsiteY103" fmla="*/ 768774 h 6477015"/>
                  <a:gd name="connsiteX104" fmla="*/ 1053929 w 5758670"/>
                  <a:gd name="connsiteY104" fmla="*/ 770108 h 6477015"/>
                  <a:gd name="connsiteX105" fmla="*/ 1021400 w 5758670"/>
                  <a:gd name="connsiteY105" fmla="*/ 819030 h 6477015"/>
                  <a:gd name="connsiteX106" fmla="*/ 943022 w 5758670"/>
                  <a:gd name="connsiteY106" fmla="*/ 965695 h 6477015"/>
                  <a:gd name="connsiteX107" fmla="*/ 724029 w 5758670"/>
                  <a:gd name="connsiteY107" fmla="*/ 1778926 h 6477015"/>
                  <a:gd name="connsiteX108" fmla="*/ 1141517 w 5758670"/>
                  <a:gd name="connsiteY108" fmla="*/ 997519 h 6477015"/>
                  <a:gd name="connsiteX109" fmla="*/ 2257518 w 5758670"/>
                  <a:gd name="connsiteY109" fmla="*/ 2371623 h 6477015"/>
                  <a:gd name="connsiteX110" fmla="*/ 1819731 w 5758670"/>
                  <a:gd name="connsiteY110" fmla="*/ 2784088 h 6477015"/>
                  <a:gd name="connsiteX111" fmla="*/ 742993 w 5758670"/>
                  <a:gd name="connsiteY111" fmla="*/ 1859421 h 6477015"/>
                  <a:gd name="connsiteX112" fmla="*/ 724029 w 5758670"/>
                  <a:gd name="connsiteY112" fmla="*/ 1778926 h 6477015"/>
                  <a:gd name="connsiteX113" fmla="*/ 3097158 w 5758670"/>
                  <a:gd name="connsiteY113" fmla="*/ 3030619 h 6477015"/>
                  <a:gd name="connsiteX114" fmla="*/ 3031754 w 5758670"/>
                  <a:gd name="connsiteY114" fmla="*/ 3062448 h 6477015"/>
                  <a:gd name="connsiteX115" fmla="*/ 2933864 w 5758670"/>
                  <a:gd name="connsiteY115" fmla="*/ 3172848 h 6477015"/>
                  <a:gd name="connsiteX116" fmla="*/ 2929453 w 5758670"/>
                  <a:gd name="connsiteY116" fmla="*/ 3178224 h 6477015"/>
                  <a:gd name="connsiteX117" fmla="*/ 2298573 w 5758670"/>
                  <a:gd name="connsiteY117" fmla="*/ 3427981 h 6477015"/>
                  <a:gd name="connsiteX118" fmla="*/ 1810631 w 5758670"/>
                  <a:gd name="connsiteY118" fmla="*/ 3427981 h 6477015"/>
                  <a:gd name="connsiteX119" fmla="*/ 1868708 w 5758670"/>
                  <a:gd name="connsiteY119" fmla="*/ 2971479 h 6477015"/>
                  <a:gd name="connsiteX120" fmla="*/ 2448786 w 5758670"/>
                  <a:gd name="connsiteY120" fmla="*/ 2339452 h 6477015"/>
                  <a:gd name="connsiteX121" fmla="*/ 2427555 w 5758670"/>
                  <a:gd name="connsiteY121" fmla="*/ 2279705 h 6477015"/>
                  <a:gd name="connsiteX122" fmla="*/ 2226578 w 5758670"/>
                  <a:gd name="connsiteY122" fmla="*/ 2032238 h 6477015"/>
                  <a:gd name="connsiteX123" fmla="*/ 2405412 w 5758670"/>
                  <a:gd name="connsiteY123" fmla="*/ 1903646 h 6477015"/>
                  <a:gd name="connsiteX124" fmla="*/ 2985845 w 5758670"/>
                  <a:gd name="connsiteY124" fmla="*/ 2507614 h 6477015"/>
                  <a:gd name="connsiteX125" fmla="*/ 3499340 w 5758670"/>
                  <a:gd name="connsiteY125" fmla="*/ 2737396 h 6477015"/>
                  <a:gd name="connsiteX126" fmla="*/ 3718836 w 5758670"/>
                  <a:gd name="connsiteY126" fmla="*/ 2743177 h 6477015"/>
                  <a:gd name="connsiteX127" fmla="*/ 3723830 w 5758670"/>
                  <a:gd name="connsiteY127" fmla="*/ 2992428 h 6477015"/>
                  <a:gd name="connsiteX128" fmla="*/ 5288019 w 5758670"/>
                  <a:gd name="connsiteY128" fmla="*/ 2897056 h 6477015"/>
                  <a:gd name="connsiteX129" fmla="*/ 3913754 w 5758670"/>
                  <a:gd name="connsiteY129" fmla="*/ 2980815 h 6477015"/>
                  <a:gd name="connsiteX130" fmla="*/ 3909052 w 5758670"/>
                  <a:gd name="connsiteY130" fmla="*/ 2748111 h 6477015"/>
                  <a:gd name="connsiteX131" fmla="*/ 5505486 w 5758670"/>
                  <a:gd name="connsiteY131" fmla="*/ 2790021 h 6477015"/>
                  <a:gd name="connsiteX132" fmla="*/ 5288019 w 5758670"/>
                  <a:gd name="connsiteY132" fmla="*/ 2897056 h 647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758670" h="6477015">
                    <a:moveTo>
                      <a:pt x="5745769" y="2651563"/>
                    </a:moveTo>
                    <a:cubicBezTo>
                      <a:pt x="5729178" y="2623137"/>
                      <a:pt x="5699023" y="2605301"/>
                      <a:pt x="5666094" y="2604415"/>
                    </a:cubicBezTo>
                    <a:lnTo>
                      <a:pt x="3516274" y="2547982"/>
                    </a:lnTo>
                    <a:cubicBezTo>
                      <a:pt x="3547569" y="2529259"/>
                      <a:pt x="3576735" y="2506577"/>
                      <a:pt x="3603175" y="2480188"/>
                    </a:cubicBezTo>
                    <a:lnTo>
                      <a:pt x="3793746" y="2289939"/>
                    </a:lnTo>
                    <a:cubicBezTo>
                      <a:pt x="3968169" y="2115794"/>
                      <a:pt x="3968169" y="1832450"/>
                      <a:pt x="3793746" y="1658305"/>
                    </a:cubicBezTo>
                    <a:cubicBezTo>
                      <a:pt x="3709228" y="1573901"/>
                      <a:pt x="3596787" y="1527449"/>
                      <a:pt x="3477210" y="1527449"/>
                    </a:cubicBezTo>
                    <a:cubicBezTo>
                      <a:pt x="3357632" y="1527449"/>
                      <a:pt x="3245242" y="1573901"/>
                      <a:pt x="3160724" y="1658305"/>
                    </a:cubicBezTo>
                    <a:lnTo>
                      <a:pt x="2970153" y="1848554"/>
                    </a:lnTo>
                    <a:cubicBezTo>
                      <a:pt x="2902468" y="1916158"/>
                      <a:pt x="2861134" y="2000207"/>
                      <a:pt x="2846025" y="2087975"/>
                    </a:cubicBezTo>
                    <a:lnTo>
                      <a:pt x="2288965" y="1508322"/>
                    </a:lnTo>
                    <a:cubicBezTo>
                      <a:pt x="2252676" y="1470522"/>
                      <a:pt x="2192520" y="1469295"/>
                      <a:pt x="2154583" y="1505564"/>
                    </a:cubicBezTo>
                    <a:cubicBezTo>
                      <a:pt x="2116710" y="1541782"/>
                      <a:pt x="2115430" y="1601871"/>
                      <a:pt x="2151769" y="1639671"/>
                    </a:cubicBezTo>
                    <a:lnTo>
                      <a:pt x="2272526" y="1765340"/>
                    </a:lnTo>
                    <a:lnTo>
                      <a:pt x="2106659" y="1884582"/>
                    </a:lnTo>
                    <a:lnTo>
                      <a:pt x="1295398" y="885740"/>
                    </a:lnTo>
                    <a:cubicBezTo>
                      <a:pt x="1331447" y="882826"/>
                      <a:pt x="1364719" y="869829"/>
                      <a:pt x="1392541" y="849568"/>
                    </a:cubicBezTo>
                    <a:lnTo>
                      <a:pt x="1888608" y="1365815"/>
                    </a:lnTo>
                    <a:cubicBezTo>
                      <a:pt x="1907279" y="1385233"/>
                      <a:pt x="1932223" y="1395012"/>
                      <a:pt x="1957231" y="1395012"/>
                    </a:cubicBezTo>
                    <a:cubicBezTo>
                      <a:pt x="1980896" y="1395012"/>
                      <a:pt x="2004560" y="1386220"/>
                      <a:pt x="2023028" y="1368636"/>
                    </a:cubicBezTo>
                    <a:cubicBezTo>
                      <a:pt x="2060914" y="1332355"/>
                      <a:pt x="2062143" y="1272265"/>
                      <a:pt x="2025804" y="1234466"/>
                    </a:cubicBezTo>
                    <a:lnTo>
                      <a:pt x="1470670" y="656749"/>
                    </a:lnTo>
                    <a:lnTo>
                      <a:pt x="1451518" y="123851"/>
                    </a:lnTo>
                    <a:cubicBezTo>
                      <a:pt x="1451062" y="70186"/>
                      <a:pt x="1416801" y="23192"/>
                      <a:pt x="1365467" y="6341"/>
                    </a:cubicBezTo>
                    <a:cubicBezTo>
                      <a:pt x="1312979" y="-10856"/>
                      <a:pt x="1256386" y="7724"/>
                      <a:pt x="1224500" y="52396"/>
                    </a:cubicBezTo>
                    <a:lnTo>
                      <a:pt x="97798" y="1625591"/>
                    </a:lnTo>
                    <a:cubicBezTo>
                      <a:pt x="-37618" y="1814600"/>
                      <a:pt x="-31825" y="2073693"/>
                      <a:pt x="111562" y="2256529"/>
                    </a:cubicBezTo>
                    <a:lnTo>
                      <a:pt x="836472" y="3277061"/>
                    </a:lnTo>
                    <a:cubicBezTo>
                      <a:pt x="862515" y="3313824"/>
                      <a:pt x="900095" y="3348068"/>
                      <a:pt x="950252" y="3380731"/>
                    </a:cubicBezTo>
                    <a:cubicBezTo>
                      <a:pt x="947627" y="3405842"/>
                      <a:pt x="946289" y="3431093"/>
                      <a:pt x="946538" y="3456533"/>
                    </a:cubicBezTo>
                    <a:lnTo>
                      <a:pt x="976740" y="6241795"/>
                    </a:lnTo>
                    <a:cubicBezTo>
                      <a:pt x="978127" y="6371512"/>
                      <a:pt x="1084975" y="6477016"/>
                      <a:pt x="1214944" y="6477016"/>
                    </a:cubicBezTo>
                    <a:lnTo>
                      <a:pt x="1734820" y="6477016"/>
                    </a:lnTo>
                    <a:cubicBezTo>
                      <a:pt x="1815130" y="6477016"/>
                      <a:pt x="1882422" y="6424782"/>
                      <a:pt x="1902170" y="6347058"/>
                    </a:cubicBezTo>
                    <a:cubicBezTo>
                      <a:pt x="1921931" y="6269322"/>
                      <a:pt x="1887771" y="6191395"/>
                      <a:pt x="1817107" y="6153141"/>
                    </a:cubicBezTo>
                    <a:cubicBezTo>
                      <a:pt x="1814534" y="6151762"/>
                      <a:pt x="1811911" y="6150484"/>
                      <a:pt x="1809185" y="6149345"/>
                    </a:cubicBezTo>
                    <a:lnTo>
                      <a:pt x="1510927" y="6021994"/>
                    </a:lnTo>
                    <a:cubicBezTo>
                      <a:pt x="1493993" y="6014733"/>
                      <a:pt x="1483789" y="5996946"/>
                      <a:pt x="1486172" y="5978704"/>
                    </a:cubicBezTo>
                    <a:lnTo>
                      <a:pt x="1588663" y="5172938"/>
                    </a:lnTo>
                    <a:cubicBezTo>
                      <a:pt x="1595242" y="5120957"/>
                      <a:pt x="1558408" y="5073468"/>
                      <a:pt x="1506325" y="5066839"/>
                    </a:cubicBezTo>
                    <a:cubicBezTo>
                      <a:pt x="1454383" y="5060273"/>
                      <a:pt x="1406661" y="5097035"/>
                      <a:pt x="1400019" y="5149016"/>
                    </a:cubicBezTo>
                    <a:lnTo>
                      <a:pt x="1384822" y="5268612"/>
                    </a:lnTo>
                    <a:lnTo>
                      <a:pt x="1156322" y="5268612"/>
                    </a:lnTo>
                    <a:lnTo>
                      <a:pt x="1136714" y="3454509"/>
                    </a:lnTo>
                    <a:cubicBezTo>
                      <a:pt x="1136318" y="3420656"/>
                      <a:pt x="1139486" y="3387411"/>
                      <a:pt x="1145923" y="3355089"/>
                    </a:cubicBezTo>
                    <a:cubicBezTo>
                      <a:pt x="1146517" y="3352761"/>
                      <a:pt x="1147062" y="3350396"/>
                      <a:pt x="1147507" y="3348018"/>
                    </a:cubicBezTo>
                    <a:cubicBezTo>
                      <a:pt x="1167263" y="3256062"/>
                      <a:pt x="1214002" y="3172202"/>
                      <a:pt x="1284206" y="3105345"/>
                    </a:cubicBezTo>
                    <a:cubicBezTo>
                      <a:pt x="1322181" y="3069165"/>
                      <a:pt x="1323575" y="3009126"/>
                      <a:pt x="1287324" y="2971226"/>
                    </a:cubicBezTo>
                    <a:cubicBezTo>
                      <a:pt x="1251137" y="2933325"/>
                      <a:pt x="1190930" y="2931895"/>
                      <a:pt x="1152954" y="2968063"/>
                    </a:cubicBezTo>
                    <a:cubicBezTo>
                      <a:pt x="1088985" y="3029000"/>
                      <a:pt x="1038531" y="3101828"/>
                      <a:pt x="1003428" y="3181386"/>
                    </a:cubicBezTo>
                    <a:cubicBezTo>
                      <a:pt x="998080" y="3175808"/>
                      <a:pt x="994267" y="3171114"/>
                      <a:pt x="991644" y="3167408"/>
                    </a:cubicBezTo>
                    <a:lnTo>
                      <a:pt x="265298" y="2144851"/>
                    </a:lnTo>
                    <a:cubicBezTo>
                      <a:pt x="264358" y="2143511"/>
                      <a:pt x="263366" y="2142182"/>
                      <a:pt x="262327" y="2140892"/>
                    </a:cubicBezTo>
                    <a:cubicBezTo>
                      <a:pt x="169591" y="2023876"/>
                      <a:pt x="165531" y="1857295"/>
                      <a:pt x="252524" y="1735940"/>
                    </a:cubicBezTo>
                    <a:lnTo>
                      <a:pt x="743686" y="1050097"/>
                    </a:lnTo>
                    <a:lnTo>
                      <a:pt x="852167" y="1135783"/>
                    </a:lnTo>
                    <a:lnTo>
                      <a:pt x="554697" y="1692651"/>
                    </a:lnTo>
                    <a:cubicBezTo>
                      <a:pt x="553806" y="1694282"/>
                      <a:pt x="552964" y="1695952"/>
                      <a:pt x="552172" y="1697635"/>
                    </a:cubicBezTo>
                    <a:cubicBezTo>
                      <a:pt x="503947" y="1802405"/>
                      <a:pt x="531427" y="1928062"/>
                      <a:pt x="618964" y="2003230"/>
                    </a:cubicBezTo>
                    <a:lnTo>
                      <a:pt x="1683930" y="2917765"/>
                    </a:lnTo>
                    <a:lnTo>
                      <a:pt x="1447158" y="4779093"/>
                    </a:lnTo>
                    <a:cubicBezTo>
                      <a:pt x="1440516" y="4831086"/>
                      <a:pt x="1477413" y="4878576"/>
                      <a:pt x="1529496" y="4885192"/>
                    </a:cubicBezTo>
                    <a:cubicBezTo>
                      <a:pt x="1533501" y="4885685"/>
                      <a:pt x="1537570" y="4885938"/>
                      <a:pt x="1541575" y="4885938"/>
                    </a:cubicBezTo>
                    <a:cubicBezTo>
                      <a:pt x="1588714" y="4885938"/>
                      <a:pt x="1629655" y="4850947"/>
                      <a:pt x="1635751" y="4803015"/>
                    </a:cubicBezTo>
                    <a:lnTo>
                      <a:pt x="1786510" y="3617736"/>
                    </a:lnTo>
                    <a:lnTo>
                      <a:pt x="2298624" y="3617736"/>
                    </a:lnTo>
                    <a:cubicBezTo>
                      <a:pt x="2590101" y="3617736"/>
                      <a:pt x="2850043" y="3593473"/>
                      <a:pt x="3078538" y="3296037"/>
                    </a:cubicBezTo>
                    <a:lnTo>
                      <a:pt x="3148099" y="3217617"/>
                    </a:lnTo>
                    <a:lnTo>
                      <a:pt x="5300745" y="3086370"/>
                    </a:lnTo>
                    <a:cubicBezTo>
                      <a:pt x="5301493" y="3086319"/>
                      <a:pt x="5302177" y="3086268"/>
                      <a:pt x="5302874" y="3086218"/>
                    </a:cubicBezTo>
                    <a:cubicBezTo>
                      <a:pt x="5441756" y="3074655"/>
                      <a:pt x="5572614" y="3006659"/>
                      <a:pt x="5661936" y="2899675"/>
                    </a:cubicBezTo>
                    <a:cubicBezTo>
                      <a:pt x="5666055" y="2894678"/>
                      <a:pt x="5669668" y="2889302"/>
                      <a:pt x="5672735" y="2883609"/>
                    </a:cubicBezTo>
                    <a:lnTo>
                      <a:pt x="5747443" y="2743961"/>
                    </a:lnTo>
                    <a:cubicBezTo>
                      <a:pt x="5762995" y="2714954"/>
                      <a:pt x="5762349" y="2679976"/>
                      <a:pt x="5745769" y="2651563"/>
                    </a:cubicBezTo>
                    <a:close/>
                    <a:moveTo>
                      <a:pt x="1360713" y="5458368"/>
                    </a:moveTo>
                    <a:lnTo>
                      <a:pt x="1297528" y="5954795"/>
                    </a:lnTo>
                    <a:cubicBezTo>
                      <a:pt x="1284561" y="6056681"/>
                      <a:pt x="1341599" y="6156063"/>
                      <a:pt x="1436169" y="6196430"/>
                    </a:cubicBezTo>
                    <a:lnTo>
                      <a:pt x="1648870" y="6287260"/>
                    </a:lnTo>
                    <a:lnTo>
                      <a:pt x="1214944" y="6287260"/>
                    </a:lnTo>
                    <a:cubicBezTo>
                      <a:pt x="1188702" y="6287260"/>
                      <a:pt x="1167164" y="6265957"/>
                      <a:pt x="1166867" y="6239770"/>
                    </a:cubicBezTo>
                    <a:lnTo>
                      <a:pt x="1158400" y="5458368"/>
                    </a:lnTo>
                    <a:close/>
                    <a:moveTo>
                      <a:pt x="3104636" y="1982711"/>
                    </a:moveTo>
                    <a:lnTo>
                      <a:pt x="3295156" y="1792462"/>
                    </a:lnTo>
                    <a:cubicBezTo>
                      <a:pt x="3343829" y="1743935"/>
                      <a:pt x="3408434" y="1717205"/>
                      <a:pt x="3477210" y="1717205"/>
                    </a:cubicBezTo>
                    <a:cubicBezTo>
                      <a:pt x="3546035" y="1717205"/>
                      <a:pt x="3610641" y="1743935"/>
                      <a:pt x="3659263" y="1792462"/>
                    </a:cubicBezTo>
                    <a:cubicBezTo>
                      <a:pt x="3759625" y="1892628"/>
                      <a:pt x="3759625" y="2055603"/>
                      <a:pt x="3659263" y="2155769"/>
                    </a:cubicBezTo>
                    <a:lnTo>
                      <a:pt x="3468743" y="2346018"/>
                    </a:lnTo>
                    <a:cubicBezTo>
                      <a:pt x="3420070" y="2394545"/>
                      <a:pt x="3355465" y="2421275"/>
                      <a:pt x="3286689" y="2421275"/>
                    </a:cubicBezTo>
                    <a:cubicBezTo>
                      <a:pt x="3217914" y="2421275"/>
                      <a:pt x="3153245" y="2394545"/>
                      <a:pt x="3104636" y="2346018"/>
                    </a:cubicBezTo>
                    <a:cubicBezTo>
                      <a:pt x="3004274" y="2245852"/>
                      <a:pt x="3004274" y="2082877"/>
                      <a:pt x="3104636" y="1982711"/>
                    </a:cubicBezTo>
                    <a:close/>
                    <a:moveTo>
                      <a:pt x="854345" y="895575"/>
                    </a:moveTo>
                    <a:lnTo>
                      <a:pt x="1268223" y="317659"/>
                    </a:lnTo>
                    <a:lnTo>
                      <a:pt x="1281836" y="695540"/>
                    </a:lnTo>
                    <a:cubicBezTo>
                      <a:pt x="1281532" y="696232"/>
                      <a:pt x="1280898" y="696775"/>
                      <a:pt x="1280099" y="696775"/>
                    </a:cubicBezTo>
                    <a:lnTo>
                      <a:pt x="1215389" y="696775"/>
                    </a:lnTo>
                    <a:cubicBezTo>
                      <a:pt x="1205833" y="696775"/>
                      <a:pt x="1196426" y="697566"/>
                      <a:pt x="1187267" y="698851"/>
                    </a:cubicBezTo>
                    <a:cubicBezTo>
                      <a:pt x="1185732" y="698950"/>
                      <a:pt x="1184296" y="699196"/>
                      <a:pt x="1182761" y="699395"/>
                    </a:cubicBezTo>
                    <a:cubicBezTo>
                      <a:pt x="1181969" y="699543"/>
                      <a:pt x="1181176" y="699592"/>
                      <a:pt x="1180384" y="699691"/>
                    </a:cubicBezTo>
                    <a:cubicBezTo>
                      <a:pt x="1179989" y="699740"/>
                      <a:pt x="1179641" y="699839"/>
                      <a:pt x="1179295" y="699938"/>
                    </a:cubicBezTo>
                    <a:cubicBezTo>
                      <a:pt x="1177512" y="700235"/>
                      <a:pt x="1175829" y="700580"/>
                      <a:pt x="1174145" y="700976"/>
                    </a:cubicBezTo>
                    <a:cubicBezTo>
                      <a:pt x="1131416" y="709228"/>
                      <a:pt x="1091905" y="730576"/>
                      <a:pt x="1061653" y="761807"/>
                    </a:cubicBezTo>
                    <a:cubicBezTo>
                      <a:pt x="1060960" y="762448"/>
                      <a:pt x="1060267" y="763140"/>
                      <a:pt x="1059624" y="763783"/>
                    </a:cubicBezTo>
                    <a:cubicBezTo>
                      <a:pt x="1059129" y="764327"/>
                      <a:pt x="1058584" y="764820"/>
                      <a:pt x="1058089" y="765315"/>
                    </a:cubicBezTo>
                    <a:cubicBezTo>
                      <a:pt x="1057049" y="766451"/>
                      <a:pt x="1056108" y="767638"/>
                      <a:pt x="1055118" y="768774"/>
                    </a:cubicBezTo>
                    <a:cubicBezTo>
                      <a:pt x="1054721" y="769219"/>
                      <a:pt x="1054326" y="769663"/>
                      <a:pt x="1053929" y="770108"/>
                    </a:cubicBezTo>
                    <a:cubicBezTo>
                      <a:pt x="1040908" y="784884"/>
                      <a:pt x="1029867" y="801240"/>
                      <a:pt x="1021400" y="819030"/>
                    </a:cubicBezTo>
                    <a:lnTo>
                      <a:pt x="943022" y="965695"/>
                    </a:lnTo>
                    <a:close/>
                    <a:moveTo>
                      <a:pt x="724029" y="1778926"/>
                    </a:moveTo>
                    <a:lnTo>
                      <a:pt x="1141517" y="997519"/>
                    </a:lnTo>
                    <a:lnTo>
                      <a:pt x="2257518" y="2371623"/>
                    </a:lnTo>
                    <a:cubicBezTo>
                      <a:pt x="2241091" y="2599772"/>
                      <a:pt x="2051547" y="2780686"/>
                      <a:pt x="1819731" y="2784088"/>
                    </a:cubicBezTo>
                    <a:lnTo>
                      <a:pt x="742993" y="1859421"/>
                    </a:lnTo>
                    <a:cubicBezTo>
                      <a:pt x="719871" y="1839610"/>
                      <a:pt x="712295" y="1806795"/>
                      <a:pt x="724029" y="1778926"/>
                    </a:cubicBezTo>
                    <a:close/>
                    <a:moveTo>
                      <a:pt x="3097158" y="3030619"/>
                    </a:moveTo>
                    <a:cubicBezTo>
                      <a:pt x="3071998" y="3032163"/>
                      <a:pt x="3048435" y="3043624"/>
                      <a:pt x="3031754" y="3062448"/>
                    </a:cubicBezTo>
                    <a:lnTo>
                      <a:pt x="2933864" y="3172848"/>
                    </a:lnTo>
                    <a:cubicBezTo>
                      <a:pt x="2932330" y="3174619"/>
                      <a:pt x="2930847" y="3176402"/>
                      <a:pt x="2929453" y="3178224"/>
                    </a:cubicBezTo>
                    <a:cubicBezTo>
                      <a:pt x="2797606" y="3350940"/>
                      <a:pt x="2675253" y="3427981"/>
                      <a:pt x="2298573" y="3427981"/>
                    </a:cubicBezTo>
                    <a:lnTo>
                      <a:pt x="1810631" y="3427981"/>
                    </a:lnTo>
                    <a:lnTo>
                      <a:pt x="1868708" y="2971479"/>
                    </a:lnTo>
                    <a:cubicBezTo>
                      <a:pt x="2193255" y="2943205"/>
                      <a:pt x="2448786" y="2670627"/>
                      <a:pt x="2448786" y="2339452"/>
                    </a:cubicBezTo>
                    <a:cubicBezTo>
                      <a:pt x="2448786" y="2317706"/>
                      <a:pt x="2441270" y="2296606"/>
                      <a:pt x="2427555" y="2279705"/>
                    </a:cubicBezTo>
                    <a:lnTo>
                      <a:pt x="2226578" y="2032238"/>
                    </a:lnTo>
                    <a:lnTo>
                      <a:pt x="2405412" y="1903646"/>
                    </a:lnTo>
                    <a:lnTo>
                      <a:pt x="2985845" y="2507614"/>
                    </a:lnTo>
                    <a:cubicBezTo>
                      <a:pt x="3116462" y="2653385"/>
                      <a:pt x="3303471" y="2737042"/>
                      <a:pt x="3499340" y="2737396"/>
                    </a:cubicBezTo>
                    <a:lnTo>
                      <a:pt x="3718836" y="2743177"/>
                    </a:lnTo>
                    <a:lnTo>
                      <a:pt x="3723830" y="2992428"/>
                    </a:lnTo>
                    <a:close/>
                    <a:moveTo>
                      <a:pt x="5288019" y="2897056"/>
                    </a:moveTo>
                    <a:lnTo>
                      <a:pt x="3913754" y="2980815"/>
                    </a:lnTo>
                    <a:lnTo>
                      <a:pt x="3909052" y="2748111"/>
                    </a:lnTo>
                    <a:lnTo>
                      <a:pt x="5505486" y="2790021"/>
                    </a:lnTo>
                    <a:cubicBezTo>
                      <a:pt x="5449234" y="2851148"/>
                      <a:pt x="5370902" y="2889884"/>
                      <a:pt x="5288019" y="2897056"/>
                    </a:cubicBezTo>
                    <a:close/>
                  </a:path>
                </a:pathLst>
              </a:custGeom>
              <a:solidFill>
                <a:schemeClr val="tx2"/>
              </a:solidFill>
              <a:ln w="12675" cap="flat">
                <a:noFill/>
                <a:prstDash val="solid"/>
                <a:miter/>
              </a:ln>
            </p:spPr>
            <p:txBody>
              <a:bodyPr rtlCol="0" anchor="ctr"/>
              <a:lstStyle/>
              <a:p>
                <a:pPr defTabSz="685800"/>
                <a:endParaRPr lang="nl-NL" sz="1350">
                  <a:solidFill>
                    <a:srgbClr val="000000"/>
                  </a:solidFill>
                </a:endParaRPr>
              </a:p>
            </p:txBody>
          </p:sp>
          <p:grpSp>
            <p:nvGrpSpPr>
              <p:cNvPr id="33" name="Groep 101">
                <a:extLst>
                  <a:ext uri="{FF2B5EF4-FFF2-40B4-BE49-F238E27FC236}">
                    <a16:creationId xmlns:a16="http://schemas.microsoft.com/office/drawing/2014/main" id="{D8C7A5F3-3AF9-4847-A686-6A5B05598A4D}"/>
                  </a:ext>
                </a:extLst>
              </p:cNvPr>
              <p:cNvGrpSpPr/>
              <p:nvPr/>
            </p:nvGrpSpPr>
            <p:grpSpPr>
              <a:xfrm>
                <a:off x="7272452" y="2151392"/>
                <a:ext cx="174773" cy="157912"/>
                <a:chOff x="7280508" y="2151392"/>
                <a:chExt cx="174773" cy="157912"/>
              </a:xfrm>
            </p:grpSpPr>
            <p:sp>
              <p:nvSpPr>
                <p:cNvPr id="46" name="Graphic 37">
                  <a:extLst>
                    <a:ext uri="{FF2B5EF4-FFF2-40B4-BE49-F238E27FC236}">
                      <a16:creationId xmlns:a16="http://schemas.microsoft.com/office/drawing/2014/main" id="{DD6B8F83-213B-5E45-96B1-3BC61C2C578C}"/>
                    </a:ext>
                  </a:extLst>
                </p:cNvPr>
                <p:cNvSpPr/>
                <p:nvPr/>
              </p:nvSpPr>
              <p:spPr>
                <a:xfrm>
                  <a:off x="7347424" y="2194235"/>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sp>
              <p:nvSpPr>
                <p:cNvPr id="47" name="Graphic 37">
                  <a:extLst>
                    <a:ext uri="{FF2B5EF4-FFF2-40B4-BE49-F238E27FC236}">
                      <a16:creationId xmlns:a16="http://schemas.microsoft.com/office/drawing/2014/main" id="{91AC4E3F-30CE-9C4D-AFB7-0A966135C3FA}"/>
                    </a:ext>
                  </a:extLst>
                </p:cNvPr>
                <p:cNvSpPr/>
                <p:nvPr/>
              </p:nvSpPr>
              <p:spPr>
                <a:xfrm rot="10800000">
                  <a:off x="7280508" y="2151392"/>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grpSp>
          <p:grpSp>
            <p:nvGrpSpPr>
              <p:cNvPr id="34" name="Groep 120">
                <a:extLst>
                  <a:ext uri="{FF2B5EF4-FFF2-40B4-BE49-F238E27FC236}">
                    <a16:creationId xmlns:a16="http://schemas.microsoft.com/office/drawing/2014/main" id="{269DEBE7-A6D0-0740-8E4A-4C10B91E5C9B}"/>
                  </a:ext>
                </a:extLst>
              </p:cNvPr>
              <p:cNvGrpSpPr/>
              <p:nvPr/>
            </p:nvGrpSpPr>
            <p:grpSpPr>
              <a:xfrm rot="17315300">
                <a:off x="5068952" y="2148745"/>
                <a:ext cx="174773" cy="157912"/>
                <a:chOff x="7280508" y="2151392"/>
                <a:chExt cx="174773" cy="157912"/>
              </a:xfrm>
            </p:grpSpPr>
            <p:sp>
              <p:nvSpPr>
                <p:cNvPr id="44" name="Graphic 37">
                  <a:extLst>
                    <a:ext uri="{FF2B5EF4-FFF2-40B4-BE49-F238E27FC236}">
                      <a16:creationId xmlns:a16="http://schemas.microsoft.com/office/drawing/2014/main" id="{8A4E718E-351B-0247-AF71-8B9C63080B0C}"/>
                    </a:ext>
                  </a:extLst>
                </p:cNvPr>
                <p:cNvSpPr/>
                <p:nvPr/>
              </p:nvSpPr>
              <p:spPr>
                <a:xfrm>
                  <a:off x="7347424" y="2194235"/>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sp>
              <p:nvSpPr>
                <p:cNvPr id="45" name="Graphic 37">
                  <a:extLst>
                    <a:ext uri="{FF2B5EF4-FFF2-40B4-BE49-F238E27FC236}">
                      <a16:creationId xmlns:a16="http://schemas.microsoft.com/office/drawing/2014/main" id="{10818FEA-A9C3-AB41-B61F-7DC77C22A10F}"/>
                    </a:ext>
                  </a:extLst>
                </p:cNvPr>
                <p:cNvSpPr/>
                <p:nvPr/>
              </p:nvSpPr>
              <p:spPr>
                <a:xfrm rot="10800000">
                  <a:off x="7280508" y="2151392"/>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grpSp>
          <p:grpSp>
            <p:nvGrpSpPr>
              <p:cNvPr id="35" name="Groep 123">
                <a:extLst>
                  <a:ext uri="{FF2B5EF4-FFF2-40B4-BE49-F238E27FC236}">
                    <a16:creationId xmlns:a16="http://schemas.microsoft.com/office/drawing/2014/main" id="{D08587F1-0E44-8D4F-83A7-D3C82A2B7092}"/>
                  </a:ext>
                </a:extLst>
              </p:cNvPr>
              <p:cNvGrpSpPr/>
              <p:nvPr/>
            </p:nvGrpSpPr>
            <p:grpSpPr>
              <a:xfrm rot="12569326">
                <a:off x="4400272" y="4251460"/>
                <a:ext cx="174773" cy="157912"/>
                <a:chOff x="7280508" y="2151392"/>
                <a:chExt cx="174773" cy="157912"/>
              </a:xfrm>
            </p:grpSpPr>
            <p:sp>
              <p:nvSpPr>
                <p:cNvPr id="42" name="Graphic 37">
                  <a:extLst>
                    <a:ext uri="{FF2B5EF4-FFF2-40B4-BE49-F238E27FC236}">
                      <a16:creationId xmlns:a16="http://schemas.microsoft.com/office/drawing/2014/main" id="{34B5E65C-0A72-DA43-BC7C-503D3C1143D1}"/>
                    </a:ext>
                  </a:extLst>
                </p:cNvPr>
                <p:cNvSpPr/>
                <p:nvPr/>
              </p:nvSpPr>
              <p:spPr>
                <a:xfrm>
                  <a:off x="7347424" y="2194235"/>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sp>
              <p:nvSpPr>
                <p:cNvPr id="43" name="Graphic 37">
                  <a:extLst>
                    <a:ext uri="{FF2B5EF4-FFF2-40B4-BE49-F238E27FC236}">
                      <a16:creationId xmlns:a16="http://schemas.microsoft.com/office/drawing/2014/main" id="{2291E992-F29C-E544-A630-25DEA4E42271}"/>
                    </a:ext>
                  </a:extLst>
                </p:cNvPr>
                <p:cNvSpPr/>
                <p:nvPr/>
              </p:nvSpPr>
              <p:spPr>
                <a:xfrm rot="10800000">
                  <a:off x="7280508" y="2151392"/>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grpSp>
          <p:grpSp>
            <p:nvGrpSpPr>
              <p:cNvPr id="36" name="Groep 126">
                <a:extLst>
                  <a:ext uri="{FF2B5EF4-FFF2-40B4-BE49-F238E27FC236}">
                    <a16:creationId xmlns:a16="http://schemas.microsoft.com/office/drawing/2014/main" id="{C8F0E7CD-FD9D-2742-AF02-A07A62261ACB}"/>
                  </a:ext>
                </a:extLst>
              </p:cNvPr>
              <p:cNvGrpSpPr/>
              <p:nvPr/>
            </p:nvGrpSpPr>
            <p:grpSpPr>
              <a:xfrm rot="8575116">
                <a:off x="6172678" y="5544509"/>
                <a:ext cx="174773" cy="157912"/>
                <a:chOff x="7280508" y="2151392"/>
                <a:chExt cx="174773" cy="157912"/>
              </a:xfrm>
            </p:grpSpPr>
            <p:sp>
              <p:nvSpPr>
                <p:cNvPr id="40" name="Graphic 37">
                  <a:extLst>
                    <a:ext uri="{FF2B5EF4-FFF2-40B4-BE49-F238E27FC236}">
                      <a16:creationId xmlns:a16="http://schemas.microsoft.com/office/drawing/2014/main" id="{F7AAB6C8-57EB-F146-B1C9-FDB0D5094778}"/>
                    </a:ext>
                  </a:extLst>
                </p:cNvPr>
                <p:cNvSpPr/>
                <p:nvPr/>
              </p:nvSpPr>
              <p:spPr>
                <a:xfrm>
                  <a:off x="7347424" y="2194235"/>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sp>
              <p:nvSpPr>
                <p:cNvPr id="41" name="Graphic 37">
                  <a:extLst>
                    <a:ext uri="{FF2B5EF4-FFF2-40B4-BE49-F238E27FC236}">
                      <a16:creationId xmlns:a16="http://schemas.microsoft.com/office/drawing/2014/main" id="{D5EB6939-751F-3046-9447-EB54E78B30F5}"/>
                    </a:ext>
                  </a:extLst>
                </p:cNvPr>
                <p:cNvSpPr/>
                <p:nvPr/>
              </p:nvSpPr>
              <p:spPr>
                <a:xfrm rot="10800000">
                  <a:off x="7280508" y="2151392"/>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grpSp>
          <p:grpSp>
            <p:nvGrpSpPr>
              <p:cNvPr id="37" name="Groep 129">
                <a:extLst>
                  <a:ext uri="{FF2B5EF4-FFF2-40B4-BE49-F238E27FC236}">
                    <a16:creationId xmlns:a16="http://schemas.microsoft.com/office/drawing/2014/main" id="{A1476EE5-2BE4-974B-B392-A01DEB347EBE}"/>
                  </a:ext>
                </a:extLst>
              </p:cNvPr>
              <p:cNvGrpSpPr/>
              <p:nvPr/>
            </p:nvGrpSpPr>
            <p:grpSpPr>
              <a:xfrm rot="3501569">
                <a:off x="7966041" y="4219234"/>
                <a:ext cx="174773" cy="157912"/>
                <a:chOff x="7280508" y="2151392"/>
                <a:chExt cx="174773" cy="157912"/>
              </a:xfrm>
            </p:grpSpPr>
            <p:sp>
              <p:nvSpPr>
                <p:cNvPr id="38" name="Graphic 37">
                  <a:extLst>
                    <a:ext uri="{FF2B5EF4-FFF2-40B4-BE49-F238E27FC236}">
                      <a16:creationId xmlns:a16="http://schemas.microsoft.com/office/drawing/2014/main" id="{9EDFD0C5-B1ED-824F-8D49-11F8387E1B52}"/>
                    </a:ext>
                  </a:extLst>
                </p:cNvPr>
                <p:cNvSpPr/>
                <p:nvPr/>
              </p:nvSpPr>
              <p:spPr>
                <a:xfrm>
                  <a:off x="7347424" y="2194235"/>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sp>
              <p:nvSpPr>
                <p:cNvPr id="39" name="Graphic 37">
                  <a:extLst>
                    <a:ext uri="{FF2B5EF4-FFF2-40B4-BE49-F238E27FC236}">
                      <a16:creationId xmlns:a16="http://schemas.microsoft.com/office/drawing/2014/main" id="{4BD0166F-C23C-CB47-9C53-0ECEE10C7F39}"/>
                    </a:ext>
                  </a:extLst>
                </p:cNvPr>
                <p:cNvSpPr/>
                <p:nvPr/>
              </p:nvSpPr>
              <p:spPr>
                <a:xfrm rot="10800000">
                  <a:off x="7280508" y="2151392"/>
                  <a:ext cx="107857" cy="115069"/>
                </a:xfrm>
                <a:custGeom>
                  <a:avLst/>
                  <a:gdLst>
                    <a:gd name="connsiteX0" fmla="*/ 17132 w 169105"/>
                    <a:gd name="connsiteY0" fmla="*/ 180071 h 180413"/>
                    <a:gd name="connsiteX1" fmla="*/ -74 w 169105"/>
                    <a:gd name="connsiteY1" fmla="*/ 164581 h 180413"/>
                    <a:gd name="connsiteX2" fmla="*/ 15416 w 169105"/>
                    <a:gd name="connsiteY2" fmla="*/ 147375 h 180413"/>
                    <a:gd name="connsiteX3" fmla="*/ 132879 w 169105"/>
                    <a:gd name="connsiteY3" fmla="*/ 135440 h 180413"/>
                    <a:gd name="connsiteX4" fmla="*/ 120536 w 169105"/>
                    <a:gd name="connsiteY4" fmla="*/ 18059 h 180413"/>
                    <a:gd name="connsiteX5" fmla="*/ 135167 w 169105"/>
                    <a:gd name="connsiteY5" fmla="*/ -6 h 180413"/>
                    <a:gd name="connsiteX6" fmla="*/ 153233 w 169105"/>
                    <a:gd name="connsiteY6" fmla="*/ 14626 h 180413"/>
                    <a:gd name="connsiteX7" fmla="*/ 169009 w 169105"/>
                    <a:gd name="connsiteY7" fmla="*/ 164540 h 180413"/>
                    <a:gd name="connsiteX8" fmla="*/ 19095 w 169105"/>
                    <a:gd name="connsiteY8" fmla="*/ 180317 h 18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05" h="180413">
                      <a:moveTo>
                        <a:pt x="17132" y="180071"/>
                      </a:moveTo>
                      <a:cubicBezTo>
                        <a:pt x="8100" y="180545"/>
                        <a:pt x="400" y="173614"/>
                        <a:pt x="-74" y="164581"/>
                      </a:cubicBezTo>
                      <a:cubicBezTo>
                        <a:pt x="-548" y="155549"/>
                        <a:pt x="6383" y="147849"/>
                        <a:pt x="15416" y="147375"/>
                      </a:cubicBezTo>
                      <a:lnTo>
                        <a:pt x="132879" y="135440"/>
                      </a:lnTo>
                      <a:lnTo>
                        <a:pt x="120536" y="18059"/>
                      </a:lnTo>
                      <a:cubicBezTo>
                        <a:pt x="119587" y="9027"/>
                        <a:pt x="126135" y="943"/>
                        <a:pt x="135167" y="-6"/>
                      </a:cubicBezTo>
                      <a:cubicBezTo>
                        <a:pt x="144200" y="-954"/>
                        <a:pt x="152284" y="5594"/>
                        <a:pt x="153233" y="14626"/>
                      </a:cubicBezTo>
                      <a:lnTo>
                        <a:pt x="169009" y="164540"/>
                      </a:lnTo>
                      <a:lnTo>
                        <a:pt x="19095" y="180317"/>
                      </a:lnTo>
                      <a:close/>
                    </a:path>
                  </a:pathLst>
                </a:custGeom>
                <a:solidFill>
                  <a:schemeClr val="accent1"/>
                </a:solidFill>
                <a:ln w="8167" cap="flat">
                  <a:noFill/>
                  <a:prstDash val="solid"/>
                  <a:miter/>
                </a:ln>
              </p:spPr>
              <p:txBody>
                <a:bodyPr rtlCol="0" anchor="ctr"/>
                <a:lstStyle/>
                <a:p>
                  <a:pPr defTabSz="685800"/>
                  <a:endParaRPr lang="nl-NL" sz="1350">
                    <a:solidFill>
                      <a:srgbClr val="247B8E"/>
                    </a:solidFill>
                  </a:endParaRPr>
                </a:p>
              </p:txBody>
            </p:sp>
          </p:grpSp>
        </p:grpSp>
      </p:grpSp>
      <p:sp>
        <p:nvSpPr>
          <p:cNvPr id="71" name="Rechthoek 70"/>
          <p:cNvSpPr/>
          <p:nvPr/>
        </p:nvSpPr>
        <p:spPr>
          <a:xfrm>
            <a:off x="4051025" y="4864102"/>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p>
            <a:pPr algn="ctr"/>
            <a:endParaRPr lang="nl-NL" sz="1100">
              <a:solidFill>
                <a:srgbClr val="FFFFFF"/>
              </a:solidFill>
            </a:endParaRPr>
          </a:p>
        </p:txBody>
      </p:sp>
    </p:spTree>
    <p:extLst>
      <p:ext uri="{BB962C8B-B14F-4D97-AF65-F5344CB8AC3E}">
        <p14:creationId xmlns:p14="http://schemas.microsoft.com/office/powerpoint/2010/main" val="144748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564784C-E1AC-2106-3087-D63FD9D1D831}"/>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B572F38E-18BB-2674-524E-23A9E80A09C8}"/>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EFCB1308-0176-F7A7-2531-E2B7C9BC58E8}"/>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4BC3B537-58EF-95BB-FA33-BA014FC16AAE}"/>
              </a:ext>
            </a:extLst>
          </p:cNvPr>
          <p:cNvSpPr>
            <a:spLocks noGrp="1"/>
          </p:cNvSpPr>
          <p:nvPr>
            <p:ph type="ftr" sz="quarter" idx="3"/>
          </p:nvPr>
        </p:nvSpPr>
        <p:spPr/>
        <p:txBody>
          <a:bodyPr/>
          <a:lstStyle/>
          <a:p>
            <a:r>
              <a:rPr lang="en-US"/>
              <a:t>Dokter Tamara </a:t>
            </a:r>
          </a:p>
        </p:txBody>
      </p:sp>
      <p:pic>
        <p:nvPicPr>
          <p:cNvPr id="8" name="Afbeelding 7" descr="Afbeelding met tekst, schermopname&#10;&#10;Automatisch gegenereerde beschrijving">
            <a:extLst>
              <a:ext uri="{FF2B5EF4-FFF2-40B4-BE49-F238E27FC236}">
                <a16:creationId xmlns:a16="http://schemas.microsoft.com/office/drawing/2014/main" id="{332BFB3E-F407-709A-4680-F669601B774B}"/>
              </a:ext>
            </a:extLst>
          </p:cNvPr>
          <p:cNvPicPr>
            <a:picLocks noChangeAspect="1"/>
          </p:cNvPicPr>
          <p:nvPr/>
        </p:nvPicPr>
        <p:blipFill>
          <a:blip r:embed="rId2"/>
          <a:stretch>
            <a:fillRect/>
          </a:stretch>
        </p:blipFill>
        <p:spPr>
          <a:xfrm>
            <a:off x="1267426" y="1168634"/>
            <a:ext cx="6609147" cy="3279154"/>
          </a:xfrm>
          <a:prstGeom prst="rect">
            <a:avLst/>
          </a:prstGeom>
        </p:spPr>
      </p:pic>
    </p:spTree>
    <p:extLst>
      <p:ext uri="{BB962C8B-B14F-4D97-AF65-F5344CB8AC3E}">
        <p14:creationId xmlns:p14="http://schemas.microsoft.com/office/powerpoint/2010/main" val="3160380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a:xfrm>
            <a:off x="3862426" y="1119226"/>
            <a:ext cx="5347411" cy="3545625"/>
          </a:xfrm>
        </p:spPr>
        <p:txBody>
          <a:bodyPr>
            <a:normAutofit/>
          </a:bodyPr>
          <a:lstStyle/>
          <a:p>
            <a:r>
              <a:rPr lang="en-US" sz="1800" b="1"/>
              <a:t>De </a:t>
            </a:r>
            <a:r>
              <a:rPr lang="en-US" sz="1800" b="1" err="1"/>
              <a:t>uitkomsten</a:t>
            </a:r>
            <a:r>
              <a:rPr lang="en-US" sz="1800" b="1"/>
              <a:t> van PROUD </a:t>
            </a:r>
            <a:r>
              <a:rPr lang="en-US" sz="1800" b="1" err="1"/>
              <a:t>zijn</a:t>
            </a:r>
            <a:r>
              <a:rPr lang="en-US" sz="1800" b="1"/>
              <a:t>:</a:t>
            </a:r>
          </a:p>
          <a:p>
            <a:endParaRPr lang="en-US" sz="1800" b="1"/>
          </a:p>
          <a:p>
            <a:pPr marL="285743" indent="-285743">
              <a:lnSpc>
                <a:spcPts val="1900"/>
              </a:lnSpc>
              <a:spcBef>
                <a:spcPts val="0"/>
              </a:spcBef>
              <a:spcAft>
                <a:spcPts val="1200"/>
              </a:spcAft>
              <a:buFont typeface="Arial" panose="020B0604020202020204" pitchFamily="34" charset="0"/>
              <a:buChar char="•"/>
            </a:pPr>
            <a:r>
              <a:rPr lang="en-GB" sz="1800"/>
              <a:t>Significant minder </a:t>
            </a:r>
            <a:r>
              <a:rPr lang="en-GB" sz="1800" err="1"/>
              <a:t>diarree</a:t>
            </a:r>
            <a:r>
              <a:rPr lang="en-GB" sz="1800"/>
              <a:t> </a:t>
            </a:r>
          </a:p>
          <a:p>
            <a:pPr marL="285743" indent="-285743">
              <a:lnSpc>
                <a:spcPts val="1400"/>
              </a:lnSpc>
              <a:spcBef>
                <a:spcPts val="0"/>
              </a:spcBef>
              <a:spcAft>
                <a:spcPts val="1200"/>
              </a:spcAft>
              <a:buFont typeface="Arial" panose="020B0604020202020204" pitchFamily="34" charset="0"/>
              <a:buChar char="•"/>
            </a:pPr>
            <a:r>
              <a:rPr lang="en-GB" sz="1800" err="1"/>
              <a:t>Indicaties</a:t>
            </a:r>
            <a:r>
              <a:rPr lang="en-GB" sz="1800"/>
              <a:t> </a:t>
            </a:r>
            <a:r>
              <a:rPr lang="en-GB" sz="1800" err="1"/>
              <a:t>voor</a:t>
            </a:r>
            <a:r>
              <a:rPr lang="en-GB" sz="1800"/>
              <a:t> </a:t>
            </a:r>
            <a:r>
              <a:rPr lang="en-GB" sz="1800" b="1"/>
              <a:t>minder </a:t>
            </a:r>
          </a:p>
          <a:p>
            <a:pPr>
              <a:lnSpc>
                <a:spcPts val="1400"/>
              </a:lnSpc>
              <a:spcBef>
                <a:spcPts val="0"/>
              </a:spcBef>
              <a:spcAft>
                <a:spcPts val="1200"/>
              </a:spcAft>
            </a:pPr>
            <a:r>
              <a:rPr lang="en-GB" sz="1800"/>
              <a:t>    - </a:t>
            </a:r>
            <a:r>
              <a:rPr lang="en-GB" sz="1800" err="1"/>
              <a:t>herinfecties</a:t>
            </a:r>
            <a:r>
              <a:rPr lang="en-GB" sz="1800"/>
              <a:t>  </a:t>
            </a:r>
          </a:p>
          <a:p>
            <a:pPr>
              <a:lnSpc>
                <a:spcPts val="1400"/>
              </a:lnSpc>
              <a:spcBef>
                <a:spcPts val="0"/>
              </a:spcBef>
              <a:spcAft>
                <a:spcPts val="1200"/>
              </a:spcAft>
            </a:pPr>
            <a:r>
              <a:rPr lang="en-GB" sz="1800"/>
              <a:t>    - </a:t>
            </a:r>
            <a:r>
              <a:rPr lang="en-GB" sz="1800" err="1"/>
              <a:t>opnieuw</a:t>
            </a:r>
            <a:r>
              <a:rPr lang="en-GB" sz="1800"/>
              <a:t> AB-</a:t>
            </a:r>
            <a:r>
              <a:rPr lang="en-GB" sz="1800" err="1"/>
              <a:t>gebruik</a:t>
            </a:r>
            <a:endParaRPr lang="en-GB" sz="1800"/>
          </a:p>
          <a:p>
            <a:pPr>
              <a:lnSpc>
                <a:spcPts val="1400"/>
              </a:lnSpc>
              <a:spcBef>
                <a:spcPts val="0"/>
              </a:spcBef>
              <a:spcAft>
                <a:spcPts val="1200"/>
              </a:spcAft>
            </a:pPr>
            <a:r>
              <a:rPr lang="en-GB" sz="1800"/>
              <a:t>    - </a:t>
            </a:r>
            <a:r>
              <a:rPr lang="en-GB" sz="1800" err="1"/>
              <a:t>kosten</a:t>
            </a:r>
            <a:endParaRPr lang="en-GB" sz="1800"/>
          </a:p>
          <a:p>
            <a:pPr marL="285743" indent="-285743">
              <a:lnSpc>
                <a:spcPct val="100000"/>
              </a:lnSpc>
              <a:spcBef>
                <a:spcPts val="0"/>
              </a:spcBef>
              <a:spcAft>
                <a:spcPts val="1200"/>
              </a:spcAft>
              <a:buFont typeface="Arial" panose="020B0604020202020204" pitchFamily="34" charset="0"/>
              <a:buChar char="•"/>
            </a:pPr>
            <a:r>
              <a:rPr lang="en-GB" sz="1800" err="1"/>
              <a:t>Implementatie</a:t>
            </a:r>
            <a:r>
              <a:rPr lang="en-GB" sz="1800"/>
              <a:t> van </a:t>
            </a:r>
            <a:r>
              <a:rPr lang="en-GB" sz="1800" err="1"/>
              <a:t>probiotica</a:t>
            </a:r>
            <a:r>
              <a:rPr lang="en-GB" sz="1800"/>
              <a:t> </a:t>
            </a:r>
            <a:r>
              <a:rPr lang="en-GB" sz="1800" err="1"/>
              <a:t>bij</a:t>
            </a:r>
            <a:r>
              <a:rPr lang="en-GB" sz="1800"/>
              <a:t> </a:t>
            </a:r>
            <a:r>
              <a:rPr lang="en-GB" sz="1800" err="1"/>
              <a:t>antibiotica</a:t>
            </a:r>
            <a:r>
              <a:rPr lang="en-GB" sz="1800"/>
              <a:t> in </a:t>
            </a:r>
            <a:r>
              <a:rPr lang="en-GB" sz="1800" err="1"/>
              <a:t>ouderenzorginstelling</a:t>
            </a:r>
            <a:r>
              <a:rPr lang="en-GB" sz="1800"/>
              <a:t> is </a:t>
            </a:r>
            <a:r>
              <a:rPr lang="en-GB" sz="1800" err="1"/>
              <a:t>goed</a:t>
            </a:r>
            <a:r>
              <a:rPr lang="en-GB" sz="1800"/>
              <a:t> </a:t>
            </a:r>
            <a:r>
              <a:rPr lang="en-GB" sz="1800" err="1"/>
              <a:t>mogelijk</a:t>
            </a:r>
            <a:r>
              <a:rPr lang="en-GB" sz="1800"/>
              <a:t>, </a:t>
            </a:r>
            <a:r>
              <a:rPr lang="en-GB" sz="1800" err="1"/>
              <a:t>zeker</a:t>
            </a:r>
            <a:r>
              <a:rPr lang="en-GB" sz="1800"/>
              <a:t> </a:t>
            </a:r>
            <a:r>
              <a:rPr lang="en-GB" sz="1800" err="1"/>
              <a:t>bij</a:t>
            </a:r>
            <a:r>
              <a:rPr lang="en-GB" sz="1800"/>
              <a:t> </a:t>
            </a:r>
            <a:r>
              <a:rPr lang="en-GB" sz="1800" err="1"/>
              <a:t>draagvlak</a:t>
            </a:r>
            <a:r>
              <a:rPr lang="en-GB" sz="1800"/>
              <a:t> in hele </a:t>
            </a:r>
            <a:r>
              <a:rPr lang="en-GB" sz="1800" err="1"/>
              <a:t>keten</a:t>
            </a:r>
            <a:endParaRPr lang="en-US" sz="1800" b="1"/>
          </a:p>
        </p:txBody>
      </p:sp>
      <p:sp>
        <p:nvSpPr>
          <p:cNvPr id="3" name="Titel 2"/>
          <p:cNvSpPr>
            <a:spLocks noGrp="1"/>
          </p:cNvSpPr>
          <p:nvPr>
            <p:ph type="title"/>
          </p:nvPr>
        </p:nvSpPr>
        <p:spPr/>
        <p:txBody>
          <a:bodyPr/>
          <a:lstStyle/>
          <a:p>
            <a:r>
              <a:rPr lang="en-US" err="1"/>
              <a:t>Uitkomsten</a:t>
            </a:r>
            <a:r>
              <a:rPr lang="en-US"/>
              <a:t> </a:t>
            </a:r>
            <a:r>
              <a:rPr lang="en-US" err="1"/>
              <a:t>samengevat</a:t>
            </a:r>
            <a:endParaRPr lang="en-US"/>
          </a:p>
        </p:txBody>
      </p:sp>
      <p:sp>
        <p:nvSpPr>
          <p:cNvPr id="4" name="Tijdelijke aanduiding voor tekst 3"/>
          <p:cNvSpPr>
            <a:spLocks noGrp="1"/>
          </p:cNvSpPr>
          <p:nvPr>
            <p:ph type="body" sz="quarter" idx="14"/>
          </p:nvPr>
        </p:nvSpPr>
        <p:spPr/>
        <p:txBody>
          <a:bodyPr/>
          <a:lstStyle/>
          <a:p>
            <a:endParaRPr lang="en-US"/>
          </a:p>
        </p:txBody>
      </p:sp>
      <p:pic>
        <p:nvPicPr>
          <p:cNvPr id="9" name="Afbeelding 8"/>
          <p:cNvPicPr>
            <a:picLocks noChangeAspect="1"/>
          </p:cNvPicPr>
          <p:nvPr/>
        </p:nvPicPr>
        <p:blipFill rotWithShape="1">
          <a:blip r:embed="rId2"/>
          <a:srcRect l="29086" t="18503" r="41369" b="8698"/>
          <a:stretch/>
        </p:blipFill>
        <p:spPr>
          <a:xfrm>
            <a:off x="279400" y="1119226"/>
            <a:ext cx="2503222" cy="3469545"/>
          </a:xfrm>
          <a:prstGeom prst="rect">
            <a:avLst/>
          </a:prstGeom>
        </p:spPr>
      </p:pic>
      <p:sp>
        <p:nvSpPr>
          <p:cNvPr id="10" name="Rechthoek 9"/>
          <p:cNvSpPr/>
          <p:nvPr/>
        </p:nvSpPr>
        <p:spPr>
          <a:xfrm>
            <a:off x="4051002" y="4762500"/>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Tree>
    <p:extLst>
      <p:ext uri="{BB962C8B-B14F-4D97-AF65-F5344CB8AC3E}">
        <p14:creationId xmlns:p14="http://schemas.microsoft.com/office/powerpoint/2010/main" val="2525673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5029200" y="1156362"/>
            <a:ext cx="3197224" cy="3469362"/>
          </a:xfrm>
        </p:spPr>
        <p:txBody>
          <a:bodyPr/>
          <a:lstStyle/>
          <a:p>
            <a:pPr marL="171450" indent="-171450">
              <a:buFont typeface="Arial" panose="020B0604020202020204" pitchFamily="34" charset="0"/>
              <a:buChar char="•"/>
            </a:pPr>
            <a:r>
              <a:rPr lang="nl-NL"/>
              <a:t>Evan nadenken of we dit willen</a:t>
            </a:r>
          </a:p>
          <a:p>
            <a:pPr marL="171450" indent="-171450">
              <a:buFont typeface="Arial" panose="020B0604020202020204" pitchFamily="34" charset="0"/>
              <a:buChar char="•"/>
            </a:pPr>
            <a:r>
              <a:rPr lang="nl-NL"/>
              <a:t>Single </a:t>
            </a:r>
            <a:r>
              <a:rPr lang="nl-NL" err="1"/>
              <a:t>strain</a:t>
            </a:r>
            <a:r>
              <a:rPr lang="nl-NL"/>
              <a:t> beter dan </a:t>
            </a:r>
            <a:r>
              <a:rPr lang="nl-NL" err="1"/>
              <a:t>multi</a:t>
            </a:r>
            <a:endParaRPr lang="nl-NL"/>
          </a:p>
          <a:p>
            <a:pPr marL="171450" indent="-171450">
              <a:buFont typeface="Arial" panose="020B0604020202020204" pitchFamily="34" charset="0"/>
              <a:buChar char="•"/>
            </a:pPr>
            <a:r>
              <a:rPr lang="nl-NL"/>
              <a:t>Wel 2 x meer N 120 om 240 </a:t>
            </a:r>
          </a:p>
          <a:p>
            <a:pPr marL="171450" indent="-171450">
              <a:buFont typeface="Arial" panose="020B0604020202020204" pitchFamily="34" charset="0"/>
              <a:buChar char="•"/>
            </a:pPr>
            <a:r>
              <a:rPr lang="nl-NL" err="1"/>
              <a:t>Yakult</a:t>
            </a:r>
            <a:r>
              <a:rPr lang="nl-NL"/>
              <a:t> onderzoek</a:t>
            </a:r>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lstStyle/>
          <a:p>
            <a:r>
              <a:rPr lang="nl-NL"/>
              <a:t>Wetenschap Probiotica, Obstipatie en ouderen</a:t>
            </a:r>
          </a:p>
        </p:txBody>
      </p:sp>
      <p:sp>
        <p:nvSpPr>
          <p:cNvPr id="7" name="Tijdelijke aanduiding voor tekst 6">
            <a:extLst>
              <a:ext uri="{FF2B5EF4-FFF2-40B4-BE49-F238E27FC236}">
                <a16:creationId xmlns:a16="http://schemas.microsoft.com/office/drawing/2014/main" id="{63625F8F-F870-0D17-2780-85E026CF5E3F}"/>
              </a:ext>
            </a:extLst>
          </p:cNvPr>
          <p:cNvSpPr>
            <a:spLocks noGrp="1"/>
          </p:cNvSpPr>
          <p:nvPr>
            <p:ph type="body" sz="quarter" idx="14"/>
          </p:nvPr>
        </p:nvSpPr>
        <p:spPr/>
        <p:txBody>
          <a:bodyPr/>
          <a:lstStyle/>
          <a:p>
            <a:r>
              <a:rPr lang="nl-NL" err="1"/>
              <a:t>Systematic</a:t>
            </a:r>
            <a:r>
              <a:rPr lang="nl-NL"/>
              <a:t> review en meta-analyse</a:t>
            </a:r>
          </a:p>
        </p:txBody>
      </p:sp>
      <p:pic>
        <p:nvPicPr>
          <p:cNvPr id="4" name="Afbeelding 3" descr="Afbeelding met tekst, schermopname, Lettertype&#10;&#10;Automatisch gegenereerde beschrijving">
            <a:extLst>
              <a:ext uri="{FF2B5EF4-FFF2-40B4-BE49-F238E27FC236}">
                <a16:creationId xmlns:a16="http://schemas.microsoft.com/office/drawing/2014/main" id="{EBA93615-5790-503A-6231-CFE8CB5B3918}"/>
              </a:ext>
            </a:extLst>
          </p:cNvPr>
          <p:cNvPicPr>
            <a:picLocks noChangeAspect="1"/>
          </p:cNvPicPr>
          <p:nvPr/>
        </p:nvPicPr>
        <p:blipFill>
          <a:blip r:embed="rId2"/>
          <a:stretch>
            <a:fillRect/>
          </a:stretch>
        </p:blipFill>
        <p:spPr>
          <a:xfrm>
            <a:off x="264180" y="1156362"/>
            <a:ext cx="4157584" cy="1173576"/>
          </a:xfrm>
          <a:prstGeom prst="rect">
            <a:avLst/>
          </a:prstGeom>
        </p:spPr>
      </p:pic>
      <p:sp>
        <p:nvSpPr>
          <p:cNvPr id="9" name="Tekstvak 8">
            <a:extLst>
              <a:ext uri="{FF2B5EF4-FFF2-40B4-BE49-F238E27FC236}">
                <a16:creationId xmlns:a16="http://schemas.microsoft.com/office/drawing/2014/main" id="{D5BD06D1-423F-788A-54AC-C2EEBDB459E6}"/>
              </a:ext>
            </a:extLst>
          </p:cNvPr>
          <p:cNvSpPr txBox="1"/>
          <p:nvPr/>
        </p:nvSpPr>
        <p:spPr>
          <a:xfrm>
            <a:off x="153482" y="3090177"/>
            <a:ext cx="4572000" cy="507831"/>
          </a:xfrm>
          <a:prstGeom prst="rect">
            <a:avLst/>
          </a:prstGeom>
          <a:noFill/>
        </p:spPr>
        <p:txBody>
          <a:bodyPr wrap="square">
            <a:spAutoFit/>
          </a:bodyPr>
          <a:lstStyle/>
          <a:p>
            <a:r>
              <a:rPr lang="en-US">
                <a:hlinkClick r:id="rId3"/>
              </a:rPr>
              <a:t>Impact of probiotics on cognition and constipation in the elderly: A meta-analysis - PubMed (nih.gov)</a:t>
            </a:r>
            <a:endParaRPr lang="nl-NL"/>
          </a:p>
        </p:txBody>
      </p:sp>
      <p:sp>
        <p:nvSpPr>
          <p:cNvPr id="11" name="Tekstvak 10">
            <a:extLst>
              <a:ext uri="{FF2B5EF4-FFF2-40B4-BE49-F238E27FC236}">
                <a16:creationId xmlns:a16="http://schemas.microsoft.com/office/drawing/2014/main" id="{830332C8-5840-8103-F2E4-2A4BA5C4D130}"/>
              </a:ext>
            </a:extLst>
          </p:cNvPr>
          <p:cNvSpPr txBox="1"/>
          <p:nvPr/>
        </p:nvSpPr>
        <p:spPr>
          <a:xfrm>
            <a:off x="4950822" y="2488474"/>
            <a:ext cx="4193178" cy="2185214"/>
          </a:xfrm>
          <a:prstGeom prst="rect">
            <a:avLst/>
          </a:prstGeom>
          <a:noFill/>
        </p:spPr>
        <p:txBody>
          <a:bodyPr wrap="square">
            <a:spAutoFit/>
          </a:bodyPr>
          <a:lstStyle/>
          <a:p>
            <a:r>
              <a:rPr lang="nl-NL" sz="800"/>
              <a:t>Ondanks de beperkingen geloven we dat ons onderzoek verschillende sterke punten heeft, aangezien deze meta-analyse alle gerandomiseerde gecontroleerde onderzoeken gebruikte die een laag risico op vertekening hadden, voldoende steekproefgrootte hadden en er niet veel meta-analyses zijn gerapporteerd over </a:t>
            </a:r>
            <a:r>
              <a:rPr lang="nl-NL" sz="800" err="1"/>
              <a:t>probiotische</a:t>
            </a:r>
            <a:r>
              <a:rPr lang="nl-NL" sz="800"/>
              <a:t> interventies bij ouderen. Deze meta-analyse leverde kwantitatieve resultaten op met betrekking tot het effect van probiotica op cognitieve functie en obstipatie. Onze meta-analyse suggereert dat langdurige inname van probiotica, waaronder stammen van </a:t>
            </a:r>
            <a:r>
              <a:rPr lang="nl-NL" sz="800" err="1"/>
              <a:t>Lactobacillus</a:t>
            </a:r>
            <a:r>
              <a:rPr lang="nl-NL" sz="800"/>
              <a:t> en </a:t>
            </a:r>
            <a:r>
              <a:rPr lang="nl-NL" sz="800" err="1"/>
              <a:t>Bifidobacterium</a:t>
            </a:r>
            <a:r>
              <a:rPr lang="nl-NL" sz="800"/>
              <a:t>, constipatiesymptomen kan verbeteren en tegelijkertijd de gunstige microbiota in de darm kan verhogen. Het is echter moeilijk om meer studies te verkrijgen die zijn onderzocht op dezelfde soort </a:t>
            </a:r>
            <a:r>
              <a:rPr lang="nl-NL" sz="800" err="1"/>
              <a:t>probiotische</a:t>
            </a:r>
            <a:r>
              <a:rPr lang="nl-NL" sz="800"/>
              <a:t> stammen en vergelijkbare condities van alle deelnemers die betrokken zijn in alle papers voor zowel obstipatie als cognitie. Het zou nuttig zijn in toekomstige studies dezelfde soort enkelvoudige stamsuppletie te gebruiken en vergelijkbare condities van deelnemers voor obstipatie om betrouwbaardere gegevens te verkrijgen. Verdere klinische onderzoeken met standaard methodologische benaderingen zijn nodig om de effectiviteit van behandelingen te bevestigen.</a:t>
            </a:r>
          </a:p>
        </p:txBody>
      </p:sp>
    </p:spTree>
    <p:extLst>
      <p:ext uri="{BB962C8B-B14F-4D97-AF65-F5344CB8AC3E}">
        <p14:creationId xmlns:p14="http://schemas.microsoft.com/office/powerpoint/2010/main" val="273483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Onze microbiota</a:t>
            </a:r>
          </a:p>
        </p:txBody>
      </p:sp>
      <p:sp>
        <p:nvSpPr>
          <p:cNvPr id="6" name="Tijdelijke aanduiding voor tekst 5"/>
          <p:cNvSpPr>
            <a:spLocks noGrp="1"/>
          </p:cNvSpPr>
          <p:nvPr>
            <p:ph idx="1"/>
          </p:nvPr>
        </p:nvSpPr>
        <p:spPr>
          <a:xfrm>
            <a:off x="5068865" y="1027339"/>
            <a:ext cx="3736178" cy="2797970"/>
          </a:xfrm>
        </p:spPr>
        <p:txBody>
          <a:bodyPr/>
          <a:lstStyle/>
          <a:p>
            <a:pPr>
              <a:spcAft>
                <a:spcPct val="0"/>
              </a:spcAft>
              <a:buClr>
                <a:srgbClr val="133D50"/>
              </a:buClr>
            </a:pPr>
            <a:r>
              <a:rPr lang="nl-NL" altLang="nl-NL" sz="1600">
                <a:solidFill>
                  <a:schemeClr val="bg2"/>
                </a:solidFill>
              </a:rPr>
              <a:t>Verlies van diversiteit is geassocieerd met afname/verslechtering van gezondheid</a:t>
            </a:r>
          </a:p>
          <a:p>
            <a:endParaRPr lang="nl-NL"/>
          </a:p>
        </p:txBody>
      </p:sp>
      <p:sp>
        <p:nvSpPr>
          <p:cNvPr id="8" name="Tijdelijke aanduiding voor tekst 7">
            <a:extLst>
              <a:ext uri="{FF2B5EF4-FFF2-40B4-BE49-F238E27FC236}">
                <a16:creationId xmlns:a16="http://schemas.microsoft.com/office/drawing/2014/main" id="{33BB85ED-858F-E79A-EDCF-7791855FC226}"/>
              </a:ext>
            </a:extLst>
          </p:cNvPr>
          <p:cNvSpPr>
            <a:spLocks noGrp="1"/>
          </p:cNvSpPr>
          <p:nvPr>
            <p:ph type="body" sz="quarter" idx="15"/>
          </p:nvPr>
        </p:nvSpPr>
        <p:spPr>
          <a:xfrm>
            <a:off x="338957" y="1027339"/>
            <a:ext cx="3886202" cy="2838749"/>
          </a:xfrm>
        </p:spPr>
        <p:txBody>
          <a:bodyPr/>
          <a:lstStyle/>
          <a:p>
            <a:r>
              <a:rPr lang="nl-NL" altLang="nl-NL" sz="1600">
                <a:solidFill>
                  <a:schemeClr val="bg2"/>
                </a:solidFill>
              </a:rPr>
              <a:t>Unieke persoonlijke </a:t>
            </a:r>
            <a:r>
              <a:rPr lang="nl-NL" altLang="nl-NL" sz="1600" err="1">
                <a:solidFill>
                  <a:schemeClr val="bg2"/>
                </a:solidFill>
              </a:rPr>
              <a:t>microbiota</a:t>
            </a:r>
            <a:r>
              <a:rPr lang="nl-NL" altLang="nl-NL" sz="1600">
                <a:solidFill>
                  <a:schemeClr val="bg2"/>
                </a:solidFill>
              </a:rPr>
              <a:t>,    relatief stabiel </a:t>
            </a:r>
          </a:p>
          <a:p>
            <a:endParaRPr lang="nl-NL"/>
          </a:p>
        </p:txBody>
      </p:sp>
      <p:pic>
        <p:nvPicPr>
          <p:cNvPr id="1026" name="Picture 2">
            <a:extLst>
              <a:ext uri="{FF2B5EF4-FFF2-40B4-BE49-F238E27FC236}">
                <a16:creationId xmlns:a16="http://schemas.microsoft.com/office/drawing/2014/main" id="{D0CE946E-B3E7-5FDD-5226-397424FA4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42" y="1950469"/>
            <a:ext cx="3803431" cy="2516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ysbiosis, Probiotics, and Prebiotics: In Diseases and Health | SpringerLink">
            <a:extLst>
              <a:ext uri="{FF2B5EF4-FFF2-40B4-BE49-F238E27FC236}">
                <a16:creationId xmlns:a16="http://schemas.microsoft.com/office/drawing/2014/main" id="{61F980AD-20A1-1BAB-D6A0-AB213C6A7357}"/>
              </a:ext>
            </a:extLst>
          </p:cNvPr>
          <p:cNvPicPr>
            <a:picLocks noChangeAspect="1" noChangeArrowheads="1"/>
          </p:cNvPicPr>
          <p:nvPr/>
        </p:nvPicPr>
        <p:blipFill>
          <a:blip r:embed="rId3">
            <a:clrChange>
              <a:clrFrom>
                <a:srgbClr val="F6F2EF"/>
              </a:clrFrom>
              <a:clrTo>
                <a:srgbClr val="F6F2EF">
                  <a:alpha val="0"/>
                </a:srgbClr>
              </a:clrTo>
            </a:clrChang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266157" y="1836395"/>
            <a:ext cx="3152630" cy="294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4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A95ED0-86CF-9BA1-5818-82A954F02F1C}"/>
              </a:ext>
            </a:extLst>
          </p:cNvPr>
          <p:cNvSpPr>
            <a:spLocks noGrp="1"/>
          </p:cNvSpPr>
          <p:nvPr>
            <p:ph type="body" sz="quarter" idx="13"/>
          </p:nvPr>
        </p:nvSpPr>
        <p:spPr>
          <a:xfrm>
            <a:off x="748526" y="1139605"/>
            <a:ext cx="7268892" cy="3166691"/>
          </a:xfrm>
        </p:spPr>
        <p:txBody>
          <a:bodyPr/>
          <a:lstStyle/>
          <a:p>
            <a:pPr marL="171450" indent="-171450">
              <a:buFont typeface="Arial" panose="020B0604020202020204" pitchFamily="34" charset="0"/>
              <a:buChar char="•"/>
            </a:pPr>
            <a:r>
              <a:rPr lang="nl-NL" sz="1000"/>
              <a:t>Zo kan het modificeren van de darmlumenomgeving met specifieke </a:t>
            </a:r>
            <a:r>
              <a:rPr lang="nl-NL" sz="1000" err="1"/>
              <a:t>probiotische</a:t>
            </a:r>
            <a:r>
              <a:rPr lang="nl-NL" sz="1000"/>
              <a:t> stammen de motiliteit en secretie in de darm beïnvloeden en een voordeel bieden voor patiënten met functionele obstipatie [9].</a:t>
            </a:r>
          </a:p>
          <a:p>
            <a:pPr marL="171450" indent="-171450">
              <a:buFont typeface="Arial" panose="020B0604020202020204" pitchFamily="34" charset="0"/>
              <a:buChar char="•"/>
            </a:pPr>
            <a:r>
              <a:rPr lang="nl-NL" sz="1000"/>
              <a:t>Verschillende beschrijvende studies toonden aan dat ongeveer de helft van de bewoners lijdt aan chronische obstipatie en 56–75% van hen regelmatig laxeermiddelen gebruikt [2]. </a:t>
            </a:r>
          </a:p>
          <a:p>
            <a:pPr marL="171450" indent="-171450">
              <a:buFont typeface="Arial" panose="020B0604020202020204" pitchFamily="34" charset="0"/>
              <a:buChar char="•"/>
            </a:pPr>
            <a:r>
              <a:rPr lang="nl-NL" sz="1000"/>
              <a:t>Chronische obstipatie heeft een schadelijke invloed op de </a:t>
            </a:r>
            <a:r>
              <a:rPr lang="nl-NL" sz="1000" err="1"/>
              <a:t>gezondheidsgerelateerde</a:t>
            </a:r>
            <a:r>
              <a:rPr lang="nl-NL" sz="1000"/>
              <a:t> kwaliteit van leven, met een significante afname van zowel mentale als fysieke condities. Het vertegenwoordigt ook een economische last voor patiënten en nationale gezondheidsdiensten [4].</a:t>
            </a:r>
          </a:p>
          <a:p>
            <a:pPr marL="171450" indent="-171450">
              <a:buFont typeface="Arial" panose="020B0604020202020204" pitchFamily="34" charset="0"/>
              <a:buChar char="•"/>
            </a:pPr>
            <a:r>
              <a:rPr lang="nl-NL" sz="1000"/>
              <a:t>De pathofysiologie van functionele obstipatie is multifactorieel en omvat voeding, </a:t>
            </a:r>
            <a:r>
              <a:rPr lang="nl-NL" sz="1000" err="1"/>
              <a:t>colostrale</a:t>
            </a:r>
            <a:r>
              <a:rPr lang="nl-NL" sz="1000"/>
              <a:t> motiliteit en absorptie, anorectale motor- en sensorische functie, en gedrags- en psychologische factoren [5]. </a:t>
            </a:r>
          </a:p>
          <a:p>
            <a:pPr marL="171450" indent="-171450">
              <a:buFont typeface="Arial" panose="020B0604020202020204" pitchFamily="34" charset="0"/>
              <a:buChar char="•"/>
            </a:pPr>
            <a:r>
              <a:rPr lang="nl-NL" sz="1000"/>
              <a:t>Ondanks een toenemend aantal op bewijs gebaseerde studies die de werkzaamheid van verschillende therapieën aantonen, is bijna de helft van de patiënten nog steeds ontevreden over de verbetering van hun symptomen en bezorgd over veiligheid, bijwerkingen, ongemak en smaak [6, 7].</a:t>
            </a:r>
          </a:p>
          <a:p>
            <a:pPr marL="171450" indent="-171450">
              <a:buFont typeface="Arial" panose="020B0604020202020204" pitchFamily="34" charset="0"/>
              <a:buChar char="•"/>
            </a:pPr>
            <a:endParaRPr lang="nl-NL" sz="1000"/>
          </a:p>
          <a:p>
            <a:pPr marL="171450" indent="-171450">
              <a:buFont typeface="Arial" panose="020B0604020202020204" pitchFamily="34" charset="0"/>
              <a:buChar char="•"/>
            </a:pPr>
            <a:endParaRPr lang="nl-NL" sz="1000"/>
          </a:p>
          <a:p>
            <a:pPr marL="171450" indent="-171450">
              <a:buFont typeface="Arial" panose="020B0604020202020204" pitchFamily="34" charset="0"/>
              <a:buChar char="•"/>
            </a:pPr>
            <a:endParaRPr lang="nl-NL" sz="1000"/>
          </a:p>
        </p:txBody>
      </p:sp>
      <p:sp>
        <p:nvSpPr>
          <p:cNvPr id="3" name="Titel 2">
            <a:extLst>
              <a:ext uri="{FF2B5EF4-FFF2-40B4-BE49-F238E27FC236}">
                <a16:creationId xmlns:a16="http://schemas.microsoft.com/office/drawing/2014/main" id="{7BE249F3-019A-9ED4-D6AA-02F15988BCD5}"/>
              </a:ext>
            </a:extLst>
          </p:cNvPr>
          <p:cNvSpPr>
            <a:spLocks noGrp="1"/>
          </p:cNvSpPr>
          <p:nvPr>
            <p:ph type="title"/>
          </p:nvPr>
        </p:nvSpPr>
        <p:spPr/>
        <p:txBody>
          <a:bodyPr/>
          <a:lstStyle/>
          <a:p>
            <a:r>
              <a:rPr lang="nl-NL"/>
              <a:t>Wetenschap Probiotica, laxantia en ouderen</a:t>
            </a:r>
          </a:p>
        </p:txBody>
      </p:sp>
      <p:sp>
        <p:nvSpPr>
          <p:cNvPr id="4" name="Tijdelijke aanduiding voor tekst 3">
            <a:extLst>
              <a:ext uri="{FF2B5EF4-FFF2-40B4-BE49-F238E27FC236}">
                <a16:creationId xmlns:a16="http://schemas.microsoft.com/office/drawing/2014/main" id="{71D5AF3D-0999-9507-647D-3F4C856DD7AC}"/>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878A890C-0E7E-F18E-DE1E-FA28F497D36B}"/>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4DD96CCA-6641-19B3-1E85-44894B9DCE8B}"/>
              </a:ext>
            </a:extLst>
          </p:cNvPr>
          <p:cNvSpPr>
            <a:spLocks noGrp="1"/>
          </p:cNvSpPr>
          <p:nvPr>
            <p:ph type="ftr" sz="quarter" idx="3"/>
          </p:nvPr>
        </p:nvSpPr>
        <p:spPr/>
        <p:txBody>
          <a:bodyPr/>
          <a:lstStyle/>
          <a:p>
            <a:r>
              <a:rPr lang="en-US"/>
              <a:t>Dokter Tamara </a:t>
            </a:r>
          </a:p>
        </p:txBody>
      </p:sp>
    </p:spTree>
    <p:extLst>
      <p:ext uri="{BB962C8B-B14F-4D97-AF65-F5344CB8AC3E}">
        <p14:creationId xmlns:p14="http://schemas.microsoft.com/office/powerpoint/2010/main" val="41651370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237BB-62C4-AFB9-7EB2-AAA356B59DC8}"/>
              </a:ext>
            </a:extLst>
          </p:cNvPr>
          <p:cNvSpPr>
            <a:spLocks noGrp="1"/>
          </p:cNvSpPr>
          <p:nvPr>
            <p:ph type="title"/>
          </p:nvPr>
        </p:nvSpPr>
        <p:spPr/>
        <p:txBody>
          <a:bodyPr/>
          <a:lstStyle/>
          <a:p>
            <a:r>
              <a:rPr lang="nl-NL" sz="2800"/>
              <a:t>Ervaringen teruggekoppeld</a:t>
            </a:r>
          </a:p>
        </p:txBody>
      </p:sp>
      <p:sp>
        <p:nvSpPr>
          <p:cNvPr id="3" name="Tijdelijke aanduiding voor tekst 2">
            <a:extLst>
              <a:ext uri="{FF2B5EF4-FFF2-40B4-BE49-F238E27FC236}">
                <a16:creationId xmlns:a16="http://schemas.microsoft.com/office/drawing/2014/main" id="{8833961E-94A4-244A-4391-DC1F81886B09}"/>
              </a:ext>
            </a:extLst>
          </p:cNvPr>
          <p:cNvSpPr>
            <a:spLocks noGrp="1"/>
          </p:cNvSpPr>
          <p:nvPr>
            <p:ph type="body" sz="quarter" idx="13"/>
          </p:nvPr>
        </p:nvSpPr>
        <p:spPr>
          <a:xfrm>
            <a:off x="154783" y="1165625"/>
            <a:ext cx="2079690" cy="2470114"/>
          </a:xfrm>
        </p:spPr>
        <p:txBody>
          <a:bodyPr/>
          <a:lstStyle/>
          <a:p>
            <a:r>
              <a:rPr lang="nl-NL">
                <a:solidFill>
                  <a:schemeClr val="bg2"/>
                </a:solidFill>
              </a:rPr>
              <a:t>Revalidatie en WLZ instelling</a:t>
            </a:r>
          </a:p>
          <a:p>
            <a:r>
              <a:rPr lang="nl-NL">
                <a:solidFill>
                  <a:schemeClr val="bg2"/>
                </a:solidFill>
              </a:rPr>
              <a:t>Meerdere ervaringen</a:t>
            </a:r>
          </a:p>
          <a:p>
            <a:r>
              <a:rPr lang="nl-NL">
                <a:solidFill>
                  <a:schemeClr val="bg2"/>
                </a:solidFill>
              </a:rPr>
              <a:t>Probiotica geïmplementeerd</a:t>
            </a:r>
          </a:p>
          <a:p>
            <a:endParaRPr lang="nl-NL">
              <a:solidFill>
                <a:schemeClr val="bg2"/>
              </a:solidFill>
            </a:endParaRPr>
          </a:p>
          <a:p>
            <a:endParaRPr lang="nl-NL">
              <a:solidFill>
                <a:schemeClr val="bg2"/>
              </a:solidFill>
            </a:endParaRPr>
          </a:p>
        </p:txBody>
      </p:sp>
      <p:sp>
        <p:nvSpPr>
          <p:cNvPr id="4" name="Tijdelijke aanduiding voor tekst 3">
            <a:extLst>
              <a:ext uri="{FF2B5EF4-FFF2-40B4-BE49-F238E27FC236}">
                <a16:creationId xmlns:a16="http://schemas.microsoft.com/office/drawing/2014/main" id="{890AB8C1-E102-8E27-A50E-DCAFF42C86F0}"/>
              </a:ext>
            </a:extLst>
          </p:cNvPr>
          <p:cNvSpPr>
            <a:spLocks noGrp="1"/>
          </p:cNvSpPr>
          <p:nvPr>
            <p:ph type="body" sz="quarter" idx="15"/>
          </p:nvPr>
        </p:nvSpPr>
        <p:spPr>
          <a:xfrm>
            <a:off x="2669483" y="1165654"/>
            <a:ext cx="6033986" cy="2838749"/>
          </a:xfrm>
        </p:spPr>
        <p:txBody>
          <a:bodyPr/>
          <a:lstStyle/>
          <a:p>
            <a:r>
              <a:rPr lang="nl-NL" sz="1400">
                <a:solidFill>
                  <a:schemeClr val="bg2"/>
                </a:solidFill>
                <a:effectLst/>
                <a:latin typeface="+mj-lt"/>
                <a:ea typeface="Calibri" panose="020F0502020204030204" pitchFamily="34" charset="0"/>
              </a:rPr>
              <a:t>Instelling is gestart op de revalidatie afdeling</a:t>
            </a:r>
          </a:p>
          <a:p>
            <a:r>
              <a:rPr lang="nl-NL" sz="1400">
                <a:solidFill>
                  <a:schemeClr val="bg2"/>
                </a:solidFill>
                <a:latin typeface="+mj-lt"/>
                <a:ea typeface="Calibri" panose="020F0502020204030204" pitchFamily="34" charset="0"/>
              </a:rPr>
              <a:t>AAD</a:t>
            </a:r>
          </a:p>
          <a:p>
            <a:r>
              <a:rPr lang="nl-NL" sz="1400">
                <a:solidFill>
                  <a:schemeClr val="bg2"/>
                </a:solidFill>
                <a:effectLst/>
                <a:latin typeface="+mj-lt"/>
                <a:ea typeface="Calibri" panose="020F0502020204030204" pitchFamily="34" charset="0"/>
              </a:rPr>
              <a:t>Goede ervaringen intern gedeeld</a:t>
            </a:r>
          </a:p>
          <a:p>
            <a:r>
              <a:rPr lang="nl-NL" sz="1400">
                <a:solidFill>
                  <a:schemeClr val="bg2"/>
                </a:solidFill>
                <a:latin typeface="+mj-lt"/>
                <a:ea typeface="Calibri" panose="020F0502020204030204" pitchFamily="34" charset="0"/>
              </a:rPr>
              <a:t>Nu ook op WLZ zorg afdeling</a:t>
            </a:r>
          </a:p>
          <a:p>
            <a:r>
              <a:rPr lang="nl-NL" sz="1400">
                <a:solidFill>
                  <a:schemeClr val="bg2"/>
                </a:solidFill>
                <a:effectLst/>
                <a:latin typeface="+mj-lt"/>
                <a:ea typeface="Calibri" panose="020F0502020204030204" pitchFamily="34" charset="0"/>
              </a:rPr>
              <a:t>5 x probiotica ingezet, nadat ‘reguliere interventies niet hielpen’</a:t>
            </a:r>
          </a:p>
          <a:p>
            <a:r>
              <a:rPr lang="nl-NL" sz="1400">
                <a:solidFill>
                  <a:schemeClr val="bg2"/>
                </a:solidFill>
                <a:latin typeface="+mj-lt"/>
                <a:ea typeface="Calibri" panose="020F0502020204030204" pitchFamily="34" charset="0"/>
              </a:rPr>
              <a:t>Goed resultaat, arts is meer gaan voorschrijven</a:t>
            </a:r>
          </a:p>
          <a:p>
            <a:r>
              <a:rPr lang="nl-NL" sz="1400">
                <a:solidFill>
                  <a:schemeClr val="bg2"/>
                </a:solidFill>
                <a:effectLst/>
                <a:latin typeface="+mj-lt"/>
                <a:ea typeface="Calibri" panose="020F0502020204030204" pitchFamily="34" charset="0"/>
              </a:rPr>
              <a:t>Niet al</a:t>
            </a:r>
            <a:r>
              <a:rPr lang="nl-NL" sz="1400">
                <a:solidFill>
                  <a:schemeClr val="bg2"/>
                </a:solidFill>
                <a:latin typeface="+mj-lt"/>
                <a:ea typeface="Calibri" panose="020F0502020204030204" pitchFamily="34" charset="0"/>
              </a:rPr>
              <a:t>leen bij antibiotica</a:t>
            </a:r>
            <a:endParaRPr lang="nl-NL" sz="1400">
              <a:solidFill>
                <a:schemeClr val="bg2"/>
              </a:solidFill>
              <a:effectLst/>
              <a:latin typeface="+mj-lt"/>
              <a:ea typeface="Calibri" panose="020F0502020204030204" pitchFamily="34" charset="0"/>
            </a:endParaRPr>
          </a:p>
          <a:p>
            <a:endParaRPr lang="nl-NL" sz="1400">
              <a:solidFill>
                <a:schemeClr val="bg2"/>
              </a:solidFill>
              <a:latin typeface="+mj-lt"/>
            </a:endParaRPr>
          </a:p>
        </p:txBody>
      </p:sp>
      <p:pic>
        <p:nvPicPr>
          <p:cNvPr id="5" name="Picture 2" descr="Deel je ervaringen - Stichting Mediwiet">
            <a:extLst>
              <a:ext uri="{FF2B5EF4-FFF2-40B4-BE49-F238E27FC236}">
                <a16:creationId xmlns:a16="http://schemas.microsoft.com/office/drawing/2014/main" id="{6C41BA06-34E3-5D72-D9CB-753F2288890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60" y="3560191"/>
            <a:ext cx="2161513" cy="92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6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765C8-74C8-8376-6209-F6D1DB550F5B}"/>
              </a:ext>
            </a:extLst>
          </p:cNvPr>
          <p:cNvSpPr>
            <a:spLocks noGrp="1"/>
          </p:cNvSpPr>
          <p:nvPr>
            <p:ph type="title"/>
          </p:nvPr>
        </p:nvSpPr>
        <p:spPr/>
        <p:txBody>
          <a:bodyPr/>
          <a:lstStyle/>
          <a:p>
            <a:r>
              <a:rPr lang="nl-NL"/>
              <a:t>GUT Brain </a:t>
            </a:r>
            <a:r>
              <a:rPr lang="nl-NL" err="1"/>
              <a:t>axis</a:t>
            </a:r>
            <a:r>
              <a:rPr lang="nl-NL"/>
              <a:t> versus GBA </a:t>
            </a:r>
            <a:r>
              <a:rPr lang="nl-NL" err="1"/>
              <a:t>parkinson</a:t>
            </a:r>
            <a:r>
              <a:rPr lang="nl-NL"/>
              <a:t> </a:t>
            </a:r>
          </a:p>
        </p:txBody>
      </p:sp>
      <p:pic>
        <p:nvPicPr>
          <p:cNvPr id="2050" name="Picture 2">
            <a:extLst>
              <a:ext uri="{FF2B5EF4-FFF2-40B4-BE49-F238E27FC236}">
                <a16:creationId xmlns:a16="http://schemas.microsoft.com/office/drawing/2014/main" id="{79714537-B75D-CEA5-FF02-3C221D704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758" y="1195305"/>
            <a:ext cx="3370144" cy="3370144"/>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ED238D1-5489-532F-2512-85C4907B1A5D}"/>
              </a:ext>
            </a:extLst>
          </p:cNvPr>
          <p:cNvPicPr>
            <a:picLocks noChangeAspect="1"/>
          </p:cNvPicPr>
          <p:nvPr/>
        </p:nvPicPr>
        <p:blipFill>
          <a:blip r:embed="rId3"/>
          <a:stretch>
            <a:fillRect/>
          </a:stretch>
        </p:blipFill>
        <p:spPr>
          <a:xfrm>
            <a:off x="4468081" y="1195304"/>
            <a:ext cx="3659162" cy="3370145"/>
          </a:xfrm>
          <a:prstGeom prst="rect">
            <a:avLst/>
          </a:prstGeom>
        </p:spPr>
      </p:pic>
      <p:sp>
        <p:nvSpPr>
          <p:cNvPr id="6" name="Tekstvak 5">
            <a:extLst>
              <a:ext uri="{FF2B5EF4-FFF2-40B4-BE49-F238E27FC236}">
                <a16:creationId xmlns:a16="http://schemas.microsoft.com/office/drawing/2014/main" id="{5E183D57-EAA8-58C7-F3FB-0417AE3522CA}"/>
              </a:ext>
            </a:extLst>
          </p:cNvPr>
          <p:cNvSpPr txBox="1"/>
          <p:nvPr/>
        </p:nvSpPr>
        <p:spPr>
          <a:xfrm>
            <a:off x="7253785" y="1195304"/>
            <a:ext cx="1746913" cy="707886"/>
          </a:xfrm>
          <a:prstGeom prst="rect">
            <a:avLst/>
          </a:prstGeom>
          <a:noFill/>
        </p:spPr>
        <p:txBody>
          <a:bodyPr wrap="square" lIns="91440" tIns="45720" rIns="91440" bIns="45720" anchor="t">
            <a:spAutoFit/>
          </a:bodyPr>
          <a:lstStyle/>
          <a:p>
            <a:r>
              <a:rPr lang="nl-NL" sz="800">
                <a:solidFill>
                  <a:srgbClr val="333333"/>
                </a:solidFill>
                <a:latin typeface="Cambria"/>
                <a:ea typeface="Cambria"/>
              </a:rPr>
              <a:t>De rol van de darmmicrobiota in de pathogenese van de ziekte van Parkinson. BBB (bloed-</a:t>
            </a:r>
            <a:r>
              <a:rPr lang="nl-NL" sz="800" err="1">
                <a:solidFill>
                  <a:srgbClr val="333333"/>
                </a:solidFill>
                <a:latin typeface="Cambria"/>
                <a:ea typeface="Cambria"/>
              </a:rPr>
              <a:t>hersenbarriere</a:t>
            </a:r>
            <a:r>
              <a:rPr lang="nl-NL" sz="800">
                <a:solidFill>
                  <a:srgbClr val="333333"/>
                </a:solidFill>
                <a:latin typeface="Cambria"/>
                <a:ea typeface="Cambria"/>
              </a:rPr>
              <a:t>) CRP, C-reactief </a:t>
            </a:r>
            <a:r>
              <a:rPr lang="nl-NL" sz="800" err="1">
                <a:solidFill>
                  <a:srgbClr val="333333"/>
                </a:solidFill>
                <a:latin typeface="Cambria"/>
                <a:ea typeface="Cambria"/>
              </a:rPr>
              <a:t>proteine</a:t>
            </a:r>
            <a:r>
              <a:rPr lang="nl-NL" sz="800">
                <a:solidFill>
                  <a:srgbClr val="333333"/>
                </a:solidFill>
                <a:latin typeface="Cambria"/>
                <a:ea typeface="Cambria"/>
              </a:rPr>
              <a:t> </a:t>
            </a:r>
            <a:r>
              <a:rPr lang="nl-NL" sz="800" err="1">
                <a:solidFill>
                  <a:srgbClr val="333333"/>
                </a:solidFill>
                <a:latin typeface="Cambria"/>
                <a:ea typeface="Cambria"/>
              </a:rPr>
              <a:t>Interleukine</a:t>
            </a:r>
            <a:r>
              <a:rPr lang="nl-NL" sz="800">
                <a:solidFill>
                  <a:srgbClr val="333333"/>
                </a:solidFill>
                <a:latin typeface="Cambria"/>
                <a:ea typeface="Cambria"/>
              </a:rPr>
              <a:t>, </a:t>
            </a:r>
          </a:p>
        </p:txBody>
      </p:sp>
    </p:spTree>
    <p:extLst>
      <p:ext uri="{BB962C8B-B14F-4D97-AF65-F5344CB8AC3E}">
        <p14:creationId xmlns:p14="http://schemas.microsoft.com/office/powerpoint/2010/main" val="395405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E6C46F9-570B-8B5B-0E1A-B576CA4AE8BE}"/>
              </a:ext>
            </a:extLst>
          </p:cNvPr>
          <p:cNvSpPr>
            <a:spLocks noGrp="1"/>
          </p:cNvSpPr>
          <p:nvPr>
            <p:ph type="body" sz="quarter" idx="13"/>
          </p:nvPr>
        </p:nvSpPr>
        <p:spPr>
          <a:xfrm>
            <a:off x="500332" y="1119639"/>
            <a:ext cx="8468408" cy="3166691"/>
          </a:xfrm>
        </p:spPr>
        <p:txBody>
          <a:bodyPr/>
          <a:lstStyle/>
          <a:p>
            <a:pPr marL="171450" indent="-171450">
              <a:buFont typeface="Arial" panose="020B0604020202020204" pitchFamily="34" charset="0"/>
              <a:buChar char="•"/>
            </a:pPr>
            <a:r>
              <a:rPr lang="nl-NL"/>
              <a:t>Obstipatie is een van de meest voorkomende chronische aandoeningen bij oudere personen.</a:t>
            </a:r>
          </a:p>
          <a:p>
            <a:pPr marL="171450" indent="-171450">
              <a:buFont typeface="Arial" panose="020B0604020202020204" pitchFamily="34" charset="0"/>
              <a:buChar char="•"/>
            </a:pPr>
            <a:r>
              <a:rPr lang="nl-NL"/>
              <a:t> De prevalentie neemt toe met de leeftijd en komt vaker voor bij vrouwen. Obstipatie komt zelfs nog vaker voor bij bewoners van verpleeghuizen. </a:t>
            </a:r>
          </a:p>
          <a:p>
            <a:pPr marL="171450" indent="-171450">
              <a:buFont typeface="Arial" panose="020B0604020202020204" pitchFamily="34" charset="0"/>
              <a:buChar char="•"/>
            </a:pPr>
            <a:r>
              <a:rPr lang="nl-NL"/>
              <a:t>Het aantal chronische ziekten en het hoge percentage polyfarmacie zijn significant gerelateerd aan obstipatie. </a:t>
            </a:r>
          </a:p>
          <a:p>
            <a:pPr marL="171450" indent="-171450">
              <a:buFont typeface="Arial" panose="020B0604020202020204" pitchFamily="34" charset="0"/>
              <a:buChar char="•"/>
            </a:pPr>
            <a:r>
              <a:rPr lang="nl-NL"/>
              <a:t>Bovendien draagt de fragiliteit bij ouderen, die geassocieerd is met immobiliteit, ontoereikende voedselinname en uitdroging, ook bij aan het ontstaan van obstipatie [3]. </a:t>
            </a:r>
          </a:p>
          <a:p>
            <a:pPr marL="171450" indent="-171450">
              <a:buFont typeface="Arial" panose="020B0604020202020204" pitchFamily="34" charset="0"/>
              <a:buChar char="•"/>
            </a:pPr>
            <a:r>
              <a:rPr lang="nl-NL" sz="1200"/>
              <a:t>Een toename is opgemerkt in het doen van onderzoek naar de effectiviteit van probiotica bij de behandeling van obstipatie in de afgelopen tien jaar. </a:t>
            </a:r>
          </a:p>
          <a:p>
            <a:pPr marL="171450" indent="-171450">
              <a:buFont typeface="Arial" panose="020B0604020202020204" pitchFamily="34" charset="0"/>
              <a:buChar char="•"/>
            </a:pPr>
            <a:r>
              <a:rPr lang="nl-NL" sz="1200"/>
              <a:t>De meest recente meta-analyse van 15 gerandomiseerde gecontroleerde onderzoeken toonde aan dat probiotica, zoals stammen van </a:t>
            </a:r>
            <a:r>
              <a:rPr lang="nl-NL" sz="1200" err="1"/>
              <a:t>Bifidobacterium</a:t>
            </a:r>
            <a:r>
              <a:rPr lang="nl-NL" sz="1200"/>
              <a:t>, </a:t>
            </a:r>
            <a:r>
              <a:rPr lang="nl-NL" sz="1200" err="1"/>
              <a:t>Lactobacillus</a:t>
            </a:r>
            <a:r>
              <a:rPr lang="nl-NL" sz="1200"/>
              <a:t> en Streptococcus, functionele obstipatie bij volwassenen verlichten door de frequentie van de stoelgang, de darmtransittijd en de consistentie van de ontlasting te verhogen. </a:t>
            </a:r>
          </a:p>
          <a:p>
            <a:pPr marL="171450" indent="-171450">
              <a:buFont typeface="Arial" panose="020B0604020202020204" pitchFamily="34" charset="0"/>
              <a:buChar char="•"/>
            </a:pPr>
            <a:r>
              <a:rPr lang="nl-NL" sz="1200"/>
              <a:t>Multispecies probiotica bleken een significant gunstiger effect te hebben op obstipatiesymptomen dan probiotica met één enkele soort [8]. </a:t>
            </a:r>
          </a:p>
          <a:p>
            <a:pPr marL="171450" indent="-171450">
              <a:buFont typeface="Arial" panose="020B0604020202020204" pitchFamily="34" charset="0"/>
              <a:buChar char="•"/>
            </a:pPr>
            <a:endParaRPr lang="nl-NL"/>
          </a:p>
        </p:txBody>
      </p:sp>
      <p:sp>
        <p:nvSpPr>
          <p:cNvPr id="3" name="Titel 2">
            <a:extLst>
              <a:ext uri="{FF2B5EF4-FFF2-40B4-BE49-F238E27FC236}">
                <a16:creationId xmlns:a16="http://schemas.microsoft.com/office/drawing/2014/main" id="{6F05F84C-3CE5-9804-6976-718E28FE8DEF}"/>
              </a:ext>
            </a:extLst>
          </p:cNvPr>
          <p:cNvSpPr>
            <a:spLocks noGrp="1"/>
          </p:cNvSpPr>
          <p:nvPr>
            <p:ph type="title"/>
          </p:nvPr>
        </p:nvSpPr>
        <p:spPr/>
        <p:txBody>
          <a:bodyPr/>
          <a:lstStyle/>
          <a:p>
            <a:r>
              <a:rPr lang="nl-NL"/>
              <a:t>Wetenschap Probiotica, laxantia en ouderen</a:t>
            </a:r>
          </a:p>
        </p:txBody>
      </p:sp>
      <p:sp>
        <p:nvSpPr>
          <p:cNvPr id="4" name="Tijdelijke aanduiding voor tekst 3">
            <a:extLst>
              <a:ext uri="{FF2B5EF4-FFF2-40B4-BE49-F238E27FC236}">
                <a16:creationId xmlns:a16="http://schemas.microsoft.com/office/drawing/2014/main" id="{BDAFEB47-242A-39E9-96C5-7BF2C3E1A5C9}"/>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D29DEAC8-1263-2071-4EB9-D384748BD2EF}"/>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24A6A341-A6A4-1E1B-997D-934654727FAD}"/>
              </a:ext>
            </a:extLst>
          </p:cNvPr>
          <p:cNvSpPr>
            <a:spLocks noGrp="1"/>
          </p:cNvSpPr>
          <p:nvPr>
            <p:ph type="ftr" sz="quarter" idx="3"/>
          </p:nvPr>
        </p:nvSpPr>
        <p:spPr/>
        <p:txBody>
          <a:bodyPr/>
          <a:lstStyle/>
          <a:p>
            <a:r>
              <a:rPr lang="en-US"/>
              <a:t>Dokter Tamara </a:t>
            </a:r>
          </a:p>
        </p:txBody>
      </p:sp>
      <p:sp>
        <p:nvSpPr>
          <p:cNvPr id="7" name="Tekstvak 6">
            <a:extLst>
              <a:ext uri="{FF2B5EF4-FFF2-40B4-BE49-F238E27FC236}">
                <a16:creationId xmlns:a16="http://schemas.microsoft.com/office/drawing/2014/main" id="{F1AA585F-CF08-C144-2F50-12A368AE3B9A}"/>
              </a:ext>
            </a:extLst>
          </p:cNvPr>
          <p:cNvSpPr txBox="1"/>
          <p:nvPr/>
        </p:nvSpPr>
        <p:spPr>
          <a:xfrm>
            <a:off x="1338142" y="4671776"/>
            <a:ext cx="2657883" cy="276999"/>
          </a:xfrm>
          <a:prstGeom prst="rect">
            <a:avLst/>
          </a:prstGeom>
          <a:noFill/>
        </p:spPr>
        <p:txBody>
          <a:bodyPr wrap="square">
            <a:spAutoFit/>
          </a:bodyPr>
          <a:lstStyle/>
          <a:p>
            <a:endParaRPr lang="en-US" sz="600"/>
          </a:p>
          <a:p>
            <a:endParaRPr lang="nl-NL" sz="600"/>
          </a:p>
        </p:txBody>
      </p:sp>
    </p:spTree>
    <p:extLst>
      <p:ext uri="{BB962C8B-B14F-4D97-AF65-F5344CB8AC3E}">
        <p14:creationId xmlns:p14="http://schemas.microsoft.com/office/powerpoint/2010/main" val="40005461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780D-242B-21B6-A022-41100EC5BAF8}"/>
              </a:ext>
            </a:extLst>
          </p:cNvPr>
          <p:cNvSpPr>
            <a:spLocks noGrp="1"/>
          </p:cNvSpPr>
          <p:nvPr>
            <p:ph type="title"/>
          </p:nvPr>
        </p:nvSpPr>
        <p:spPr/>
        <p:txBody>
          <a:bodyPr/>
          <a:lstStyle/>
          <a:p>
            <a:r>
              <a:rPr lang="en-US" err="1"/>
              <a:t>Recente</a:t>
            </a:r>
            <a:r>
              <a:rPr lang="en-US"/>
              <a:t> </a:t>
            </a:r>
            <a:r>
              <a:rPr lang="en-US" err="1"/>
              <a:t>Hypothese</a:t>
            </a:r>
            <a:endParaRPr lang="en-US"/>
          </a:p>
        </p:txBody>
      </p:sp>
      <p:pic>
        <p:nvPicPr>
          <p:cNvPr id="5" name="Afbeelding 4" descr="Afbeelding met tekst, schermopname, Lettertype&#10;&#10;Automatisch gegenereerde beschrijving">
            <a:extLst>
              <a:ext uri="{FF2B5EF4-FFF2-40B4-BE49-F238E27FC236}">
                <a16:creationId xmlns:a16="http://schemas.microsoft.com/office/drawing/2014/main" id="{74DE7FB4-896F-074B-6BB6-9F6A4FD4207B}"/>
              </a:ext>
            </a:extLst>
          </p:cNvPr>
          <p:cNvPicPr>
            <a:picLocks noChangeAspect="1"/>
          </p:cNvPicPr>
          <p:nvPr/>
        </p:nvPicPr>
        <p:blipFill>
          <a:blip r:embed="rId2"/>
          <a:stretch>
            <a:fillRect/>
          </a:stretch>
        </p:blipFill>
        <p:spPr>
          <a:xfrm>
            <a:off x="1669473" y="1056694"/>
            <a:ext cx="5208596" cy="3155765"/>
          </a:xfrm>
          <a:prstGeom prst="rect">
            <a:avLst/>
          </a:prstGeom>
        </p:spPr>
      </p:pic>
    </p:spTree>
    <p:extLst>
      <p:ext uri="{BB962C8B-B14F-4D97-AF65-F5344CB8AC3E}">
        <p14:creationId xmlns:p14="http://schemas.microsoft.com/office/powerpoint/2010/main" val="34480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31C61-E2BD-F3DE-E552-2690D047934D}"/>
              </a:ext>
            </a:extLst>
          </p:cNvPr>
          <p:cNvSpPr>
            <a:spLocks noGrp="1"/>
          </p:cNvSpPr>
          <p:nvPr>
            <p:ph type="title"/>
          </p:nvPr>
        </p:nvSpPr>
        <p:spPr/>
        <p:txBody>
          <a:bodyPr/>
          <a:lstStyle/>
          <a:p>
            <a:r>
              <a:rPr lang="nl-NL"/>
              <a:t>Recente review en meta-analyse naar effect probiotica op symptomen van Parkinson:</a:t>
            </a:r>
          </a:p>
        </p:txBody>
      </p:sp>
      <p:sp>
        <p:nvSpPr>
          <p:cNvPr id="3" name="Tijdelijke aanduiding voor tekst 2">
            <a:extLst>
              <a:ext uri="{FF2B5EF4-FFF2-40B4-BE49-F238E27FC236}">
                <a16:creationId xmlns:a16="http://schemas.microsoft.com/office/drawing/2014/main" id="{EB95354E-A38D-3F37-7DD6-DA1B1391898D}"/>
              </a:ext>
            </a:extLst>
          </p:cNvPr>
          <p:cNvSpPr>
            <a:spLocks noGrp="1"/>
          </p:cNvSpPr>
          <p:nvPr>
            <p:ph type="body" sz="quarter" idx="15"/>
          </p:nvPr>
        </p:nvSpPr>
        <p:spPr>
          <a:xfrm>
            <a:off x="238836" y="1016044"/>
            <a:ext cx="4544704" cy="2838749"/>
          </a:xfrm>
        </p:spPr>
        <p:txBody>
          <a:bodyPr/>
          <a:lstStyle/>
          <a:p>
            <a:r>
              <a:rPr lang="nl-NL">
                <a:effectLst/>
                <a:latin typeface="Calibri" panose="020F0502020204030204" pitchFamily="34" charset="0"/>
                <a:ea typeface="Calibri" panose="020F0502020204030204" pitchFamily="34" charset="0"/>
                <a:cs typeface="Times New Roman" panose="02020603050405020304" pitchFamily="18" charset="0"/>
              </a:rPr>
              <a:t>Bevindingen </a:t>
            </a:r>
            <a:r>
              <a:rPr lang="nl-NL" b="1">
                <a:effectLst/>
                <a:latin typeface="Calibri" panose="020F0502020204030204" pitchFamily="34" charset="0"/>
                <a:ea typeface="Calibri" panose="020F0502020204030204" pitchFamily="34" charset="0"/>
                <a:cs typeface="Times New Roman" panose="02020603050405020304" pitchFamily="18" charset="0"/>
              </a:rPr>
              <a:t>preklinische onderzoeken </a:t>
            </a:r>
            <a:r>
              <a:rPr lang="nl-NL">
                <a:effectLst/>
                <a:latin typeface="Calibri" panose="020F0502020204030204" pitchFamily="34" charset="0"/>
                <a:ea typeface="Calibri" panose="020F0502020204030204" pitchFamily="34" charset="0"/>
                <a:cs typeface="Times New Roman" panose="02020603050405020304" pitchFamily="18" charset="0"/>
              </a:rPr>
              <a:t>suggereren dat behandeling met probiotica </a:t>
            </a:r>
          </a:p>
          <a:p>
            <a:pPr marL="171450" indent="-171450">
              <a:buFont typeface="Arial" panose="020B0604020202020204" pitchFamily="34" charset="0"/>
              <a:buChar char="•"/>
            </a:pPr>
            <a:r>
              <a:rPr lang="nl-NL">
                <a:effectLst/>
                <a:latin typeface="Calibri" panose="020F0502020204030204" pitchFamily="34" charset="0"/>
                <a:ea typeface="Calibri" panose="020F0502020204030204" pitchFamily="34" charset="0"/>
                <a:cs typeface="Times New Roman" panose="02020603050405020304" pitchFamily="18" charset="0"/>
              </a:rPr>
              <a:t>het glucosemetabolisme verhoogt</a:t>
            </a:r>
          </a:p>
          <a:p>
            <a:pPr marL="171450" indent="-171450">
              <a:buFont typeface="Arial" panose="020B0604020202020204" pitchFamily="34" charset="0"/>
              <a:buChar char="•"/>
            </a:pPr>
            <a:r>
              <a:rPr lang="nl-NL">
                <a:effectLst/>
                <a:latin typeface="Calibri" panose="020F0502020204030204" pitchFamily="34" charset="0"/>
                <a:ea typeface="Calibri" panose="020F0502020204030204" pitchFamily="34" charset="0"/>
                <a:cs typeface="Times New Roman" panose="02020603050405020304" pitchFamily="18" charset="0"/>
              </a:rPr>
              <a:t>perifere en centrale ontstekingen vermindert </a:t>
            </a:r>
          </a:p>
          <a:p>
            <a:pPr marL="171450" indent="-171450">
              <a:buFont typeface="Arial" panose="020B0604020202020204" pitchFamily="34" charset="0"/>
              <a:buChar char="•"/>
            </a:pPr>
            <a:r>
              <a:rPr lang="nl-NL">
                <a:effectLst/>
                <a:latin typeface="Calibri" panose="020F0502020204030204" pitchFamily="34" charset="0"/>
                <a:ea typeface="Calibri" panose="020F0502020204030204" pitchFamily="34" charset="0"/>
                <a:cs typeface="Times New Roman" panose="02020603050405020304" pitchFamily="18" charset="0"/>
              </a:rPr>
              <a:t>centrale oxidatieve stress, vermindert neurodegeneratie </a:t>
            </a:r>
          </a:p>
          <a:p>
            <a:pPr marL="171450" indent="-171450">
              <a:buFont typeface="Arial" panose="020B0604020202020204" pitchFamily="34" charset="0"/>
              <a:buChar char="•"/>
            </a:pPr>
            <a:r>
              <a:rPr lang="nl-NL">
                <a:effectLst/>
                <a:latin typeface="Calibri" panose="020F0502020204030204" pitchFamily="34" charset="0"/>
                <a:ea typeface="Calibri" panose="020F0502020204030204" pitchFamily="34" charset="0"/>
                <a:cs typeface="Times New Roman" panose="02020603050405020304" pitchFamily="18" charset="0"/>
              </a:rPr>
              <a:t>verhoogt de motorische functie (verhoogde motorische behendigheid) en niet-motorische functie (verminderde geheugenstoornissen). </a:t>
            </a:r>
          </a:p>
          <a:p>
            <a:r>
              <a:rPr lang="nl-NL" sz="800">
                <a:effectLst/>
                <a:latin typeface="Calibri" panose="020F0502020204030204" pitchFamily="34" charset="0"/>
                <a:ea typeface="Calibri" panose="020F0502020204030204" pitchFamily="34" charset="0"/>
                <a:cs typeface="Times New Roman" panose="02020603050405020304" pitchFamily="18" charset="0"/>
              </a:rPr>
              <a:t> (1) energiemetabolisme, (2) ontstekingen en oxidatieve stress, (3) neurodegeneratie, evenals (4) motorische en (5) niet-motorische functie. </a:t>
            </a:r>
          </a:p>
          <a:p>
            <a:endParaRPr lang="nl-NL"/>
          </a:p>
        </p:txBody>
      </p:sp>
      <p:sp>
        <p:nvSpPr>
          <p:cNvPr id="4" name="Tekstvak 3">
            <a:extLst>
              <a:ext uri="{FF2B5EF4-FFF2-40B4-BE49-F238E27FC236}">
                <a16:creationId xmlns:a16="http://schemas.microsoft.com/office/drawing/2014/main" id="{6C02FED0-244C-7D7E-1FCA-0AD83D78BE86}"/>
              </a:ext>
            </a:extLst>
          </p:cNvPr>
          <p:cNvSpPr txBox="1"/>
          <p:nvPr/>
        </p:nvSpPr>
        <p:spPr>
          <a:xfrm>
            <a:off x="4960961" y="1016044"/>
            <a:ext cx="3944203" cy="2390013"/>
          </a:xfrm>
          <a:prstGeom prst="rect">
            <a:avLst/>
          </a:prstGeom>
          <a:noFill/>
        </p:spPr>
        <p:txBody>
          <a:bodyPr wrap="square" lIns="0" tIns="0" rIns="0" bIns="0" rtlCol="0">
            <a:spAutoFit/>
          </a:bodyPr>
          <a:lstStyle/>
          <a:p>
            <a:pPr marL="0" marR="0" lvl="0" indent="0" algn="l" defTabSz="685800" rtl="0" eaLnBrk="1" fontAlgn="auto" latinLnBrk="0" hangingPunct="1">
              <a:lnSpc>
                <a:spcPct val="120000"/>
              </a:lnSpc>
              <a:spcBef>
                <a:spcPts val="750"/>
              </a:spcBef>
              <a:spcAft>
                <a:spcPts val="0"/>
              </a:spcAft>
              <a:buClrTx/>
              <a:buSzTx/>
              <a:buFont typeface="Arial" panose="020B0604020202020204" pitchFamily="34" charset="0"/>
              <a:buNone/>
              <a:tabLst/>
              <a:defRPr/>
            </a:pPr>
            <a:r>
              <a:rPr kumimoji="0" lang="nl-NL"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Op vergelijkbare wijze suggereren bevindingen uit klinische onderzoeken dat probiotica het</a:t>
            </a: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glucosemetabolisme verhogen (verminderde insulineresistentie), </a:t>
            </a: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perifere ontstekingen</a:t>
            </a: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en de motorische en niet-motorische functie verhogen (verminderde algehele PD-symptomatologie en verminderde algehele PD-symptomatologie). </a:t>
            </a: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Constipatie kunnen verlichten</a:t>
            </a:r>
          </a:p>
        </p:txBody>
      </p:sp>
      <p:sp>
        <p:nvSpPr>
          <p:cNvPr id="5" name="Tekstvak 4">
            <a:extLst>
              <a:ext uri="{FF2B5EF4-FFF2-40B4-BE49-F238E27FC236}">
                <a16:creationId xmlns:a16="http://schemas.microsoft.com/office/drawing/2014/main" id="{39860885-7C72-C264-56D1-AA169179BAC5}"/>
              </a:ext>
            </a:extLst>
          </p:cNvPr>
          <p:cNvSpPr txBox="1"/>
          <p:nvPr/>
        </p:nvSpPr>
        <p:spPr>
          <a:xfrm>
            <a:off x="4067032" y="3850457"/>
            <a:ext cx="3248167" cy="553998"/>
          </a:xfrm>
          <a:prstGeom prst="rect">
            <a:avLst/>
          </a:prstGeom>
          <a:noFill/>
        </p:spPr>
        <p:txBody>
          <a:bodyPr wrap="square" lIns="0" tIns="0" rIns="0" bIns="0" rtlCol="0">
            <a:spAutoFit/>
          </a:bodyPr>
          <a:lstStyle/>
          <a:p>
            <a:pPr algn="l"/>
            <a:r>
              <a:rPr lang="nl-NL" sz="1200" i="1">
                <a:effectLst/>
                <a:latin typeface="Calibri" panose="020F0502020204030204" pitchFamily="34" charset="0"/>
                <a:ea typeface="Calibri" panose="020F0502020204030204" pitchFamily="34" charset="0"/>
                <a:cs typeface="Times New Roman" panose="02020603050405020304" pitchFamily="18" charset="0"/>
              </a:rPr>
              <a:t>Er zijn dus verschillende mogelijke aanknopingspunten voor de inzet van probiotica in Parkinson. </a:t>
            </a:r>
            <a:endParaRPr lang="nl-NL" sz="1200" i="1"/>
          </a:p>
        </p:txBody>
      </p:sp>
    </p:spTree>
    <p:extLst>
      <p:ext uri="{BB962C8B-B14F-4D97-AF65-F5344CB8AC3E}">
        <p14:creationId xmlns:p14="http://schemas.microsoft.com/office/powerpoint/2010/main" val="143429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21EE6F84-0949-BC64-4C20-0778474943E5}"/>
              </a:ext>
            </a:extLst>
          </p:cNvPr>
          <p:cNvSpPr txBox="1"/>
          <p:nvPr/>
        </p:nvSpPr>
        <p:spPr>
          <a:xfrm>
            <a:off x="2119205" y="4456285"/>
            <a:ext cx="4572000" cy="246221"/>
          </a:xfrm>
          <a:prstGeom prst="rect">
            <a:avLst/>
          </a:prstGeom>
          <a:noFill/>
        </p:spPr>
        <p:txBody>
          <a:bodyPr wrap="square">
            <a:spAutoFit/>
          </a:bodyPr>
          <a:lstStyle/>
          <a:p>
            <a:r>
              <a:rPr lang="nl-NL" sz="1000"/>
              <a:t>https://www.ncbi.nlm.nih.gov/pmc/articles/PMC9512504/</a:t>
            </a:r>
          </a:p>
        </p:txBody>
      </p:sp>
      <p:pic>
        <p:nvPicPr>
          <p:cNvPr id="9" name="Afbeelding 8" descr="Afbeelding met tekst, Lettertype, lijn, nummer&#10;&#10;Automatisch gegenereerde beschrijving">
            <a:extLst>
              <a:ext uri="{FF2B5EF4-FFF2-40B4-BE49-F238E27FC236}">
                <a16:creationId xmlns:a16="http://schemas.microsoft.com/office/drawing/2014/main" id="{E267B4C6-210F-6AC3-4E16-7857EFFBA060}"/>
              </a:ext>
            </a:extLst>
          </p:cNvPr>
          <p:cNvPicPr>
            <a:picLocks noChangeAspect="1"/>
          </p:cNvPicPr>
          <p:nvPr/>
        </p:nvPicPr>
        <p:blipFill>
          <a:blip r:embed="rId2"/>
          <a:stretch>
            <a:fillRect/>
          </a:stretch>
        </p:blipFill>
        <p:spPr>
          <a:xfrm>
            <a:off x="1327636" y="332023"/>
            <a:ext cx="6192281" cy="1970606"/>
          </a:xfrm>
          <a:prstGeom prst="rect">
            <a:avLst/>
          </a:prstGeom>
        </p:spPr>
      </p:pic>
      <p:pic>
        <p:nvPicPr>
          <p:cNvPr id="11" name="Afbeelding 10" descr="Afbeelding met tekst, schermopname, Lettertype, lijn&#10;&#10;Automatisch gegenereerde beschrijving">
            <a:extLst>
              <a:ext uri="{FF2B5EF4-FFF2-40B4-BE49-F238E27FC236}">
                <a16:creationId xmlns:a16="http://schemas.microsoft.com/office/drawing/2014/main" id="{8174D7FD-57D6-F4B4-3C8F-408E4FFB60A3}"/>
              </a:ext>
            </a:extLst>
          </p:cNvPr>
          <p:cNvPicPr>
            <a:picLocks noChangeAspect="1"/>
          </p:cNvPicPr>
          <p:nvPr/>
        </p:nvPicPr>
        <p:blipFill>
          <a:blip r:embed="rId3"/>
          <a:stretch>
            <a:fillRect/>
          </a:stretch>
        </p:blipFill>
        <p:spPr>
          <a:xfrm>
            <a:off x="1327636" y="2394694"/>
            <a:ext cx="6192281" cy="1867279"/>
          </a:xfrm>
          <a:prstGeom prst="rect">
            <a:avLst/>
          </a:prstGeom>
        </p:spPr>
      </p:pic>
    </p:spTree>
    <p:extLst>
      <p:ext uri="{BB962C8B-B14F-4D97-AF65-F5344CB8AC3E}">
        <p14:creationId xmlns:p14="http://schemas.microsoft.com/office/powerpoint/2010/main" val="270292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AB57D-E427-D0A5-101F-482CFDA25638}"/>
              </a:ext>
            </a:extLst>
          </p:cNvPr>
          <p:cNvSpPr>
            <a:spLocks noGrp="1"/>
          </p:cNvSpPr>
          <p:nvPr>
            <p:ph type="title"/>
          </p:nvPr>
        </p:nvSpPr>
        <p:spPr/>
        <p:txBody>
          <a:bodyPr/>
          <a:lstStyle/>
          <a:p>
            <a:r>
              <a:rPr lang="nl-NL"/>
              <a:t>2 lopende studies</a:t>
            </a:r>
          </a:p>
        </p:txBody>
      </p:sp>
      <p:sp>
        <p:nvSpPr>
          <p:cNvPr id="3" name="Tijdelijke aanduiding voor tekst 2">
            <a:extLst>
              <a:ext uri="{FF2B5EF4-FFF2-40B4-BE49-F238E27FC236}">
                <a16:creationId xmlns:a16="http://schemas.microsoft.com/office/drawing/2014/main" id="{16D8D86D-C2DA-E118-1CEA-D96C780A9D22}"/>
              </a:ext>
            </a:extLst>
          </p:cNvPr>
          <p:cNvSpPr>
            <a:spLocks noGrp="1"/>
          </p:cNvSpPr>
          <p:nvPr>
            <p:ph type="body" sz="quarter" idx="15"/>
          </p:nvPr>
        </p:nvSpPr>
        <p:spPr>
          <a:xfrm>
            <a:off x="440531" y="1248057"/>
            <a:ext cx="8262938" cy="3228409"/>
          </a:xfrm>
        </p:spPr>
        <p:txBody>
          <a:bodyPr/>
          <a:lstStyle/>
          <a:p>
            <a:r>
              <a:rPr lang="nl-NL" sz="1800">
                <a:effectLst/>
                <a:latin typeface="Calibri" panose="020F0502020204030204" pitchFamily="34" charset="0"/>
                <a:ea typeface="Calibri" panose="020F0502020204030204" pitchFamily="34" charset="0"/>
                <a:cs typeface="Times New Roman" panose="02020603050405020304" pitchFamily="18" charset="0"/>
              </a:rPr>
              <a:t>Op dit moment lopen er 2 studies in Parkinson met een </a:t>
            </a:r>
            <a:r>
              <a:rPr lang="nl-NL" sz="1800" err="1">
                <a:effectLst/>
                <a:latin typeface="Calibri" panose="020F0502020204030204" pitchFamily="34" charset="0"/>
                <a:ea typeface="Calibri" panose="020F0502020204030204" pitchFamily="34" charset="0"/>
                <a:cs typeface="Times New Roman" panose="02020603050405020304" pitchFamily="18" charset="0"/>
              </a:rPr>
              <a:t>Ecologic</a:t>
            </a:r>
            <a:r>
              <a:rPr lang="nl-NL" sz="1800">
                <a:effectLst/>
                <a:latin typeface="Calibri" panose="020F0502020204030204" pitchFamily="34" charset="0"/>
                <a:ea typeface="Calibri" panose="020F0502020204030204" pitchFamily="34" charset="0"/>
                <a:cs typeface="Times New Roman" panose="02020603050405020304" pitchFamily="18" charset="0"/>
              </a:rPr>
              <a:t> </a:t>
            </a:r>
            <a:r>
              <a:rPr lang="nl-NL" sz="1800">
                <a:latin typeface="Calibri" panose="020F0502020204030204" pitchFamily="34" charset="0"/>
                <a:ea typeface="Calibri" panose="020F0502020204030204" pitchFamily="34" charset="0"/>
                <a:cs typeface="Times New Roman" panose="02020603050405020304" pitchFamily="18" charset="0"/>
              </a:rPr>
              <a:t>formulering (Winbiotic) Er wordt gekeken naar </a:t>
            </a:r>
            <a:r>
              <a:rPr lang="nl-NL" sz="1800">
                <a:effectLst/>
                <a:latin typeface="Calibri" panose="020F0502020204030204" pitchFamily="34" charset="0"/>
                <a:ea typeface="Calibri" panose="020F0502020204030204" pitchFamily="34" charset="0"/>
                <a:cs typeface="Times New Roman" panose="02020603050405020304" pitchFamily="18" charset="0"/>
              </a:rPr>
              <a:t>psychologische problemen bij Parkinson (</a:t>
            </a:r>
            <a:r>
              <a:rPr lang="nl-NL" sz="1800" err="1">
                <a:effectLst/>
                <a:latin typeface="Calibri" panose="020F0502020204030204" pitchFamily="34" charset="0"/>
                <a:ea typeface="Calibri" panose="020F0502020204030204" pitchFamily="34" charset="0"/>
                <a:cs typeface="Times New Roman" panose="02020603050405020304" pitchFamily="18" charset="0"/>
              </a:rPr>
              <a:t>anxiety</a:t>
            </a:r>
            <a:r>
              <a:rPr lang="nl-NL" sz="1800">
                <a:effectLst/>
                <a:latin typeface="Calibri" panose="020F0502020204030204" pitchFamily="34" charset="0"/>
                <a:ea typeface="Calibri" panose="020F0502020204030204" pitchFamily="34" charset="0"/>
                <a:cs typeface="Times New Roman" panose="02020603050405020304" pitchFamily="18" charset="0"/>
              </a:rPr>
              <a:t> en depressie). </a:t>
            </a:r>
          </a:p>
          <a:p>
            <a:r>
              <a:rPr lang="nl-NL" sz="1800">
                <a:effectLst/>
                <a:latin typeface="Calibri" panose="020F0502020204030204" pitchFamily="34" charset="0"/>
                <a:ea typeface="Calibri" panose="020F0502020204030204" pitchFamily="34" charset="0"/>
                <a:cs typeface="Times New Roman" panose="02020603050405020304" pitchFamily="18" charset="0"/>
              </a:rPr>
              <a:t>Advies gevraagd aan een assistent professor uit Wageningen (dr. Yannick Vermeiren) Gesproken over de rol van het </a:t>
            </a:r>
            <a:r>
              <a:rPr lang="nl-NL" sz="1800" err="1">
                <a:effectLst/>
                <a:latin typeface="Calibri" panose="020F0502020204030204" pitchFamily="34" charset="0"/>
                <a:ea typeface="Calibri" panose="020F0502020204030204" pitchFamily="34" charset="0"/>
                <a:cs typeface="Times New Roman" panose="02020603050405020304" pitchFamily="18" charset="0"/>
              </a:rPr>
              <a:t>microbioom</a:t>
            </a:r>
            <a:r>
              <a:rPr lang="nl-NL" sz="1800">
                <a:effectLst/>
                <a:latin typeface="Calibri" panose="020F0502020204030204" pitchFamily="34" charset="0"/>
                <a:ea typeface="Calibri" panose="020F0502020204030204" pitchFamily="34" charset="0"/>
                <a:cs typeface="Times New Roman" panose="02020603050405020304" pitchFamily="18" charset="0"/>
              </a:rPr>
              <a:t> en pre/probiotica in </a:t>
            </a:r>
            <a:r>
              <a:rPr lang="nl-NL" sz="1800" err="1">
                <a:effectLst/>
                <a:latin typeface="Calibri" panose="020F0502020204030204" pitchFamily="34" charset="0"/>
                <a:ea typeface="Calibri" panose="020F0502020204030204" pitchFamily="34" charset="0"/>
                <a:cs typeface="Times New Roman" panose="02020603050405020304" pitchFamily="18" charset="0"/>
              </a:rPr>
              <a:t>neurodegenerative</a:t>
            </a:r>
            <a:r>
              <a:rPr lang="nl-NL" sz="1800">
                <a:effectLst/>
                <a:latin typeface="Calibri" panose="020F0502020204030204" pitchFamily="34" charset="0"/>
                <a:ea typeface="Calibri" panose="020F0502020204030204" pitchFamily="34" charset="0"/>
                <a:cs typeface="Times New Roman" panose="02020603050405020304" pitchFamily="18" charset="0"/>
              </a:rPr>
              <a:t> ziektes. Deze professor heeft veel ervaring met Parkinson patiënten en hij benadrukt het belang van de behandeling van </a:t>
            </a:r>
            <a:r>
              <a:rPr lang="nl-NL" sz="1800" err="1">
                <a:effectLst/>
                <a:latin typeface="Calibri" panose="020F0502020204030204" pitchFamily="34" charset="0"/>
                <a:ea typeface="Calibri" panose="020F0502020204030204" pitchFamily="34" charset="0"/>
                <a:cs typeface="Times New Roman" panose="02020603050405020304" pitchFamily="18" charset="0"/>
              </a:rPr>
              <a:t>anxiety</a:t>
            </a:r>
            <a:r>
              <a:rPr lang="nl-NL" sz="1800">
                <a:effectLst/>
                <a:latin typeface="Calibri" panose="020F0502020204030204" pitchFamily="34" charset="0"/>
                <a:ea typeface="Calibri" panose="020F0502020204030204" pitchFamily="34" charset="0"/>
                <a:cs typeface="Times New Roman" panose="02020603050405020304" pitchFamily="18" charset="0"/>
              </a:rPr>
              <a:t> en depressie in Parkinson. </a:t>
            </a:r>
          </a:p>
          <a:p>
            <a:r>
              <a:rPr lang="nl-NL" sz="1800">
                <a:latin typeface="Calibri" panose="020F0502020204030204" pitchFamily="34" charset="0"/>
                <a:ea typeface="Calibri" panose="020F0502020204030204" pitchFamily="34" charset="0"/>
                <a:cs typeface="Times New Roman" panose="02020603050405020304" pitchFamily="18" charset="0"/>
              </a:rPr>
              <a:t>Dit wordt gezien als </a:t>
            </a:r>
            <a:r>
              <a:rPr lang="nl-NL" sz="1800">
                <a:effectLst/>
                <a:latin typeface="Calibri" panose="020F0502020204030204" pitchFamily="34" charset="0"/>
                <a:ea typeface="Calibri" panose="020F0502020204030204" pitchFamily="34" charset="0"/>
                <a:cs typeface="Times New Roman" panose="02020603050405020304" pitchFamily="18" charset="0"/>
              </a:rPr>
              <a:t>secundaire symptomen maar een verbetering hierin kan ook mogelijk de </a:t>
            </a:r>
            <a:r>
              <a:rPr lang="nl-NL" sz="1800" err="1">
                <a:effectLst/>
                <a:latin typeface="Calibri" panose="020F0502020204030204" pitchFamily="34" charset="0"/>
                <a:ea typeface="Calibri" panose="020F0502020204030204" pitchFamily="34" charset="0"/>
                <a:cs typeface="Times New Roman" panose="02020603050405020304" pitchFamily="18" charset="0"/>
              </a:rPr>
              <a:t>core</a:t>
            </a:r>
            <a:r>
              <a:rPr lang="nl-NL" sz="1800">
                <a:effectLst/>
                <a:latin typeface="Calibri" panose="020F0502020204030204" pitchFamily="34" charset="0"/>
                <a:ea typeface="Calibri" panose="020F0502020204030204" pitchFamily="34" charset="0"/>
                <a:cs typeface="Times New Roman" panose="02020603050405020304" pitchFamily="18" charset="0"/>
              </a:rPr>
              <a:t> </a:t>
            </a:r>
            <a:r>
              <a:rPr lang="nl-NL" sz="1800" err="1">
                <a:effectLst/>
                <a:latin typeface="Calibri" panose="020F0502020204030204" pitchFamily="34" charset="0"/>
                <a:ea typeface="Calibri" panose="020F0502020204030204" pitchFamily="34" charset="0"/>
                <a:cs typeface="Times New Roman" panose="02020603050405020304" pitchFamily="18" charset="0"/>
              </a:rPr>
              <a:t>symptoms</a:t>
            </a:r>
            <a:r>
              <a:rPr lang="nl-NL" sz="1800">
                <a:effectLst/>
                <a:latin typeface="Calibri" panose="020F0502020204030204" pitchFamily="34" charset="0"/>
                <a:ea typeface="Calibri" panose="020F0502020204030204" pitchFamily="34" charset="0"/>
                <a:cs typeface="Times New Roman" panose="02020603050405020304" pitchFamily="18" charset="0"/>
              </a:rPr>
              <a:t> (cognitief functioneren) verbeteren.</a:t>
            </a:r>
          </a:p>
          <a:p>
            <a:endParaRPr lang="nl-NL"/>
          </a:p>
        </p:txBody>
      </p:sp>
    </p:spTree>
    <p:extLst>
      <p:ext uri="{BB962C8B-B14F-4D97-AF65-F5344CB8AC3E}">
        <p14:creationId xmlns:p14="http://schemas.microsoft.com/office/powerpoint/2010/main" val="109841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37216" y="373504"/>
            <a:ext cx="8262938" cy="578051"/>
          </a:xfrm>
        </p:spPr>
        <p:txBody>
          <a:bodyPr/>
          <a:lstStyle/>
          <a:p>
            <a:r>
              <a:rPr lang="nl-NL"/>
              <a:t>Microbiota positief beïnvloeden </a:t>
            </a:r>
            <a:br>
              <a:rPr lang="nl-NL"/>
            </a:br>
            <a:endParaRPr lang="nl-NL"/>
          </a:p>
        </p:txBody>
      </p:sp>
      <p:sp>
        <p:nvSpPr>
          <p:cNvPr id="7" name="Tijdelijke aanduiding voor datum 1"/>
          <p:cNvSpPr txBox="1">
            <a:spLocks/>
          </p:cNvSpPr>
          <p:nvPr/>
        </p:nvSpPr>
        <p:spPr>
          <a:xfrm>
            <a:off x="0" y="0"/>
            <a:ext cx="0" cy="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a:t>Nov 2021</a:t>
            </a:r>
            <a:endParaRPr lang="en-US"/>
          </a:p>
        </p:txBody>
      </p:sp>
      <p:grpSp>
        <p:nvGrpSpPr>
          <p:cNvPr id="10" name="Groep 9"/>
          <p:cNvGrpSpPr/>
          <p:nvPr/>
        </p:nvGrpSpPr>
        <p:grpSpPr>
          <a:xfrm>
            <a:off x="3606877" y="2346859"/>
            <a:ext cx="1408523" cy="1186452"/>
            <a:chOff x="3000139" y="1541632"/>
            <a:chExt cx="2796699" cy="2554276"/>
          </a:xfrm>
        </p:grpSpPr>
        <p:pic>
          <p:nvPicPr>
            <p:cNvPr id="11" name="Picture 2" descr="Scientists find great diversity, novel molecules in microbiome of tree  roots | ORNL"/>
            <p:cNvPicPr>
              <a:picLocks noChangeAspect="1" noChangeArrowheads="1"/>
            </p:cNvPicPr>
            <p:nvPr/>
          </p:nvPicPr>
          <p:blipFill rotWithShape="1">
            <a:blip r:embed="rId2">
              <a:clrChange>
                <a:clrFrom>
                  <a:srgbClr val="FEFCE3"/>
                </a:clrFrom>
                <a:clrTo>
                  <a:srgbClr val="FEFCE3">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36833" t="5474" r="4951" b="2492"/>
            <a:stretch/>
          </p:blipFill>
          <p:spPr bwMode="auto">
            <a:xfrm>
              <a:off x="3211735" y="1541632"/>
              <a:ext cx="2585103" cy="2554276"/>
            </a:xfrm>
            <a:prstGeom prst="rect">
              <a:avLst/>
            </a:prstGeom>
            <a:noFill/>
            <a:extLst>
              <a:ext uri="{909E8E84-426E-40DD-AFC4-6F175D3DCCD1}">
                <a14:hiddenFill xmlns:a14="http://schemas.microsoft.com/office/drawing/2010/main">
                  <a:solidFill>
                    <a:srgbClr val="FFFFFF"/>
                  </a:solidFill>
                </a14:hiddenFill>
              </a:ext>
            </a:extLst>
          </p:spPr>
        </p:pic>
        <p:sp>
          <p:nvSpPr>
            <p:cNvPr id="12" name="Vrije vorm 11"/>
            <p:cNvSpPr/>
            <p:nvPr/>
          </p:nvSpPr>
          <p:spPr>
            <a:xfrm>
              <a:off x="3000139" y="2917012"/>
              <a:ext cx="742455" cy="1057983"/>
            </a:xfrm>
            <a:custGeom>
              <a:avLst/>
              <a:gdLst>
                <a:gd name="connsiteX0" fmla="*/ 166254 w 742455"/>
                <a:gd name="connsiteY0" fmla="*/ 0 h 1057983"/>
                <a:gd name="connsiteX1" fmla="*/ 166254 w 742455"/>
                <a:gd name="connsiteY1" fmla="*/ 0 h 1057983"/>
                <a:gd name="connsiteX2" fmla="*/ 204040 w 742455"/>
                <a:gd name="connsiteY2" fmla="*/ 105798 h 1057983"/>
                <a:gd name="connsiteX3" fmla="*/ 211597 w 742455"/>
                <a:gd name="connsiteY3" fmla="*/ 128469 h 1057983"/>
                <a:gd name="connsiteX4" fmla="*/ 226711 w 742455"/>
                <a:gd name="connsiteY4" fmla="*/ 188925 h 1057983"/>
                <a:gd name="connsiteX5" fmla="*/ 234268 w 742455"/>
                <a:gd name="connsiteY5" fmla="*/ 211596 h 1057983"/>
                <a:gd name="connsiteX6" fmla="*/ 249382 w 742455"/>
                <a:gd name="connsiteY6" fmla="*/ 234267 h 1057983"/>
                <a:gd name="connsiteX7" fmla="*/ 256939 w 742455"/>
                <a:gd name="connsiteY7" fmla="*/ 256938 h 1057983"/>
                <a:gd name="connsiteX8" fmla="*/ 294724 w 742455"/>
                <a:gd name="connsiteY8" fmla="*/ 294724 h 1057983"/>
                <a:gd name="connsiteX9" fmla="*/ 317395 w 742455"/>
                <a:gd name="connsiteY9" fmla="*/ 317395 h 1057983"/>
                <a:gd name="connsiteX10" fmla="*/ 332509 w 742455"/>
                <a:gd name="connsiteY10" fmla="*/ 370294 h 1057983"/>
                <a:gd name="connsiteX11" fmla="*/ 340066 w 742455"/>
                <a:gd name="connsiteY11" fmla="*/ 536548 h 1057983"/>
                <a:gd name="connsiteX12" fmla="*/ 355180 w 742455"/>
                <a:gd name="connsiteY12" fmla="*/ 559219 h 1057983"/>
                <a:gd name="connsiteX13" fmla="*/ 377851 w 742455"/>
                <a:gd name="connsiteY13" fmla="*/ 566776 h 1057983"/>
                <a:gd name="connsiteX14" fmla="*/ 392965 w 742455"/>
                <a:gd name="connsiteY14" fmla="*/ 589448 h 1057983"/>
                <a:gd name="connsiteX15" fmla="*/ 415636 w 742455"/>
                <a:gd name="connsiteY15" fmla="*/ 597005 h 1057983"/>
                <a:gd name="connsiteX16" fmla="*/ 423193 w 742455"/>
                <a:gd name="connsiteY16" fmla="*/ 619676 h 1057983"/>
                <a:gd name="connsiteX17" fmla="*/ 460978 w 742455"/>
                <a:gd name="connsiteY17" fmla="*/ 657461 h 1057983"/>
                <a:gd name="connsiteX18" fmla="*/ 468535 w 742455"/>
                <a:gd name="connsiteY18" fmla="*/ 680132 h 1057983"/>
                <a:gd name="connsiteX19" fmla="*/ 483650 w 742455"/>
                <a:gd name="connsiteY19" fmla="*/ 695246 h 1057983"/>
                <a:gd name="connsiteX20" fmla="*/ 521435 w 742455"/>
                <a:gd name="connsiteY20" fmla="*/ 740588 h 1057983"/>
                <a:gd name="connsiteX21" fmla="*/ 551663 w 742455"/>
                <a:gd name="connsiteY21" fmla="*/ 816158 h 1057983"/>
                <a:gd name="connsiteX22" fmla="*/ 566777 w 742455"/>
                <a:gd name="connsiteY22" fmla="*/ 876614 h 1057983"/>
                <a:gd name="connsiteX23" fmla="*/ 574334 w 742455"/>
                <a:gd name="connsiteY23" fmla="*/ 899286 h 1057983"/>
                <a:gd name="connsiteX24" fmla="*/ 597005 w 742455"/>
                <a:gd name="connsiteY24" fmla="*/ 921957 h 1057983"/>
                <a:gd name="connsiteX25" fmla="*/ 612119 w 742455"/>
                <a:gd name="connsiteY25" fmla="*/ 944628 h 1057983"/>
                <a:gd name="connsiteX26" fmla="*/ 702803 w 742455"/>
                <a:gd name="connsiteY26" fmla="*/ 959742 h 1057983"/>
                <a:gd name="connsiteX27" fmla="*/ 725474 w 742455"/>
                <a:gd name="connsiteY27" fmla="*/ 967299 h 1057983"/>
                <a:gd name="connsiteX28" fmla="*/ 733031 w 742455"/>
                <a:gd name="connsiteY28" fmla="*/ 1035312 h 1057983"/>
                <a:gd name="connsiteX29" fmla="*/ 649904 w 742455"/>
                <a:gd name="connsiteY29" fmla="*/ 1057983 h 1057983"/>
                <a:gd name="connsiteX30" fmla="*/ 309838 w 742455"/>
                <a:gd name="connsiteY30" fmla="*/ 1042869 h 1057983"/>
                <a:gd name="connsiteX31" fmla="*/ 234268 w 742455"/>
                <a:gd name="connsiteY31" fmla="*/ 1020198 h 1057983"/>
                <a:gd name="connsiteX32" fmla="*/ 188926 w 742455"/>
                <a:gd name="connsiteY32" fmla="*/ 989970 h 1057983"/>
                <a:gd name="connsiteX33" fmla="*/ 173811 w 742455"/>
                <a:gd name="connsiteY33" fmla="*/ 974856 h 1057983"/>
                <a:gd name="connsiteX34" fmla="*/ 143583 w 742455"/>
                <a:gd name="connsiteY34" fmla="*/ 967299 h 1057983"/>
                <a:gd name="connsiteX35" fmla="*/ 113355 w 742455"/>
                <a:gd name="connsiteY35" fmla="*/ 929514 h 1057983"/>
                <a:gd name="connsiteX36" fmla="*/ 83127 w 742455"/>
                <a:gd name="connsiteY36" fmla="*/ 914400 h 1057983"/>
                <a:gd name="connsiteX37" fmla="*/ 68013 w 742455"/>
                <a:gd name="connsiteY37" fmla="*/ 884171 h 1057983"/>
                <a:gd name="connsiteX38" fmla="*/ 45342 w 742455"/>
                <a:gd name="connsiteY38" fmla="*/ 853943 h 1057983"/>
                <a:gd name="connsiteX39" fmla="*/ 7557 w 742455"/>
                <a:gd name="connsiteY39" fmla="*/ 748145 h 1057983"/>
                <a:gd name="connsiteX40" fmla="*/ 0 w 742455"/>
                <a:gd name="connsiteY40" fmla="*/ 695246 h 1057983"/>
                <a:gd name="connsiteX41" fmla="*/ 7557 w 742455"/>
                <a:gd name="connsiteY41" fmla="*/ 415636 h 1057983"/>
                <a:gd name="connsiteX42" fmla="*/ 15114 w 742455"/>
                <a:gd name="connsiteY42" fmla="*/ 385408 h 1057983"/>
                <a:gd name="connsiteX43" fmla="*/ 37785 w 742455"/>
                <a:gd name="connsiteY43" fmla="*/ 362737 h 1057983"/>
                <a:gd name="connsiteX44" fmla="*/ 60456 w 742455"/>
                <a:gd name="connsiteY44" fmla="*/ 309838 h 1057983"/>
                <a:gd name="connsiteX45" fmla="*/ 98241 w 742455"/>
                <a:gd name="connsiteY45" fmla="*/ 264495 h 1057983"/>
                <a:gd name="connsiteX46" fmla="*/ 120912 w 742455"/>
                <a:gd name="connsiteY46" fmla="*/ 196482 h 1057983"/>
                <a:gd name="connsiteX47" fmla="*/ 128469 w 742455"/>
                <a:gd name="connsiteY47" fmla="*/ 173811 h 1057983"/>
                <a:gd name="connsiteX48" fmla="*/ 136026 w 742455"/>
                <a:gd name="connsiteY48" fmla="*/ 113355 h 1057983"/>
                <a:gd name="connsiteX49" fmla="*/ 143583 w 742455"/>
                <a:gd name="connsiteY49" fmla="*/ 75570 h 1057983"/>
                <a:gd name="connsiteX50" fmla="*/ 166254 w 742455"/>
                <a:gd name="connsiteY50" fmla="*/ 0 h 10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42455" h="1057983">
                  <a:moveTo>
                    <a:pt x="166254" y="0"/>
                  </a:moveTo>
                  <a:lnTo>
                    <a:pt x="166254" y="0"/>
                  </a:lnTo>
                  <a:cubicBezTo>
                    <a:pt x="194520" y="75373"/>
                    <a:pt x="182120" y="40038"/>
                    <a:pt x="204040" y="105798"/>
                  </a:cubicBezTo>
                  <a:cubicBezTo>
                    <a:pt x="206559" y="113355"/>
                    <a:pt x="209665" y="120741"/>
                    <a:pt x="211597" y="128469"/>
                  </a:cubicBezTo>
                  <a:cubicBezTo>
                    <a:pt x="216635" y="148621"/>
                    <a:pt x="220142" y="169219"/>
                    <a:pt x="226711" y="188925"/>
                  </a:cubicBezTo>
                  <a:cubicBezTo>
                    <a:pt x="229230" y="196482"/>
                    <a:pt x="230706" y="204471"/>
                    <a:pt x="234268" y="211596"/>
                  </a:cubicBezTo>
                  <a:cubicBezTo>
                    <a:pt x="238330" y="219720"/>
                    <a:pt x="245320" y="226143"/>
                    <a:pt x="249382" y="234267"/>
                  </a:cubicBezTo>
                  <a:cubicBezTo>
                    <a:pt x="252944" y="241392"/>
                    <a:pt x="252160" y="250565"/>
                    <a:pt x="256939" y="256938"/>
                  </a:cubicBezTo>
                  <a:cubicBezTo>
                    <a:pt x="267626" y="271188"/>
                    <a:pt x="282129" y="282129"/>
                    <a:pt x="294724" y="294724"/>
                  </a:cubicBezTo>
                  <a:lnTo>
                    <a:pt x="317395" y="317395"/>
                  </a:lnTo>
                  <a:cubicBezTo>
                    <a:pt x="321686" y="330269"/>
                    <a:pt x="331560" y="357958"/>
                    <a:pt x="332509" y="370294"/>
                  </a:cubicBezTo>
                  <a:cubicBezTo>
                    <a:pt x="336764" y="425606"/>
                    <a:pt x="333456" y="481468"/>
                    <a:pt x="340066" y="536548"/>
                  </a:cubicBezTo>
                  <a:cubicBezTo>
                    <a:pt x="341148" y="545566"/>
                    <a:pt x="348088" y="553545"/>
                    <a:pt x="355180" y="559219"/>
                  </a:cubicBezTo>
                  <a:cubicBezTo>
                    <a:pt x="361400" y="564195"/>
                    <a:pt x="370294" y="564257"/>
                    <a:pt x="377851" y="566776"/>
                  </a:cubicBezTo>
                  <a:cubicBezTo>
                    <a:pt x="382889" y="574333"/>
                    <a:pt x="385873" y="583774"/>
                    <a:pt x="392965" y="589448"/>
                  </a:cubicBezTo>
                  <a:cubicBezTo>
                    <a:pt x="399185" y="594424"/>
                    <a:pt x="410003" y="591372"/>
                    <a:pt x="415636" y="597005"/>
                  </a:cubicBezTo>
                  <a:cubicBezTo>
                    <a:pt x="421269" y="602638"/>
                    <a:pt x="419631" y="612551"/>
                    <a:pt x="423193" y="619676"/>
                  </a:cubicBezTo>
                  <a:cubicBezTo>
                    <a:pt x="435788" y="644866"/>
                    <a:pt x="438307" y="642347"/>
                    <a:pt x="460978" y="657461"/>
                  </a:cubicBezTo>
                  <a:cubicBezTo>
                    <a:pt x="463497" y="665018"/>
                    <a:pt x="464437" y="673301"/>
                    <a:pt x="468535" y="680132"/>
                  </a:cubicBezTo>
                  <a:cubicBezTo>
                    <a:pt x="472201" y="686242"/>
                    <a:pt x="479199" y="689682"/>
                    <a:pt x="483650" y="695246"/>
                  </a:cubicBezTo>
                  <a:cubicBezTo>
                    <a:pt x="525741" y="747858"/>
                    <a:pt x="467573" y="686726"/>
                    <a:pt x="521435" y="740588"/>
                  </a:cubicBezTo>
                  <a:cubicBezTo>
                    <a:pt x="555837" y="843793"/>
                    <a:pt x="518305" y="738322"/>
                    <a:pt x="551663" y="816158"/>
                  </a:cubicBezTo>
                  <a:cubicBezTo>
                    <a:pt x="562027" y="840342"/>
                    <a:pt x="559680" y="848227"/>
                    <a:pt x="566777" y="876614"/>
                  </a:cubicBezTo>
                  <a:cubicBezTo>
                    <a:pt x="568709" y="884342"/>
                    <a:pt x="569915" y="892658"/>
                    <a:pt x="574334" y="899286"/>
                  </a:cubicBezTo>
                  <a:cubicBezTo>
                    <a:pt x="580262" y="908178"/>
                    <a:pt x="590163" y="913747"/>
                    <a:pt x="597005" y="921957"/>
                  </a:cubicBezTo>
                  <a:cubicBezTo>
                    <a:pt x="602819" y="928934"/>
                    <a:pt x="603566" y="941573"/>
                    <a:pt x="612119" y="944628"/>
                  </a:cubicBezTo>
                  <a:cubicBezTo>
                    <a:pt x="640979" y="954935"/>
                    <a:pt x="702803" y="959742"/>
                    <a:pt x="702803" y="959742"/>
                  </a:cubicBezTo>
                  <a:cubicBezTo>
                    <a:pt x="710360" y="962261"/>
                    <a:pt x="719254" y="962323"/>
                    <a:pt x="725474" y="967299"/>
                  </a:cubicBezTo>
                  <a:cubicBezTo>
                    <a:pt x="746140" y="983832"/>
                    <a:pt x="747054" y="1012875"/>
                    <a:pt x="733031" y="1035312"/>
                  </a:cubicBezTo>
                  <a:cubicBezTo>
                    <a:pt x="721717" y="1053414"/>
                    <a:pt x="658859" y="1056704"/>
                    <a:pt x="649904" y="1057983"/>
                  </a:cubicBezTo>
                  <a:cubicBezTo>
                    <a:pt x="536549" y="1052945"/>
                    <a:pt x="422971" y="1051572"/>
                    <a:pt x="309838" y="1042869"/>
                  </a:cubicBezTo>
                  <a:cubicBezTo>
                    <a:pt x="298591" y="1042004"/>
                    <a:pt x="252917" y="1026414"/>
                    <a:pt x="234268" y="1020198"/>
                  </a:cubicBezTo>
                  <a:cubicBezTo>
                    <a:pt x="219154" y="1010122"/>
                    <a:pt x="201771" y="1002814"/>
                    <a:pt x="188926" y="989970"/>
                  </a:cubicBezTo>
                  <a:cubicBezTo>
                    <a:pt x="183888" y="984932"/>
                    <a:pt x="180184" y="978042"/>
                    <a:pt x="173811" y="974856"/>
                  </a:cubicBezTo>
                  <a:cubicBezTo>
                    <a:pt x="164521" y="970211"/>
                    <a:pt x="153659" y="969818"/>
                    <a:pt x="143583" y="967299"/>
                  </a:cubicBezTo>
                  <a:cubicBezTo>
                    <a:pt x="133507" y="954704"/>
                    <a:pt x="125494" y="940135"/>
                    <a:pt x="113355" y="929514"/>
                  </a:cubicBezTo>
                  <a:cubicBezTo>
                    <a:pt x="104877" y="922096"/>
                    <a:pt x="91093" y="922366"/>
                    <a:pt x="83127" y="914400"/>
                  </a:cubicBezTo>
                  <a:cubicBezTo>
                    <a:pt x="75161" y="906434"/>
                    <a:pt x="73984" y="893724"/>
                    <a:pt x="68013" y="884171"/>
                  </a:cubicBezTo>
                  <a:cubicBezTo>
                    <a:pt x="61338" y="873490"/>
                    <a:pt x="50975" y="865208"/>
                    <a:pt x="45342" y="853943"/>
                  </a:cubicBezTo>
                  <a:cubicBezTo>
                    <a:pt x="31953" y="827164"/>
                    <a:pt x="13771" y="782323"/>
                    <a:pt x="7557" y="748145"/>
                  </a:cubicBezTo>
                  <a:cubicBezTo>
                    <a:pt x="4371" y="730620"/>
                    <a:pt x="2519" y="712879"/>
                    <a:pt x="0" y="695246"/>
                  </a:cubicBezTo>
                  <a:cubicBezTo>
                    <a:pt x="2519" y="602043"/>
                    <a:pt x="3014" y="508763"/>
                    <a:pt x="7557" y="415636"/>
                  </a:cubicBezTo>
                  <a:cubicBezTo>
                    <a:pt x="8063" y="405262"/>
                    <a:pt x="9961" y="394426"/>
                    <a:pt x="15114" y="385408"/>
                  </a:cubicBezTo>
                  <a:cubicBezTo>
                    <a:pt x="20416" y="376129"/>
                    <a:pt x="30228" y="370294"/>
                    <a:pt x="37785" y="362737"/>
                  </a:cubicBezTo>
                  <a:cubicBezTo>
                    <a:pt x="44987" y="333929"/>
                    <a:pt x="41817" y="332204"/>
                    <a:pt x="60456" y="309838"/>
                  </a:cubicBezTo>
                  <a:cubicBezTo>
                    <a:pt x="77407" y="289497"/>
                    <a:pt x="87518" y="288621"/>
                    <a:pt x="98241" y="264495"/>
                  </a:cubicBezTo>
                  <a:lnTo>
                    <a:pt x="120912" y="196482"/>
                  </a:lnTo>
                  <a:lnTo>
                    <a:pt x="128469" y="173811"/>
                  </a:lnTo>
                  <a:cubicBezTo>
                    <a:pt x="130988" y="153659"/>
                    <a:pt x="132938" y="133428"/>
                    <a:pt x="136026" y="113355"/>
                  </a:cubicBezTo>
                  <a:cubicBezTo>
                    <a:pt x="137979" y="100660"/>
                    <a:pt x="137210" y="86722"/>
                    <a:pt x="143583" y="75570"/>
                  </a:cubicBezTo>
                  <a:cubicBezTo>
                    <a:pt x="174638" y="21224"/>
                    <a:pt x="162475" y="12595"/>
                    <a:pt x="16625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ing 12"/>
            <p:cNvSpPr/>
            <p:nvPr/>
          </p:nvSpPr>
          <p:spPr>
            <a:xfrm>
              <a:off x="3143723" y="1541632"/>
              <a:ext cx="2599916" cy="2554276"/>
            </a:xfrm>
            <a:prstGeom prst="donut">
              <a:avLst>
                <a:gd name="adj" fmla="val 6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sp>
        <p:nvSpPr>
          <p:cNvPr id="14" name="Tekstvak 13"/>
          <p:cNvSpPr txBox="1"/>
          <p:nvPr/>
        </p:nvSpPr>
        <p:spPr>
          <a:xfrm>
            <a:off x="884860" y="2035587"/>
            <a:ext cx="1541633" cy="730969"/>
          </a:xfrm>
          <a:prstGeom prst="rect">
            <a:avLst/>
          </a:prstGeom>
          <a:noFill/>
        </p:spPr>
        <p:txBody>
          <a:bodyPr wrap="square" rtlCol="0">
            <a:spAutoFit/>
          </a:bodyPr>
          <a:lstStyle/>
          <a:p>
            <a:pPr algn="ctr"/>
            <a:r>
              <a:rPr lang="nl-NL" sz="1400" b="1">
                <a:solidFill>
                  <a:schemeClr val="bg2"/>
                </a:solidFill>
              </a:rPr>
              <a:t>Feces transplantatie</a:t>
            </a:r>
          </a:p>
          <a:p>
            <a:endParaRPr lang="nl-NL">
              <a:solidFill>
                <a:schemeClr val="bg2"/>
              </a:solidFill>
            </a:endParaRPr>
          </a:p>
        </p:txBody>
      </p:sp>
      <p:sp>
        <p:nvSpPr>
          <p:cNvPr id="15" name="Tekstvak 14"/>
          <p:cNvSpPr txBox="1"/>
          <p:nvPr/>
        </p:nvSpPr>
        <p:spPr>
          <a:xfrm>
            <a:off x="4988607" y="1615987"/>
            <a:ext cx="1541633" cy="307777"/>
          </a:xfrm>
          <a:prstGeom prst="rect">
            <a:avLst/>
          </a:prstGeom>
          <a:noFill/>
        </p:spPr>
        <p:txBody>
          <a:bodyPr wrap="square" rtlCol="0">
            <a:spAutoFit/>
          </a:bodyPr>
          <a:lstStyle/>
          <a:p>
            <a:pPr algn="ctr"/>
            <a:r>
              <a:rPr lang="nl-NL" sz="1400" b="1">
                <a:solidFill>
                  <a:schemeClr val="bg2"/>
                </a:solidFill>
              </a:rPr>
              <a:t>Voeding</a:t>
            </a:r>
          </a:p>
        </p:txBody>
      </p:sp>
      <p:sp>
        <p:nvSpPr>
          <p:cNvPr id="16" name="Tekstvak 15"/>
          <p:cNvSpPr txBox="1"/>
          <p:nvPr/>
        </p:nvSpPr>
        <p:spPr>
          <a:xfrm>
            <a:off x="1668355" y="3533356"/>
            <a:ext cx="1541633" cy="307777"/>
          </a:xfrm>
          <a:prstGeom prst="rect">
            <a:avLst/>
          </a:prstGeom>
          <a:noFill/>
        </p:spPr>
        <p:txBody>
          <a:bodyPr wrap="square" rtlCol="0">
            <a:spAutoFit/>
          </a:bodyPr>
          <a:lstStyle/>
          <a:p>
            <a:pPr algn="ctr"/>
            <a:r>
              <a:rPr lang="nl-NL" sz="1400" b="1" err="1">
                <a:solidFill>
                  <a:schemeClr val="bg2"/>
                </a:solidFill>
              </a:rPr>
              <a:t>Prebiotica</a:t>
            </a:r>
            <a:endParaRPr lang="nl-NL" sz="1400" b="1">
              <a:solidFill>
                <a:schemeClr val="bg2"/>
              </a:solidFill>
            </a:endParaRPr>
          </a:p>
        </p:txBody>
      </p:sp>
      <p:sp>
        <p:nvSpPr>
          <p:cNvPr id="17" name="Tekstvak 16"/>
          <p:cNvSpPr txBox="1"/>
          <p:nvPr/>
        </p:nvSpPr>
        <p:spPr>
          <a:xfrm>
            <a:off x="2821041" y="1505152"/>
            <a:ext cx="1541633" cy="307777"/>
          </a:xfrm>
          <a:prstGeom prst="rect">
            <a:avLst/>
          </a:prstGeom>
          <a:noFill/>
        </p:spPr>
        <p:txBody>
          <a:bodyPr wrap="square" rtlCol="0">
            <a:spAutoFit/>
          </a:bodyPr>
          <a:lstStyle/>
          <a:p>
            <a:pPr algn="ctr"/>
            <a:r>
              <a:rPr lang="nl-NL" sz="1400" b="1" err="1">
                <a:solidFill>
                  <a:schemeClr val="bg2"/>
                </a:solidFill>
              </a:rPr>
              <a:t>Probiotica</a:t>
            </a:r>
            <a:endParaRPr lang="nl-NL" sz="1400" b="1">
              <a:solidFill>
                <a:schemeClr val="bg2"/>
              </a:solidFill>
            </a:endParaRPr>
          </a:p>
        </p:txBody>
      </p:sp>
      <p:sp>
        <p:nvSpPr>
          <p:cNvPr id="18" name="Tekstvak 17"/>
          <p:cNvSpPr txBox="1"/>
          <p:nvPr/>
        </p:nvSpPr>
        <p:spPr>
          <a:xfrm>
            <a:off x="6436837" y="2752299"/>
            <a:ext cx="1541633" cy="307777"/>
          </a:xfrm>
          <a:prstGeom prst="rect">
            <a:avLst/>
          </a:prstGeom>
          <a:noFill/>
        </p:spPr>
        <p:txBody>
          <a:bodyPr wrap="square" rtlCol="0">
            <a:spAutoFit/>
          </a:bodyPr>
          <a:lstStyle/>
          <a:p>
            <a:pPr algn="ctr"/>
            <a:r>
              <a:rPr lang="nl-NL" sz="1400" b="1">
                <a:solidFill>
                  <a:schemeClr val="bg2"/>
                </a:solidFill>
              </a:rPr>
              <a:t>Stress</a:t>
            </a:r>
          </a:p>
        </p:txBody>
      </p:sp>
      <p:sp>
        <p:nvSpPr>
          <p:cNvPr id="19" name="Tekstvak 18"/>
          <p:cNvSpPr txBox="1"/>
          <p:nvPr/>
        </p:nvSpPr>
        <p:spPr>
          <a:xfrm>
            <a:off x="5250384" y="3631035"/>
            <a:ext cx="1541633" cy="307777"/>
          </a:xfrm>
          <a:prstGeom prst="rect">
            <a:avLst/>
          </a:prstGeom>
          <a:noFill/>
        </p:spPr>
        <p:txBody>
          <a:bodyPr wrap="square" rtlCol="0">
            <a:spAutoFit/>
          </a:bodyPr>
          <a:lstStyle/>
          <a:p>
            <a:pPr algn="ctr"/>
            <a:r>
              <a:rPr lang="nl-NL" sz="1400" b="1">
                <a:solidFill>
                  <a:schemeClr val="bg2"/>
                </a:solidFill>
              </a:rPr>
              <a:t>Slaap</a:t>
            </a:r>
          </a:p>
        </p:txBody>
      </p:sp>
      <p:sp>
        <p:nvSpPr>
          <p:cNvPr id="20" name="Tekstvak 19"/>
          <p:cNvSpPr txBox="1"/>
          <p:nvPr/>
        </p:nvSpPr>
        <p:spPr>
          <a:xfrm>
            <a:off x="6960020" y="1351263"/>
            <a:ext cx="1749735" cy="307777"/>
          </a:xfrm>
          <a:prstGeom prst="rect">
            <a:avLst/>
          </a:prstGeom>
          <a:noFill/>
        </p:spPr>
        <p:txBody>
          <a:bodyPr wrap="square" rtlCol="0">
            <a:spAutoFit/>
          </a:bodyPr>
          <a:lstStyle/>
          <a:p>
            <a:pPr algn="ctr"/>
            <a:r>
              <a:rPr lang="nl-NL" sz="1400" b="1">
                <a:solidFill>
                  <a:schemeClr val="bg2"/>
                </a:solidFill>
              </a:rPr>
              <a:t>Medicatiegebruik</a:t>
            </a:r>
          </a:p>
        </p:txBody>
      </p:sp>
      <p:cxnSp>
        <p:nvCxnSpPr>
          <p:cNvPr id="21" name="Rechte verbindingslijn 20"/>
          <p:cNvCxnSpPr/>
          <p:nvPr/>
        </p:nvCxnSpPr>
        <p:spPr>
          <a:xfrm>
            <a:off x="3793841" y="1891145"/>
            <a:ext cx="341741" cy="509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flipH="1" flipV="1">
            <a:off x="2528455" y="2458779"/>
            <a:ext cx="1150736" cy="30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a:stCxn id="13" idx="3"/>
          </p:cNvCxnSpPr>
          <p:nvPr/>
        </p:nvCxnSpPr>
        <p:spPr>
          <a:xfrm flipH="1">
            <a:off x="3103823" y="3359559"/>
            <a:ext cx="767128" cy="271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flipV="1">
            <a:off x="4918364" y="1966817"/>
            <a:ext cx="699654" cy="645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flipV="1">
            <a:off x="4856018" y="1659040"/>
            <a:ext cx="2805546" cy="1188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a:stCxn id="13" idx="6"/>
          </p:cNvCxnSpPr>
          <p:nvPr/>
        </p:nvCxnSpPr>
        <p:spPr>
          <a:xfrm>
            <a:off x="4988607" y="2940085"/>
            <a:ext cx="1803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4856018" y="3359559"/>
            <a:ext cx="824346" cy="271476"/>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hthoek 27"/>
          <p:cNvSpPr/>
          <p:nvPr/>
        </p:nvSpPr>
        <p:spPr>
          <a:xfrm>
            <a:off x="4051011" y="4769326"/>
            <a:ext cx="1035349"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47">
              <a:defRPr/>
            </a:pPr>
            <a:endParaRPr lang="nl-NL" sz="1000">
              <a:solidFill>
                <a:srgbClr val="FFFFFF"/>
              </a:solidFill>
              <a:latin typeface="Century Gothic" panose="020F0302020204030204"/>
            </a:endParaRPr>
          </a:p>
        </p:txBody>
      </p:sp>
    </p:spTree>
    <p:extLst>
      <p:ext uri="{BB962C8B-B14F-4D97-AF65-F5344CB8AC3E}">
        <p14:creationId xmlns:p14="http://schemas.microsoft.com/office/powerpoint/2010/main" val="39985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4492808" y="1156362"/>
            <a:ext cx="4435654" cy="3469362"/>
          </a:xfrm>
        </p:spPr>
        <p:txBody>
          <a:bodyPr/>
          <a:lstStyle/>
          <a:p>
            <a:pPr marL="171450" indent="-171450">
              <a:buFont typeface="Arial" panose="020B0604020202020204" pitchFamily="34" charset="0"/>
              <a:buChar char="•"/>
            </a:pPr>
            <a:r>
              <a:rPr lang="nl-NL" dirty="0"/>
              <a:t>RCT – 2011 - N=243 ouderen</a:t>
            </a:r>
          </a:p>
          <a:p>
            <a:pPr marL="171450" indent="-171450">
              <a:buFont typeface="Arial" panose="020B0604020202020204" pitchFamily="34" charset="0"/>
              <a:buChar char="•"/>
            </a:pPr>
            <a:r>
              <a:rPr lang="nl-NL" dirty="0"/>
              <a:t>&gt;65 jaar in het ziekenhuis</a:t>
            </a:r>
          </a:p>
          <a:p>
            <a:pPr marL="171450" indent="-171450">
              <a:buFont typeface="Arial" panose="020B0604020202020204" pitchFamily="34" charset="0"/>
              <a:buChar char="•"/>
            </a:pPr>
            <a:r>
              <a:rPr lang="nl-NL" dirty="0"/>
              <a:t>Gerandomiseerd, 45 dagen interventie met </a:t>
            </a:r>
            <a:r>
              <a:rPr lang="nl-NL" dirty="0" err="1"/>
              <a:t>probiotica</a:t>
            </a:r>
            <a:endParaRPr lang="nl-NL" dirty="0"/>
          </a:p>
          <a:p>
            <a:pPr marL="171450" indent="-171450">
              <a:buFont typeface="Arial" panose="020B0604020202020204" pitchFamily="34" charset="0"/>
              <a:buChar char="•"/>
            </a:pPr>
            <a:r>
              <a:rPr lang="nl-NL" dirty="0"/>
              <a:t>Primaire uitkomstmaat: hoeveelheid dagen met constipatie, diarree of dagen met laxantia gebruik</a:t>
            </a:r>
          </a:p>
          <a:p>
            <a:pPr marL="171450" indent="-171450">
              <a:buFont typeface="Arial" panose="020B0604020202020204" pitchFamily="34" charset="0"/>
              <a:buChar char="•"/>
            </a:pPr>
            <a:r>
              <a:rPr lang="nl-NL" dirty="0"/>
              <a:t>Conclusie: Gedurende de 45 dagen follow-up was de incidentie van diarree significant lager in de onderzoeksgroep (HR=0,42, p=0,04), met een meer uitgesproken verschil bij deelnemers van ≥ 80 jaar (HR=0,32, p=0,026). </a:t>
            </a:r>
          </a:p>
          <a:p>
            <a:pPr marL="171450" indent="-171450">
              <a:buFont typeface="Arial" panose="020B0604020202020204" pitchFamily="34" charset="0"/>
              <a:buChar char="•"/>
            </a:pPr>
            <a:r>
              <a:rPr lang="nl-NL" dirty="0"/>
              <a:t>Het gebruik van laxeermiddelen (als indicator voor de ernst van obstipatie) was significant lager in de </a:t>
            </a:r>
            <a:r>
              <a:rPr lang="nl-NL" dirty="0" err="1"/>
              <a:t>probioticagroep</a:t>
            </a:r>
            <a:r>
              <a:rPr lang="nl-NL" dirty="0"/>
              <a:t> vergeleken met de controlegroep (HR=0,74, p=0,032). </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endParaRPr lang="nl-NL" dirty="0"/>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normAutofit/>
          </a:bodyPr>
          <a:lstStyle/>
          <a:p>
            <a:r>
              <a:rPr lang="nl-NL" dirty="0">
                <a:solidFill>
                  <a:schemeClr val="bg2"/>
                </a:solidFill>
              </a:rPr>
              <a:t>Wetenschap rondom </a:t>
            </a:r>
            <a:r>
              <a:rPr lang="nl-NL" dirty="0" err="1">
                <a:solidFill>
                  <a:schemeClr val="bg2"/>
                </a:solidFill>
              </a:rPr>
              <a:t>Probiotica</a:t>
            </a:r>
            <a:r>
              <a:rPr lang="nl-NL" dirty="0">
                <a:solidFill>
                  <a:schemeClr val="bg2"/>
                </a:solidFill>
              </a:rPr>
              <a:t> en gebruik laxantia</a:t>
            </a:r>
          </a:p>
        </p:txBody>
      </p:sp>
      <p:sp>
        <p:nvSpPr>
          <p:cNvPr id="7" name="Tijdelijke aanduiding voor tekst 6">
            <a:extLst>
              <a:ext uri="{FF2B5EF4-FFF2-40B4-BE49-F238E27FC236}">
                <a16:creationId xmlns:a16="http://schemas.microsoft.com/office/drawing/2014/main" id="{63625F8F-F870-0D17-2780-85E026CF5E3F}"/>
              </a:ext>
            </a:extLst>
          </p:cNvPr>
          <p:cNvSpPr>
            <a:spLocks noGrp="1"/>
          </p:cNvSpPr>
          <p:nvPr>
            <p:ph type="body" sz="quarter" idx="14"/>
          </p:nvPr>
        </p:nvSpPr>
        <p:spPr/>
        <p:txBody>
          <a:bodyPr/>
          <a:lstStyle/>
          <a:p>
            <a:endParaRPr lang="nl-NL" dirty="0"/>
          </a:p>
        </p:txBody>
      </p:sp>
      <p:pic>
        <p:nvPicPr>
          <p:cNvPr id="13" name="Afbeelding 12" descr="Afbeelding met tekst, schermopname, Lettertype&#10;&#10;Automatisch gegenereerde beschrijving">
            <a:extLst>
              <a:ext uri="{FF2B5EF4-FFF2-40B4-BE49-F238E27FC236}">
                <a16:creationId xmlns:a16="http://schemas.microsoft.com/office/drawing/2014/main" id="{D756DBCB-16E9-0700-D7A9-66A66B8EB383}"/>
              </a:ext>
            </a:extLst>
          </p:cNvPr>
          <p:cNvPicPr>
            <a:picLocks noChangeAspect="1"/>
          </p:cNvPicPr>
          <p:nvPr/>
        </p:nvPicPr>
        <p:blipFill>
          <a:blip r:embed="rId2"/>
          <a:stretch>
            <a:fillRect/>
          </a:stretch>
        </p:blipFill>
        <p:spPr>
          <a:xfrm>
            <a:off x="129828" y="1228208"/>
            <a:ext cx="3989012" cy="2807484"/>
          </a:xfrm>
          <a:prstGeom prst="rect">
            <a:avLst/>
          </a:prstGeom>
        </p:spPr>
      </p:pic>
      <p:sp>
        <p:nvSpPr>
          <p:cNvPr id="15" name="Tekstvak 14">
            <a:extLst>
              <a:ext uri="{FF2B5EF4-FFF2-40B4-BE49-F238E27FC236}">
                <a16:creationId xmlns:a16="http://schemas.microsoft.com/office/drawing/2014/main" id="{181424E5-45CE-8E15-99D0-119F2BC268AB}"/>
              </a:ext>
            </a:extLst>
          </p:cNvPr>
          <p:cNvSpPr txBox="1"/>
          <p:nvPr/>
        </p:nvSpPr>
        <p:spPr>
          <a:xfrm>
            <a:off x="129828" y="4187579"/>
            <a:ext cx="3050978" cy="338554"/>
          </a:xfrm>
          <a:prstGeom prst="rect">
            <a:avLst/>
          </a:prstGeom>
          <a:noFill/>
        </p:spPr>
        <p:txBody>
          <a:bodyPr wrap="square">
            <a:spAutoFit/>
          </a:bodyPr>
          <a:lstStyle/>
          <a:p>
            <a:r>
              <a:rPr lang="en-US" sz="800">
                <a:hlinkClick r:id="rId3"/>
              </a:rPr>
              <a:t>Probiotics improve bowel movements in hospitalized elderly patients--the PROAGE study - PubMed (nih.gov)</a:t>
            </a:r>
            <a:endParaRPr lang="nl-NL" sz="800"/>
          </a:p>
        </p:txBody>
      </p:sp>
    </p:spTree>
    <p:extLst>
      <p:ext uri="{BB962C8B-B14F-4D97-AF65-F5344CB8AC3E}">
        <p14:creationId xmlns:p14="http://schemas.microsoft.com/office/powerpoint/2010/main" val="331349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455A-C525-18C4-5F85-BC474693DB01}"/>
              </a:ext>
            </a:extLst>
          </p:cNvPr>
          <p:cNvSpPr>
            <a:spLocks noGrp="1"/>
          </p:cNvSpPr>
          <p:nvPr>
            <p:ph type="ctrTitle"/>
          </p:nvPr>
        </p:nvSpPr>
        <p:spPr/>
        <p:txBody>
          <a:bodyPr/>
          <a:lstStyle/>
          <a:p>
            <a:r>
              <a:rPr lang="nl-NL"/>
              <a:t>Beïnvloeding Microbiota</a:t>
            </a:r>
            <a:endParaRPr lang="en-NL"/>
          </a:p>
        </p:txBody>
      </p:sp>
    </p:spTree>
    <p:extLst>
      <p:ext uri="{BB962C8B-B14F-4D97-AF65-F5344CB8AC3E}">
        <p14:creationId xmlns:p14="http://schemas.microsoft.com/office/powerpoint/2010/main" val="219562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8DE9FEC9-67EB-C756-96A4-E0C166C37C6B}"/>
              </a:ext>
            </a:extLst>
          </p:cNvPr>
          <p:cNvSpPr>
            <a:spLocks noGrp="1"/>
          </p:cNvSpPr>
          <p:nvPr>
            <p:ph type="body" sz="quarter" idx="13"/>
          </p:nvPr>
        </p:nvSpPr>
        <p:spPr>
          <a:xfrm>
            <a:off x="4492808" y="1156362"/>
            <a:ext cx="4435654" cy="3469362"/>
          </a:xfrm>
        </p:spPr>
        <p:txBody>
          <a:bodyPr/>
          <a:lstStyle/>
          <a:p>
            <a:pPr marL="171450" indent="-171450">
              <a:buFont typeface="Arial" panose="020B0604020202020204" pitchFamily="34" charset="0"/>
              <a:buChar char="•"/>
            </a:pPr>
            <a:r>
              <a:rPr lang="nl-NL"/>
              <a:t>RCT – 2022 - N=60 (42 vrouwen en 18 mannen)</a:t>
            </a:r>
          </a:p>
          <a:p>
            <a:pPr marL="171450" indent="-171450">
              <a:buFont typeface="Arial" panose="020B0604020202020204" pitchFamily="34" charset="0"/>
              <a:buChar char="•"/>
            </a:pPr>
            <a:r>
              <a:rPr lang="nl-NL"/>
              <a:t>Gemiddelde leeftijd 77,9 jaar </a:t>
            </a:r>
          </a:p>
          <a:p>
            <a:pPr marL="171450" indent="-171450">
              <a:buFont typeface="Arial" panose="020B0604020202020204" pitchFamily="34" charset="0"/>
              <a:buChar char="•"/>
            </a:pPr>
            <a:r>
              <a:rPr lang="nl-NL"/>
              <a:t>28 mensen kregen </a:t>
            </a:r>
            <a:r>
              <a:rPr lang="nl-NL" err="1"/>
              <a:t>probiotische</a:t>
            </a:r>
            <a:r>
              <a:rPr lang="nl-NL"/>
              <a:t> mix en 32 mensen kregen een placebo voor 12 weken</a:t>
            </a:r>
          </a:p>
          <a:p>
            <a:pPr marL="171450" indent="-171450">
              <a:buFont typeface="Arial" panose="020B0604020202020204" pitchFamily="34" charset="0"/>
              <a:buChar char="•"/>
            </a:pPr>
            <a:r>
              <a:rPr lang="nl-NL"/>
              <a:t>Conclusie: een lichte maar niet-significante toename in de cumulatieve stoelgangfrequentie in vergelijking met placebo. </a:t>
            </a:r>
          </a:p>
          <a:p>
            <a:pPr marL="171450" indent="-171450">
              <a:buFont typeface="Arial" panose="020B0604020202020204" pitchFamily="34" charset="0"/>
              <a:buChar char="•"/>
            </a:pPr>
            <a:r>
              <a:rPr lang="nl-NL"/>
              <a:t>Echter, na de 71e dag van de behandeling was het cumulatieve aantal stoelgangen significant hoger in de </a:t>
            </a:r>
            <a:r>
              <a:rPr lang="nl-NL" err="1"/>
              <a:t>probiotische</a:t>
            </a:r>
            <a:r>
              <a:rPr lang="nl-NL"/>
              <a:t> groep (P &lt; 0.05) wanneer de invloed van laxeermiddelen werd uitgesloten. </a:t>
            </a:r>
          </a:p>
          <a:p>
            <a:pPr marL="171450" indent="-171450">
              <a:buFont typeface="Arial" panose="020B0604020202020204" pitchFamily="34" charset="0"/>
              <a:buChar char="•"/>
            </a:pPr>
            <a:r>
              <a:rPr lang="nl-NL"/>
              <a:t>De trend naar een toename in het verschil tussen de twee groepen, die een week na de </a:t>
            </a:r>
            <a:r>
              <a:rPr lang="nl-NL" err="1"/>
              <a:t>probiotische</a:t>
            </a:r>
            <a:r>
              <a:rPr lang="nl-NL"/>
              <a:t> interventie begon, wees op hun langdurige effect. </a:t>
            </a:r>
          </a:p>
          <a:p>
            <a:pPr marL="171450" indent="-171450">
              <a:buFont typeface="Arial" panose="020B0604020202020204" pitchFamily="34" charset="0"/>
              <a:buChar char="•"/>
            </a:pPr>
            <a:endParaRPr lang="nl-NL"/>
          </a:p>
          <a:p>
            <a:pPr marL="171450" indent="-171450">
              <a:buFont typeface="Arial" panose="020B0604020202020204" pitchFamily="34" charset="0"/>
              <a:buChar char="•"/>
            </a:pPr>
            <a:endParaRPr lang="nl-NL"/>
          </a:p>
          <a:p>
            <a:pPr marL="171450" indent="-171450">
              <a:buFont typeface="Arial" panose="020B0604020202020204" pitchFamily="34" charset="0"/>
              <a:buChar char="•"/>
            </a:pPr>
            <a:endParaRPr lang="nl-NL"/>
          </a:p>
          <a:p>
            <a:pPr marL="171450" indent="-171450">
              <a:buFont typeface="Arial" panose="020B0604020202020204" pitchFamily="34" charset="0"/>
              <a:buChar char="•"/>
            </a:pPr>
            <a:endParaRPr lang="nl-NL"/>
          </a:p>
        </p:txBody>
      </p:sp>
      <p:sp>
        <p:nvSpPr>
          <p:cNvPr id="2" name="Titel 1">
            <a:extLst>
              <a:ext uri="{FF2B5EF4-FFF2-40B4-BE49-F238E27FC236}">
                <a16:creationId xmlns:a16="http://schemas.microsoft.com/office/drawing/2014/main" id="{AE95CB4E-451B-E55F-F1FE-F3C8534BF404}"/>
              </a:ext>
            </a:extLst>
          </p:cNvPr>
          <p:cNvSpPr>
            <a:spLocks noGrp="1"/>
          </p:cNvSpPr>
          <p:nvPr>
            <p:ph type="title"/>
          </p:nvPr>
        </p:nvSpPr>
        <p:spPr/>
        <p:txBody>
          <a:bodyPr/>
          <a:lstStyle/>
          <a:p>
            <a:r>
              <a:rPr lang="nl-NL"/>
              <a:t>Wetenschap Probiotica, laxantia en ouderen</a:t>
            </a:r>
          </a:p>
        </p:txBody>
      </p:sp>
      <p:sp>
        <p:nvSpPr>
          <p:cNvPr id="7" name="Tijdelijke aanduiding voor tekst 6">
            <a:extLst>
              <a:ext uri="{FF2B5EF4-FFF2-40B4-BE49-F238E27FC236}">
                <a16:creationId xmlns:a16="http://schemas.microsoft.com/office/drawing/2014/main" id="{63625F8F-F870-0D17-2780-85E026CF5E3F}"/>
              </a:ext>
            </a:extLst>
          </p:cNvPr>
          <p:cNvSpPr>
            <a:spLocks noGrp="1"/>
          </p:cNvSpPr>
          <p:nvPr>
            <p:ph type="body" sz="quarter" idx="14"/>
          </p:nvPr>
        </p:nvSpPr>
        <p:spPr/>
        <p:txBody>
          <a:bodyPr/>
          <a:lstStyle/>
          <a:p>
            <a:r>
              <a:rPr lang="nl-NL" err="1"/>
              <a:t>Systematic</a:t>
            </a:r>
            <a:r>
              <a:rPr lang="nl-NL"/>
              <a:t> review en meta-analyse</a:t>
            </a:r>
          </a:p>
        </p:txBody>
      </p:sp>
      <p:pic>
        <p:nvPicPr>
          <p:cNvPr id="4" name="Afbeelding 3" descr="Afbeelding met tekst, schermopname, Lettertype&#10;&#10;Automatisch gegenereerde beschrijving">
            <a:extLst>
              <a:ext uri="{FF2B5EF4-FFF2-40B4-BE49-F238E27FC236}">
                <a16:creationId xmlns:a16="http://schemas.microsoft.com/office/drawing/2014/main" id="{4674281B-AA7F-3895-BE5D-D39712548361}"/>
              </a:ext>
            </a:extLst>
          </p:cNvPr>
          <p:cNvPicPr>
            <a:picLocks noChangeAspect="1"/>
          </p:cNvPicPr>
          <p:nvPr/>
        </p:nvPicPr>
        <p:blipFill>
          <a:blip r:embed="rId2"/>
          <a:stretch>
            <a:fillRect/>
          </a:stretch>
        </p:blipFill>
        <p:spPr>
          <a:xfrm>
            <a:off x="71846" y="1156362"/>
            <a:ext cx="4345017" cy="2074395"/>
          </a:xfrm>
          <a:prstGeom prst="rect">
            <a:avLst/>
          </a:prstGeom>
        </p:spPr>
      </p:pic>
      <p:sp>
        <p:nvSpPr>
          <p:cNvPr id="10" name="Tekstvak 9">
            <a:extLst>
              <a:ext uri="{FF2B5EF4-FFF2-40B4-BE49-F238E27FC236}">
                <a16:creationId xmlns:a16="http://schemas.microsoft.com/office/drawing/2014/main" id="{B5CF4695-8F76-34D7-E51C-DDFD710E1133}"/>
              </a:ext>
            </a:extLst>
          </p:cNvPr>
          <p:cNvSpPr txBox="1"/>
          <p:nvPr/>
        </p:nvSpPr>
        <p:spPr>
          <a:xfrm>
            <a:off x="162485" y="3537961"/>
            <a:ext cx="2657883" cy="369332"/>
          </a:xfrm>
          <a:prstGeom prst="rect">
            <a:avLst/>
          </a:prstGeom>
          <a:noFill/>
        </p:spPr>
        <p:txBody>
          <a:bodyPr wrap="square">
            <a:spAutoFit/>
          </a:bodyPr>
          <a:lstStyle/>
          <a:p>
            <a:r>
              <a:rPr lang="en-US" sz="600">
                <a:hlinkClick r:id="rId3"/>
              </a:rPr>
              <a:t>The effect of </a:t>
            </a:r>
            <a:r>
              <a:rPr lang="en-US" sz="600" err="1">
                <a:hlinkClick r:id="rId3"/>
              </a:rPr>
              <a:t>multistrain</a:t>
            </a:r>
            <a:r>
              <a:rPr lang="en-US" sz="600">
                <a:hlinkClick r:id="rId3"/>
              </a:rPr>
              <a:t> probiotics on functional constipation in the elderly: a randomized controlled trial | European Journal of Clinical Nutrition (nature.com)</a:t>
            </a:r>
            <a:endParaRPr lang="nl-NL" sz="600"/>
          </a:p>
        </p:txBody>
      </p:sp>
    </p:spTree>
    <p:extLst>
      <p:ext uri="{BB962C8B-B14F-4D97-AF65-F5344CB8AC3E}">
        <p14:creationId xmlns:p14="http://schemas.microsoft.com/office/powerpoint/2010/main" val="397740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975F3-6E23-F4FF-F7BD-6C8BA6B2C1C2}"/>
              </a:ext>
            </a:extLst>
          </p:cNvPr>
          <p:cNvSpPr>
            <a:spLocks noGrp="1"/>
          </p:cNvSpPr>
          <p:nvPr>
            <p:ph type="title"/>
          </p:nvPr>
        </p:nvSpPr>
        <p:spPr/>
        <p:txBody>
          <a:bodyPr/>
          <a:lstStyle/>
          <a:p>
            <a:r>
              <a:rPr lang="nl-NL"/>
              <a:t>Samenvattend</a:t>
            </a:r>
          </a:p>
        </p:txBody>
      </p:sp>
      <p:sp>
        <p:nvSpPr>
          <p:cNvPr id="3" name="Tijdelijke aanduiding voor tekst 2">
            <a:extLst>
              <a:ext uri="{FF2B5EF4-FFF2-40B4-BE49-F238E27FC236}">
                <a16:creationId xmlns:a16="http://schemas.microsoft.com/office/drawing/2014/main" id="{10598155-2C48-BC28-3D92-D1EC87993B18}"/>
              </a:ext>
            </a:extLst>
          </p:cNvPr>
          <p:cNvSpPr>
            <a:spLocks noGrp="1"/>
          </p:cNvSpPr>
          <p:nvPr>
            <p:ph type="body" sz="quarter" idx="15"/>
          </p:nvPr>
        </p:nvSpPr>
        <p:spPr/>
        <p:txBody>
          <a:bodyPr/>
          <a:lstStyle/>
          <a:p>
            <a:pPr marL="171450" indent="-171450">
              <a:buFont typeface="Arial" panose="020B0604020202020204" pitchFamily="34" charset="0"/>
              <a:buChar char="•"/>
            </a:pPr>
            <a:r>
              <a:rPr lang="nl-NL"/>
              <a:t>positieve resultaten in de praktijk</a:t>
            </a:r>
          </a:p>
          <a:p>
            <a:pPr marL="171450" indent="-171450">
              <a:buFont typeface="Arial" panose="020B0604020202020204" pitchFamily="34" charset="0"/>
              <a:buChar char="•"/>
            </a:pPr>
            <a:r>
              <a:rPr lang="nl-NL"/>
              <a:t>Vergelijkend met de wetenschap</a:t>
            </a:r>
          </a:p>
          <a:p>
            <a:pPr marL="171450" indent="-171450">
              <a:buFont typeface="Arial" panose="020B0604020202020204" pitchFamily="34" charset="0"/>
              <a:buChar char="•"/>
            </a:pPr>
            <a:r>
              <a:rPr lang="nl-NL"/>
              <a:t>Probiotica zijn veilig voor de doelgroep ouderen</a:t>
            </a:r>
          </a:p>
          <a:p>
            <a:pPr marL="171450" indent="-171450">
              <a:buFont typeface="Arial" panose="020B0604020202020204" pitchFamily="34" charset="0"/>
              <a:buChar char="•"/>
            </a:pPr>
            <a:endParaRPr lang="nl-NL"/>
          </a:p>
        </p:txBody>
      </p:sp>
    </p:spTree>
    <p:extLst>
      <p:ext uri="{BB962C8B-B14F-4D97-AF65-F5344CB8AC3E}">
        <p14:creationId xmlns:p14="http://schemas.microsoft.com/office/powerpoint/2010/main" val="16266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DD60F-6480-AEC2-D126-AAF46181FFE5}"/>
              </a:ext>
            </a:extLst>
          </p:cNvPr>
          <p:cNvSpPr>
            <a:spLocks noGrp="1"/>
          </p:cNvSpPr>
          <p:nvPr>
            <p:ph type="title"/>
          </p:nvPr>
        </p:nvSpPr>
        <p:spPr/>
        <p:txBody>
          <a:bodyPr/>
          <a:lstStyle/>
          <a:p>
            <a:r>
              <a:rPr lang="nl-NL"/>
              <a:t>Conclusie slide</a:t>
            </a:r>
          </a:p>
        </p:txBody>
      </p:sp>
      <p:sp>
        <p:nvSpPr>
          <p:cNvPr id="3" name="Tijdelijke aanduiding voor tekst 2">
            <a:extLst>
              <a:ext uri="{FF2B5EF4-FFF2-40B4-BE49-F238E27FC236}">
                <a16:creationId xmlns:a16="http://schemas.microsoft.com/office/drawing/2014/main" id="{62028017-2954-9EAB-73E6-DAD05AACA059}"/>
              </a:ext>
            </a:extLst>
          </p:cNvPr>
          <p:cNvSpPr>
            <a:spLocks noGrp="1"/>
          </p:cNvSpPr>
          <p:nvPr>
            <p:ph type="body" sz="quarter" idx="15"/>
          </p:nvPr>
        </p:nvSpPr>
        <p:spPr>
          <a:xfrm>
            <a:off x="440531" y="781079"/>
            <a:ext cx="8262938" cy="2838749"/>
          </a:xfrm>
        </p:spPr>
        <p:txBody>
          <a:bodyPr/>
          <a:lstStyle/>
          <a:p>
            <a:pPr marL="171450" indent="-171450">
              <a:buFont typeface="Arial" panose="020B0604020202020204" pitchFamily="34" charset="0"/>
              <a:buChar char="•"/>
            </a:pPr>
            <a:r>
              <a:rPr lang="nl-NL" dirty="0" err="1"/>
              <a:t>Probiotica</a:t>
            </a:r>
            <a:r>
              <a:rPr lang="nl-NL" dirty="0"/>
              <a:t> zijn veilig voor de doelgroep ouderen</a:t>
            </a:r>
          </a:p>
          <a:p>
            <a:pPr marL="171450" indent="-171450">
              <a:buFont typeface="Arial" panose="020B0604020202020204" pitchFamily="34" charset="0"/>
              <a:buChar char="•"/>
            </a:pPr>
            <a:r>
              <a:rPr lang="nl-NL" dirty="0"/>
              <a:t>De literatuur laat geen eenduidig bewijs / advies zien</a:t>
            </a:r>
          </a:p>
          <a:p>
            <a:pPr marL="171450" indent="-171450">
              <a:buFont typeface="Arial" panose="020B0604020202020204" pitchFamily="34" charset="0"/>
              <a:buChar char="•"/>
            </a:pPr>
            <a:r>
              <a:rPr lang="nl-NL" dirty="0" err="1"/>
              <a:t>Probiotica</a:t>
            </a:r>
            <a:r>
              <a:rPr lang="nl-NL" dirty="0"/>
              <a:t> laten weinig bijwerkingen zien</a:t>
            </a:r>
          </a:p>
          <a:p>
            <a:pPr marL="171450" indent="-171450">
              <a:buFont typeface="Arial" panose="020B0604020202020204" pitchFamily="34" charset="0"/>
              <a:buChar char="•"/>
            </a:pPr>
            <a:r>
              <a:rPr lang="nl-NL" dirty="0" err="1"/>
              <a:t>Probiotica</a:t>
            </a:r>
            <a:r>
              <a:rPr lang="nl-NL" dirty="0"/>
              <a:t> laten sterke vermindering van diarree zien, zowel wetenschappelijk als in de praktijk</a:t>
            </a:r>
          </a:p>
          <a:p>
            <a:pPr marL="171450" indent="-171450">
              <a:buFont typeface="Arial" panose="020B0604020202020204" pitchFamily="34" charset="0"/>
              <a:buChar char="•"/>
            </a:pPr>
            <a:r>
              <a:rPr lang="nl-NL" dirty="0"/>
              <a:t>Bewijs om </a:t>
            </a:r>
            <a:r>
              <a:rPr lang="nl-NL" dirty="0" err="1"/>
              <a:t>probiotica</a:t>
            </a:r>
            <a:r>
              <a:rPr lang="nl-NL" dirty="0"/>
              <a:t> in te zetten bij obstipatie of ter vervanging van laxantia, is niet evident</a:t>
            </a:r>
          </a:p>
          <a:p>
            <a:pPr marL="171450" indent="-171450">
              <a:buFont typeface="Arial" panose="020B0604020202020204" pitchFamily="34" charset="0"/>
              <a:buChar char="•"/>
            </a:pPr>
            <a:r>
              <a:rPr lang="nl-NL" dirty="0" err="1"/>
              <a:t>Probiotica</a:t>
            </a:r>
            <a:r>
              <a:rPr lang="nl-NL" dirty="0"/>
              <a:t> inzetten bij of tijdens behandeling van (darm) kanker, lijkt veilig te zijn. Maar gezond verstand blijven gebruiken</a:t>
            </a:r>
          </a:p>
          <a:p>
            <a:pPr marL="171450" indent="-171450">
              <a:buFont typeface="Arial" panose="020B0604020202020204" pitchFamily="34" charset="0"/>
              <a:buChar char="•"/>
            </a:pPr>
            <a:r>
              <a:rPr lang="nl-NL" dirty="0" err="1"/>
              <a:t>Probiotica</a:t>
            </a:r>
            <a:r>
              <a:rPr lang="nl-NL" dirty="0"/>
              <a:t> laten verbetering voor kwaliteit van leven zien</a:t>
            </a:r>
          </a:p>
          <a:p>
            <a:pPr marL="171450" indent="-171450">
              <a:buFont typeface="Arial" panose="020B0604020202020204" pitchFamily="34" charset="0"/>
              <a:buChar char="•"/>
            </a:pPr>
            <a:r>
              <a:rPr lang="nl-NL" dirty="0" err="1"/>
              <a:t>Probiotica</a:t>
            </a:r>
            <a:r>
              <a:rPr lang="nl-NL" dirty="0"/>
              <a:t> kunnen mogelijk kosten besparend zijn</a:t>
            </a:r>
          </a:p>
          <a:p>
            <a:pPr marL="171450" indent="-171450">
              <a:buFont typeface="Arial" panose="020B0604020202020204" pitchFamily="34" charset="0"/>
              <a:buChar char="•"/>
            </a:pPr>
            <a:r>
              <a:rPr lang="nl-NL" dirty="0"/>
              <a:t>Gebruik </a:t>
            </a:r>
            <a:r>
              <a:rPr lang="nl-NL" dirty="0" err="1"/>
              <a:t>probiotica</a:t>
            </a:r>
            <a:r>
              <a:rPr lang="nl-NL" dirty="0"/>
              <a:t> voldoende lang (4-6 weken)</a:t>
            </a:r>
          </a:p>
          <a:p>
            <a:pPr marL="171450" indent="-171450">
              <a:buFont typeface="Arial" panose="020B0604020202020204" pitchFamily="34" charset="0"/>
              <a:buChar char="•"/>
            </a:pPr>
            <a:r>
              <a:rPr lang="nl-NL" dirty="0"/>
              <a:t>Bij voorkeur: gelijk met </a:t>
            </a:r>
            <a:r>
              <a:rPr lang="nl-NL" dirty="0" err="1"/>
              <a:t>probiotica</a:t>
            </a:r>
            <a:r>
              <a:rPr lang="nl-NL" dirty="0"/>
              <a:t> starten wanneer je met antibiotica start. Of in ieder geval binnen 48 uur</a:t>
            </a:r>
          </a:p>
          <a:p>
            <a:pPr marL="171450" indent="-171450">
              <a:buFont typeface="Arial" panose="020B0604020202020204" pitchFamily="34" charset="0"/>
              <a:buChar char="•"/>
            </a:pPr>
            <a:r>
              <a:rPr lang="nl-NL" dirty="0" err="1"/>
              <a:t>Probiotica</a:t>
            </a:r>
            <a:r>
              <a:rPr lang="nl-NL" dirty="0"/>
              <a:t> heeft een minimale dosering van 5 x 108</a:t>
            </a:r>
          </a:p>
          <a:p>
            <a:pPr marL="171450" indent="-171450">
              <a:buFont typeface="Arial" panose="020B0604020202020204" pitchFamily="34" charset="0"/>
              <a:buChar char="•"/>
            </a:pPr>
            <a:r>
              <a:rPr lang="nl-NL" dirty="0" err="1"/>
              <a:t>Probiotica</a:t>
            </a:r>
            <a:r>
              <a:rPr lang="nl-NL" dirty="0"/>
              <a:t> werken niet voor iedereen</a:t>
            </a:r>
          </a:p>
          <a:p>
            <a:pPr marL="171450" indent="-171450">
              <a:buFont typeface="Arial" panose="020B0604020202020204" pitchFamily="34" charset="0"/>
              <a:buChar char="•"/>
            </a:pPr>
            <a:r>
              <a:rPr lang="nl-NL" dirty="0" err="1"/>
              <a:t>Probiotica</a:t>
            </a:r>
            <a:r>
              <a:rPr lang="nl-NL" dirty="0"/>
              <a:t> zijn geen medicijn</a:t>
            </a:r>
          </a:p>
          <a:p>
            <a:pPr marL="171450" indent="-171450">
              <a:buFont typeface="Arial" panose="020B0604020202020204" pitchFamily="34" charset="0"/>
              <a:buChar char="•"/>
            </a:pPr>
            <a:r>
              <a:rPr lang="nl-NL" dirty="0"/>
              <a:t>Belangrijk om kennis achter de stammen te achterhalen</a:t>
            </a:r>
          </a:p>
        </p:txBody>
      </p:sp>
    </p:spTree>
    <p:extLst>
      <p:ext uri="{BB962C8B-B14F-4D97-AF65-F5344CB8AC3E}">
        <p14:creationId xmlns:p14="http://schemas.microsoft.com/office/powerpoint/2010/main" val="388957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B13BE44-DB7D-D864-2EA2-FC82AC5A6790}"/>
              </a:ext>
            </a:extLst>
          </p:cNvPr>
          <p:cNvSpPr>
            <a:spLocks noGrp="1"/>
          </p:cNvSpPr>
          <p:nvPr>
            <p:ph type="body" sz="quarter" idx="13"/>
          </p:nvPr>
        </p:nvSpPr>
        <p:spPr>
          <a:xfrm>
            <a:off x="937554" y="1302277"/>
            <a:ext cx="7268892" cy="3166691"/>
          </a:xfrm>
        </p:spPr>
        <p:txBody>
          <a:bodyPr/>
          <a:lstStyle/>
          <a:p>
            <a:pPr marL="171450" indent="-171450">
              <a:buFont typeface="Arial" panose="020B0604020202020204" pitchFamily="34" charset="0"/>
              <a:buChar char="•"/>
            </a:pPr>
            <a:r>
              <a:rPr lang="nl-NL" dirty="0"/>
              <a:t>Onderzoek toont aan dat obstipatie verminderd kan worden door </a:t>
            </a:r>
            <a:r>
              <a:rPr lang="nl-NL" dirty="0" err="1"/>
              <a:t>probiotica</a:t>
            </a:r>
            <a:endParaRPr lang="nl-NL" dirty="0"/>
          </a:p>
          <a:p>
            <a:pPr marL="171450" indent="-171450">
              <a:buFont typeface="Arial" panose="020B0604020202020204" pitchFamily="34" charset="0"/>
              <a:buChar char="•"/>
            </a:pPr>
            <a:r>
              <a:rPr lang="nl-NL" dirty="0"/>
              <a:t>Afhankelijk van de auteurs/onderzoek wordt aangetoond dat of single train effectiever is of dat </a:t>
            </a:r>
            <a:r>
              <a:rPr lang="nl-NL" dirty="0" err="1"/>
              <a:t>multi</a:t>
            </a:r>
            <a:r>
              <a:rPr lang="nl-NL" dirty="0"/>
              <a:t> species </a:t>
            </a:r>
            <a:r>
              <a:rPr lang="nl-NL" dirty="0" err="1"/>
              <a:t>probiotica</a:t>
            </a:r>
            <a:r>
              <a:rPr lang="nl-NL" dirty="0"/>
              <a:t> effectiever zijn. Er is geen eenduidig antwoord</a:t>
            </a:r>
          </a:p>
          <a:p>
            <a:pPr marL="171450" indent="-171450">
              <a:buFont typeface="Arial" panose="020B0604020202020204" pitchFamily="34" charset="0"/>
              <a:buChar char="•"/>
            </a:pPr>
            <a:r>
              <a:rPr lang="nl-NL" dirty="0"/>
              <a:t> Elk onderzoek gebruikt verschillende soorten </a:t>
            </a:r>
            <a:r>
              <a:rPr lang="nl-NL" dirty="0" err="1"/>
              <a:t>probiotische</a:t>
            </a:r>
            <a:r>
              <a:rPr lang="nl-NL" dirty="0"/>
              <a:t> stammen.</a:t>
            </a:r>
          </a:p>
          <a:p>
            <a:pPr marL="171450" indent="-171450">
              <a:buFont typeface="Arial" panose="020B0604020202020204" pitchFamily="34" charset="0"/>
              <a:buChar char="•"/>
            </a:pPr>
            <a:r>
              <a:rPr lang="nl-NL" dirty="0"/>
              <a:t>1 onderzoek kunnen vinden waaruit blijkt  is dat </a:t>
            </a:r>
            <a:r>
              <a:rPr lang="nl-NL" dirty="0" err="1"/>
              <a:t>probiotica</a:t>
            </a:r>
            <a:r>
              <a:rPr lang="nl-NL" dirty="0"/>
              <a:t> effectiever leek zonder laxantia</a:t>
            </a:r>
          </a:p>
          <a:p>
            <a:pPr marL="171450" indent="-171450">
              <a:buFont typeface="Arial" panose="020B0604020202020204" pitchFamily="34" charset="0"/>
              <a:buChar char="•"/>
            </a:pPr>
            <a:r>
              <a:rPr lang="nl-NL" dirty="0"/>
              <a:t>Praktijkervaring niet goed inzichtelijk</a:t>
            </a:r>
          </a:p>
          <a:p>
            <a:pPr marL="171450" indent="-171450">
              <a:buFont typeface="Arial" panose="020B0604020202020204" pitchFamily="34" charset="0"/>
              <a:buChar char="•"/>
            </a:pPr>
            <a:r>
              <a:rPr lang="nl-NL" dirty="0"/>
              <a:t>Ervaring heeft geleerd niet in 1 x te stoppen met laxantia, maar langzaam af te bouwen</a:t>
            </a:r>
          </a:p>
          <a:p>
            <a:pPr marL="171450" indent="-171450">
              <a:buFont typeface="Arial" panose="020B0604020202020204" pitchFamily="34" charset="0"/>
              <a:buChar char="•"/>
            </a:pPr>
            <a:r>
              <a:rPr lang="nl-NL" dirty="0"/>
              <a:t>Wordt intramuraal veel ingezet in de gehandicaptenzorg</a:t>
            </a:r>
          </a:p>
          <a:p>
            <a:pPr marL="171450" indent="-17145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id="{446C314A-0F19-29AB-A128-3B2A7476A394}"/>
              </a:ext>
            </a:extLst>
          </p:cNvPr>
          <p:cNvSpPr>
            <a:spLocks noGrp="1"/>
          </p:cNvSpPr>
          <p:nvPr>
            <p:ph type="title"/>
          </p:nvPr>
        </p:nvSpPr>
        <p:spPr/>
        <p:txBody>
          <a:bodyPr/>
          <a:lstStyle/>
          <a:p>
            <a:r>
              <a:rPr lang="nl-NL"/>
              <a:t>Bewijs voor probiotica bij obstipatie</a:t>
            </a:r>
          </a:p>
        </p:txBody>
      </p:sp>
      <p:sp>
        <p:nvSpPr>
          <p:cNvPr id="4" name="Tijdelijke aanduiding voor tekst 3">
            <a:extLst>
              <a:ext uri="{FF2B5EF4-FFF2-40B4-BE49-F238E27FC236}">
                <a16:creationId xmlns:a16="http://schemas.microsoft.com/office/drawing/2014/main" id="{CB200BF1-71B9-D19F-B598-2CF5E83156C4}"/>
              </a:ext>
            </a:extLst>
          </p:cNvPr>
          <p:cNvSpPr>
            <a:spLocks noGrp="1"/>
          </p:cNvSpPr>
          <p:nvPr>
            <p:ph type="body" sz="quarter" idx="14"/>
          </p:nvPr>
        </p:nvSpPr>
        <p:spPr/>
        <p:txBody>
          <a:bodyPr/>
          <a:lstStyle/>
          <a:p>
            <a:r>
              <a:rPr lang="nl-NL"/>
              <a:t>Wetenschap en praktijk samen</a:t>
            </a:r>
          </a:p>
        </p:txBody>
      </p:sp>
      <p:sp>
        <p:nvSpPr>
          <p:cNvPr id="5" name="Tijdelijke aanduiding voor datum 4">
            <a:extLst>
              <a:ext uri="{FF2B5EF4-FFF2-40B4-BE49-F238E27FC236}">
                <a16:creationId xmlns:a16="http://schemas.microsoft.com/office/drawing/2014/main" id="{D8FF2118-BB9F-2FF7-52FA-0486367FA8CF}"/>
              </a:ext>
            </a:extLst>
          </p:cNvPr>
          <p:cNvSpPr>
            <a:spLocks noGrp="1"/>
          </p:cNvSpPr>
          <p:nvPr>
            <p:ph type="dt" sz="half" idx="2"/>
          </p:nvPr>
        </p:nvSpPr>
        <p:spPr/>
        <p:txBody>
          <a:bodyPr/>
          <a:lstStyle/>
          <a:p>
            <a:r>
              <a:rPr lang="nl-NL"/>
              <a:t>Nov 2021</a:t>
            </a:r>
            <a:endParaRPr lang="en-US"/>
          </a:p>
        </p:txBody>
      </p:sp>
      <p:sp>
        <p:nvSpPr>
          <p:cNvPr id="6" name="Tijdelijke aanduiding voor voettekst 5">
            <a:extLst>
              <a:ext uri="{FF2B5EF4-FFF2-40B4-BE49-F238E27FC236}">
                <a16:creationId xmlns:a16="http://schemas.microsoft.com/office/drawing/2014/main" id="{CC3E554F-87D5-D2A6-0509-4EE6A01E4A01}"/>
              </a:ext>
            </a:extLst>
          </p:cNvPr>
          <p:cNvSpPr>
            <a:spLocks noGrp="1"/>
          </p:cNvSpPr>
          <p:nvPr>
            <p:ph type="ftr" sz="quarter" idx="3"/>
          </p:nvPr>
        </p:nvSpPr>
        <p:spPr/>
        <p:txBody>
          <a:bodyPr/>
          <a:lstStyle/>
          <a:p>
            <a:r>
              <a:rPr lang="en-US"/>
              <a:t>Dokter Tamara </a:t>
            </a:r>
          </a:p>
        </p:txBody>
      </p:sp>
    </p:spTree>
    <p:extLst>
      <p:ext uri="{BB962C8B-B14F-4D97-AF65-F5344CB8AC3E}">
        <p14:creationId xmlns:p14="http://schemas.microsoft.com/office/powerpoint/2010/main" val="2748560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A13C9-09CE-F972-87E1-8A6D5FD22085}"/>
              </a:ext>
            </a:extLst>
          </p:cNvPr>
          <p:cNvSpPr>
            <a:spLocks noGrp="1"/>
          </p:cNvSpPr>
          <p:nvPr>
            <p:ph type="title"/>
          </p:nvPr>
        </p:nvSpPr>
        <p:spPr/>
        <p:txBody>
          <a:bodyPr/>
          <a:lstStyle/>
          <a:p>
            <a:r>
              <a:rPr lang="nl-NL"/>
              <a:t>Belangrijke factoren die </a:t>
            </a:r>
            <a:r>
              <a:rPr lang="nl-NL" err="1"/>
              <a:t>microbiota</a:t>
            </a:r>
            <a:r>
              <a:rPr lang="nl-NL"/>
              <a:t> beïnvloeden</a:t>
            </a:r>
          </a:p>
        </p:txBody>
      </p:sp>
      <p:pic>
        <p:nvPicPr>
          <p:cNvPr id="1026" name="Picture 2" descr="Factors that can affect the health of your microbiome">
            <a:extLst>
              <a:ext uri="{FF2B5EF4-FFF2-40B4-BE49-F238E27FC236}">
                <a16:creationId xmlns:a16="http://schemas.microsoft.com/office/drawing/2014/main" id="{E8DB20DC-9430-AD3C-8343-61A23951E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421" y="873220"/>
            <a:ext cx="3928533" cy="41856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echte verbindingslijn met pijl 4">
            <a:extLst>
              <a:ext uri="{FF2B5EF4-FFF2-40B4-BE49-F238E27FC236}">
                <a16:creationId xmlns:a16="http://schemas.microsoft.com/office/drawing/2014/main" id="{DE910263-D541-AC1B-B2E2-D71F62AB9D52}"/>
              </a:ext>
            </a:extLst>
          </p:cNvPr>
          <p:cNvCxnSpPr/>
          <p:nvPr/>
        </p:nvCxnSpPr>
        <p:spPr>
          <a:xfrm flipV="1">
            <a:off x="755009" y="3598877"/>
            <a:ext cx="1543574" cy="13422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46B5FEED-7C84-2261-D742-84AA076C49DA}"/>
              </a:ext>
            </a:extLst>
          </p:cNvPr>
          <p:cNvCxnSpPr/>
          <p:nvPr/>
        </p:nvCxnSpPr>
        <p:spPr>
          <a:xfrm flipV="1">
            <a:off x="1526796" y="4614877"/>
            <a:ext cx="1543574" cy="13422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5433976A-98D2-FF61-836C-038C016F2768}"/>
              </a:ext>
            </a:extLst>
          </p:cNvPr>
          <p:cNvCxnSpPr>
            <a:cxnSpLocks/>
          </p:cNvCxnSpPr>
          <p:nvPr/>
        </p:nvCxnSpPr>
        <p:spPr>
          <a:xfrm flipH="1">
            <a:off x="6604792" y="1707560"/>
            <a:ext cx="1475996" cy="32161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A8C9BC7A-7829-C055-4661-8772013E9420}"/>
              </a:ext>
            </a:extLst>
          </p:cNvPr>
          <p:cNvCxnSpPr>
            <a:cxnSpLocks/>
          </p:cNvCxnSpPr>
          <p:nvPr/>
        </p:nvCxnSpPr>
        <p:spPr>
          <a:xfrm flipH="1" flipV="1">
            <a:off x="6638581" y="3527772"/>
            <a:ext cx="1650286" cy="20532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D9C4F7A-7582-A1D5-D46F-C7B35175E8A0}"/>
              </a:ext>
            </a:extLst>
          </p:cNvPr>
          <p:cNvCxnSpPr>
            <a:cxnSpLocks/>
          </p:cNvCxnSpPr>
          <p:nvPr/>
        </p:nvCxnSpPr>
        <p:spPr>
          <a:xfrm flipH="1" flipV="1">
            <a:off x="5927381" y="4614877"/>
            <a:ext cx="1650286" cy="20532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0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ichting Winclove wetenschap">
  <a:themeElements>
    <a:clrScheme name="Custom 1">
      <a:dk1>
        <a:srgbClr val="000000"/>
      </a:dk1>
      <a:lt1>
        <a:srgbClr val="FFFFFF"/>
      </a:lt1>
      <a:dk2>
        <a:srgbClr val="0095AD"/>
      </a:dk2>
      <a:lt2>
        <a:srgbClr val="003E66"/>
      </a:lt2>
      <a:accent1>
        <a:srgbClr val="74C5C7"/>
      </a:accent1>
      <a:accent2>
        <a:srgbClr val="E7D6DB"/>
      </a:accent2>
      <a:accent3>
        <a:srgbClr val="FBBE5E"/>
      </a:accent3>
      <a:accent4>
        <a:srgbClr val="C0C0C0"/>
      </a:accent4>
      <a:accent5>
        <a:srgbClr val="E9512A"/>
      </a:accent5>
      <a:accent6>
        <a:srgbClr val="90C685"/>
      </a:accent6>
      <a:hlink>
        <a:srgbClr val="003E66"/>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custClrLst>
    <a:custClr name="TurquoiseBase">
      <a:srgbClr val="C5E4E5"/>
    </a:custClr>
    <a:custClr name="RoseBase">
      <a:srgbClr val="F3E9EC"/>
    </a:custClr>
    <a:custClr name="YellowBase">
      <a:srgbClr val="FFED97"/>
    </a:custClr>
    <a:custClr name="SandAccent">
      <a:srgbClr val="D4C8B5"/>
    </a:custClr>
    <a:custClr name="SandBase">
      <a:srgbClr val="F2EEE8"/>
    </a:custClr>
  </a:custClrLst>
  <a:extLst>
    <a:ext uri="{05A4C25C-085E-4340-85A3-A5531E510DB2}">
      <thm15:themeFamily xmlns:thm15="http://schemas.microsoft.com/office/thememl/2012/main" name="SWW PPT 2022" id="{1F0FD807-7335-2B41-9434-55C4548E0EB9}" vid="{DB52BBD3-C1FA-8540-BA3D-F1C238F659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090D220AFA540A638C156A2F1CA5D" ma:contentTypeVersion="16" ma:contentTypeDescription="Create a new document." ma:contentTypeScope="" ma:versionID="ed9ba1b1c561fc0370dca03fe6bbb19c">
  <xsd:schema xmlns:xsd="http://www.w3.org/2001/XMLSchema" xmlns:xs="http://www.w3.org/2001/XMLSchema" xmlns:p="http://schemas.microsoft.com/office/2006/metadata/properties" xmlns:ns2="ae83c8eb-6af0-4e8b-94b6-ce36178c6f37" xmlns:ns3="a15cf97d-b7e7-4692-be84-1b0a5b1c8cc3" targetNamespace="http://schemas.microsoft.com/office/2006/metadata/properties" ma:root="true" ma:fieldsID="080654c8658c947ddbe2c9a67df0bb2c" ns2:_="" ns3:_="">
    <xsd:import namespace="ae83c8eb-6af0-4e8b-94b6-ce36178c6f37"/>
    <xsd:import namespace="a15cf97d-b7e7-4692-be84-1b0a5b1c8c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3c8eb-6af0-4e8b-94b6-ce36178c6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21c1f0-b66f-4cc3-925d-87afb798c9c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5cf97d-b7e7-4692-be84-1b0a5b1c8c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904f8f-1a5a-44b9-bf52-283cc38f14c6}" ma:internalName="TaxCatchAll" ma:showField="CatchAllData" ma:web="a15cf97d-b7e7-4692-be84-1b0a5b1c8c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e83c8eb-6af0-4e8b-94b6-ce36178c6f37">
      <Terms xmlns="http://schemas.microsoft.com/office/infopath/2007/PartnerControls"/>
    </lcf76f155ced4ddcb4097134ff3c332f>
    <TaxCatchAll xmlns="a15cf97d-b7e7-4692-be84-1b0a5b1c8cc3" xsi:nil="true"/>
    <SharedWithUsers xmlns="a15cf97d-b7e7-4692-be84-1b0a5b1c8cc3">
      <UserInfo>
        <DisplayName>Renate Tenniglo</DisplayName>
        <AccountId>16</AccountId>
        <AccountType/>
      </UserInfo>
      <UserInfo>
        <DisplayName>Anja Klaver</DisplayName>
        <AccountId>17</AccountId>
        <AccountType/>
      </UserInfo>
      <UserInfo>
        <DisplayName>Eva de Waal</DisplayName>
        <AccountId>18</AccountId>
        <AccountType/>
      </UserInfo>
      <UserInfo>
        <DisplayName>Marjan Schellinger</DisplayName>
        <AccountId>12</AccountId>
        <AccountType/>
      </UserInfo>
      <UserInfo>
        <DisplayName>Isolde Besseling - van der Vaart</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D38DBA-7E9D-466F-87B8-71E0FE8F091B}">
  <ds:schemaRefs>
    <ds:schemaRef ds:uri="a15cf97d-b7e7-4692-be84-1b0a5b1c8cc3"/>
    <ds:schemaRef ds:uri="ae83c8eb-6af0-4e8b-94b6-ce36178c6f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7CFE1F-E357-4D54-B7AE-EB3F29670BB1}">
  <ds:schemaRefs>
    <ds:schemaRef ds:uri="http://schemas.openxmlformats.org/package/2006/metadata/core-properties"/>
    <ds:schemaRef ds:uri="http://purl.org/dc/elements/1.1/"/>
    <ds:schemaRef ds:uri="http://purl.org/dc/terms/"/>
    <ds:schemaRef ds:uri="http://purl.org/dc/dcmitype/"/>
    <ds:schemaRef ds:uri="a15cf97d-b7e7-4692-be84-1b0a5b1c8cc3"/>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ae83c8eb-6af0-4e8b-94b6-ce36178c6f37"/>
  </ds:schemaRefs>
</ds:datastoreItem>
</file>

<file path=customXml/itemProps3.xml><?xml version="1.0" encoding="utf-8"?>
<ds:datastoreItem xmlns:ds="http://schemas.openxmlformats.org/officeDocument/2006/customXml" ds:itemID="{E03B3D53-CDD6-43FD-8A54-4F9CCF89A3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SWW PPT 2022</Template>
  <TotalTime>34</TotalTime>
  <Words>4835</Words>
  <Application>Microsoft Office PowerPoint</Application>
  <PresentationFormat>On-screen Show (16:9)</PresentationFormat>
  <Paragraphs>597</Paragraphs>
  <Slides>83</Slides>
  <Notes>4</Notes>
  <HiddenSlides>25</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Stichting Winclove wetenschap</vt:lpstr>
      <vt:lpstr>Microbiota en Probiotica Ouderen Inzichten uit wetenschap en praktijk</vt:lpstr>
      <vt:lpstr>Waar gaan wij het vandaag over hebben?</vt:lpstr>
      <vt:lpstr>Wat is de microbiota?</vt:lpstr>
      <vt:lpstr>Bacteriën zijn overal  </vt:lpstr>
      <vt:lpstr>Wat is de darmflora?</vt:lpstr>
      <vt:lpstr>De microbiota op verschillende leeftijden</vt:lpstr>
      <vt:lpstr>Onze microbiota</vt:lpstr>
      <vt:lpstr>Beïnvloeding Microbiota</vt:lpstr>
      <vt:lpstr>Belangrijke factoren die microbiota beïnvloeden</vt:lpstr>
      <vt:lpstr>Microbiota positief beïnvloeden</vt:lpstr>
      <vt:lpstr>Laatste stand der wetenschap: Probiotica en ouderen</vt:lpstr>
      <vt:lpstr>Werkingsmechanismen probiotica</vt:lpstr>
      <vt:lpstr>PowerPoint Presentation</vt:lpstr>
      <vt:lpstr>PowerPoint Presentation</vt:lpstr>
      <vt:lpstr>Werkingsmechanismen</vt:lpstr>
      <vt:lpstr>Probiotica bij antibiotica</vt:lpstr>
      <vt:lpstr>Bijwerkingen van antibioticagebruik</vt:lpstr>
      <vt:lpstr>Verstoring microbiota</vt:lpstr>
      <vt:lpstr>PowerPoint Presentation</vt:lpstr>
      <vt:lpstr>Probiotica en AAD/CDAD – bewijs uit de literatuur</vt:lpstr>
      <vt:lpstr>Mono- vs multispecies </vt:lpstr>
      <vt:lpstr>Laatste studie rondom probiotica, AAD en ouderen</vt:lpstr>
      <vt:lpstr>Probiotica in de richtlijnen</vt:lpstr>
      <vt:lpstr>Implementatieonderzoek: PrOUD</vt:lpstr>
      <vt:lpstr>Resultaten – incidentie AAD</vt:lpstr>
      <vt:lpstr>PrOUD – ‘Lessons learned’</vt:lpstr>
      <vt:lpstr>PowerPoint Presentation</vt:lpstr>
      <vt:lpstr>Ervaringen Land van Horne samengevat</vt:lpstr>
      <vt:lpstr>Ervaringen Land van Horne samengevat</vt:lpstr>
      <vt:lpstr>Ervaringen teruggekoppeld</vt:lpstr>
      <vt:lpstr>Probiotica en obstipatie in de ouderenzorg (instelling) </vt:lpstr>
      <vt:lpstr>Risicofactoren en consequenties van constipatie</vt:lpstr>
      <vt:lpstr>Laatste review rondom probiotica, constipatie en ouderen</vt:lpstr>
      <vt:lpstr>Laatste wetenschap : Parkinson en obstipatie</vt:lpstr>
      <vt:lpstr>Kosteneffectiviteit van probiotica bij constipatie</vt:lpstr>
      <vt:lpstr>Probiotica in de richtlijnen</vt:lpstr>
      <vt:lpstr>Wetenschap rondom probiotica en gebruik laxantia</vt:lpstr>
      <vt:lpstr>Ervaringen teruggekoppeld</vt:lpstr>
      <vt:lpstr>Veiligheid van probiotica      (in ouderen)</vt:lpstr>
      <vt:lpstr>Probiotica is veilig bij 'otherwise' healthy ouderen</vt:lpstr>
      <vt:lpstr>Samenvattend potentie voor probiotica in de ouderenpopulatie (zorg)</vt:lpstr>
      <vt:lpstr>Take home messages</vt:lpstr>
      <vt:lpstr>Bedankt voor uw aandacht</vt:lpstr>
      <vt:lpstr>Probiotica en levodopa medicatie</vt:lpstr>
      <vt:lpstr>Probiotica en levodopa medicatie</vt:lpstr>
      <vt:lpstr>Probiotica en levodopa medicatie</vt:lpstr>
      <vt:lpstr>Werken probiotica voor iedereen? </vt:lpstr>
      <vt:lpstr>Probiotica bij darmkanker</vt:lpstr>
      <vt:lpstr>Probiotica in relatie tot darmkanker operaties</vt:lpstr>
      <vt:lpstr>Probiotica bij darmkanker</vt:lpstr>
      <vt:lpstr>Bewijs voor probiotica bij (darm) kanker</vt:lpstr>
      <vt:lpstr>Waarin poeder oplossen?</vt:lpstr>
      <vt:lpstr>Wanneer probiotica innemen?</vt:lpstr>
      <vt:lpstr>Probiotica bij antibiotica?</vt:lpstr>
      <vt:lpstr>Wanneer merk je effect?</vt:lpstr>
      <vt:lpstr>Hoe lang Probiotica gebruiken?</vt:lpstr>
      <vt:lpstr>Toepassingsgebieden probiotica</vt:lpstr>
      <vt:lpstr>Kwaliteit van leven verbeteren </vt:lpstr>
      <vt:lpstr>PowerPoint Presentation</vt:lpstr>
      <vt:lpstr> Afgeronde studies met formulering van Winclove  </vt:lpstr>
      <vt:lpstr>PowerPoint Presentation</vt:lpstr>
      <vt:lpstr>Ervaringen teruggekoppeld</vt:lpstr>
      <vt:lpstr>‘Hot topic’ in de wetenschap </vt:lpstr>
      <vt:lpstr>Microbiota ontwikkeling </vt:lpstr>
      <vt:lpstr>Recent onderzoek UMCG Groningen</vt:lpstr>
      <vt:lpstr>Kwaliteit van leven </vt:lpstr>
      <vt:lpstr>PowerPoint Presentation</vt:lpstr>
      <vt:lpstr>Uitkomsten samengevat</vt:lpstr>
      <vt:lpstr>Wetenschap Probiotica, Obstipatie en ouderen</vt:lpstr>
      <vt:lpstr>Wetenschap Probiotica, laxantia en ouderen</vt:lpstr>
      <vt:lpstr>Ervaringen teruggekoppeld</vt:lpstr>
      <vt:lpstr>GUT Brain axis versus GBA parkinson </vt:lpstr>
      <vt:lpstr>Wetenschap Probiotica, laxantia en ouderen</vt:lpstr>
      <vt:lpstr>Recente Hypothese</vt:lpstr>
      <vt:lpstr>Recente review en meta-analyse naar effect probiotica op symptomen van Parkinson:</vt:lpstr>
      <vt:lpstr>PowerPoint Presentation</vt:lpstr>
      <vt:lpstr>2 lopende studies</vt:lpstr>
      <vt:lpstr>Microbiota positief beïnvloeden  </vt:lpstr>
      <vt:lpstr>Wetenschap rondom Probiotica en gebruik laxantia</vt:lpstr>
      <vt:lpstr>Wetenschap Probiotica, laxantia en ouderen</vt:lpstr>
      <vt:lpstr>Samenvattend</vt:lpstr>
      <vt:lpstr>Conclusie slide</vt:lpstr>
      <vt:lpstr>Bewijs voor probiotica bij obstipatie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Marjan Schellinger</dc:creator>
  <cp:lastModifiedBy>Isolde Besseling - van der Vaart</cp:lastModifiedBy>
  <cp:revision>3</cp:revision>
  <dcterms:created xsi:type="dcterms:W3CDTF">2023-01-14T09:36:42Z</dcterms:created>
  <dcterms:modified xsi:type="dcterms:W3CDTF">2024-03-26T16:43:59Z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0x010100E11090D220AFA540A638C156A2F1CA5D</vt:lpwstr>
  </property>
  <property fmtid="{D5CDD505-2E9C-101B-9397-08002B2CF9AE}" pid="3" name="MediaServiceImageTags">
    <vt:lpwstr/>
  </property>
</Properties>
</file>